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52" r:id="rId1"/>
  </p:sldMasterIdLst>
  <p:notesMasterIdLst>
    <p:notesMasterId r:id="rId80"/>
  </p:notesMasterIdLst>
  <p:handoutMasterIdLst>
    <p:handoutMasterId r:id="rId81"/>
  </p:handoutMasterIdLst>
  <p:sldIdLst>
    <p:sldId id="535" r:id="rId2"/>
    <p:sldId id="487" r:id="rId3"/>
    <p:sldId id="540" r:id="rId4"/>
    <p:sldId id="662" r:id="rId5"/>
    <p:sldId id="599" r:id="rId6"/>
    <p:sldId id="560" r:id="rId7"/>
    <p:sldId id="561" r:id="rId8"/>
    <p:sldId id="541" r:id="rId9"/>
    <p:sldId id="543" r:id="rId10"/>
    <p:sldId id="545" r:id="rId11"/>
    <p:sldId id="542" r:id="rId12"/>
    <p:sldId id="547" r:id="rId13"/>
    <p:sldId id="684" r:id="rId14"/>
    <p:sldId id="546" r:id="rId15"/>
    <p:sldId id="548" r:id="rId16"/>
    <p:sldId id="568" r:id="rId17"/>
    <p:sldId id="619" r:id="rId18"/>
    <p:sldId id="600" r:id="rId19"/>
    <p:sldId id="601" r:id="rId20"/>
    <p:sldId id="605" r:id="rId21"/>
    <p:sldId id="606" r:id="rId22"/>
    <p:sldId id="569" r:id="rId23"/>
    <p:sldId id="671" r:id="rId24"/>
    <p:sldId id="555" r:id="rId25"/>
    <p:sldId id="622" r:id="rId26"/>
    <p:sldId id="608" r:id="rId27"/>
    <p:sldId id="578" r:id="rId28"/>
    <p:sldId id="603" r:id="rId29"/>
    <p:sldId id="609" r:id="rId30"/>
    <p:sldId id="602" r:id="rId31"/>
    <p:sldId id="573" r:id="rId32"/>
    <p:sldId id="618" r:id="rId33"/>
    <p:sldId id="610" r:id="rId34"/>
    <p:sldId id="624" r:id="rId35"/>
    <p:sldId id="625" r:id="rId36"/>
    <p:sldId id="620" r:id="rId37"/>
    <p:sldId id="626" r:id="rId38"/>
    <p:sldId id="627" r:id="rId39"/>
    <p:sldId id="628" r:id="rId40"/>
    <p:sldId id="611" r:id="rId41"/>
    <p:sldId id="594" r:id="rId42"/>
    <p:sldId id="612" r:id="rId43"/>
    <p:sldId id="614" r:id="rId44"/>
    <p:sldId id="621" r:id="rId45"/>
    <p:sldId id="631" r:id="rId46"/>
    <p:sldId id="574" r:id="rId47"/>
    <p:sldId id="635" r:id="rId48"/>
    <p:sldId id="595" r:id="rId49"/>
    <p:sldId id="596" r:id="rId50"/>
    <p:sldId id="632" r:id="rId51"/>
    <p:sldId id="633" r:id="rId52"/>
    <p:sldId id="634" r:id="rId53"/>
    <p:sldId id="591" r:id="rId54"/>
    <p:sldId id="637" r:id="rId55"/>
    <p:sldId id="641" r:id="rId56"/>
    <p:sldId id="643" r:id="rId57"/>
    <p:sldId id="690" r:id="rId58"/>
    <p:sldId id="661" r:id="rId59"/>
    <p:sldId id="616" r:id="rId60"/>
    <p:sldId id="642" r:id="rId61"/>
    <p:sldId id="644" r:id="rId62"/>
    <p:sldId id="645" r:id="rId63"/>
    <p:sldId id="656" r:id="rId64"/>
    <p:sldId id="657" r:id="rId65"/>
    <p:sldId id="673" r:id="rId66"/>
    <p:sldId id="672" r:id="rId67"/>
    <p:sldId id="675" r:id="rId68"/>
    <p:sldId id="674" r:id="rId69"/>
    <p:sldId id="676" r:id="rId70"/>
    <p:sldId id="677" r:id="rId71"/>
    <p:sldId id="678" r:id="rId72"/>
    <p:sldId id="681" r:id="rId73"/>
    <p:sldId id="680" r:id="rId74"/>
    <p:sldId id="683" r:id="rId75"/>
    <p:sldId id="687" r:id="rId76"/>
    <p:sldId id="688" r:id="rId77"/>
    <p:sldId id="689" r:id="rId78"/>
    <p:sldId id="682" r:id="rId79"/>
  </p:sldIdLst>
  <p:sldSz cx="9144000" cy="6858000" type="screen4x3"/>
  <p:notesSz cx="6805613" cy="9939338"/>
  <p:defaultTextStyle>
    <a:defPPr>
      <a:defRPr lang="ja-JP"/>
    </a:defPPr>
    <a:lvl1pPr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1pPr>
    <a:lvl2pPr marL="4572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2pPr>
    <a:lvl3pPr marL="9144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3pPr>
    <a:lvl4pPr marL="13716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4pPr>
    <a:lvl5pPr marL="18288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5pPr>
    <a:lvl6pPr marL="22860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6pPr>
    <a:lvl7pPr marL="27432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7pPr>
    <a:lvl8pPr marL="32004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8pPr>
    <a:lvl9pPr marL="36576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9pPr>
  </p:defaultTextStyle>
  <p:extLst>
    <p:ext uri="{EFAFB233-063F-42B5-8137-9DF3F51BA10A}">
      <p15:sldGuideLst xmlns:p15="http://schemas.microsoft.com/office/powerpoint/2012/main">
        <p15:guide id="1" orient="horz" pos="4065">
          <p15:clr>
            <a:srgbClr val="A4A3A4"/>
          </p15:clr>
        </p15:guide>
        <p15:guide id="2" orient="horz" pos="551">
          <p15:clr>
            <a:srgbClr val="A4A3A4"/>
          </p15:clr>
        </p15:guide>
        <p15:guide id="3" pos="5641">
          <p15:clr>
            <a:srgbClr val="A4A3A4"/>
          </p15:clr>
        </p15:guide>
        <p15:guide id="4" pos="122">
          <p15:clr>
            <a:srgbClr val="A4A3A4"/>
          </p15:clr>
        </p15:guide>
        <p15:guide id="5" pos="2880">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7000"/>
    <a:srgbClr val="1782DB"/>
    <a:srgbClr val="706ABA"/>
    <a:srgbClr val="E73440"/>
    <a:srgbClr val="1BA12B"/>
    <a:srgbClr val="8B8807"/>
    <a:srgbClr val="7E7D7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10" autoAdjust="0"/>
    <p:restoredTop sz="93085" autoAdjust="0"/>
  </p:normalViewPr>
  <p:slideViewPr>
    <p:cSldViewPr showGuides="1">
      <p:cViewPr varScale="1">
        <p:scale>
          <a:sx n="124" d="100"/>
          <a:sy n="124" d="100"/>
        </p:scale>
        <p:origin x="184" y="1176"/>
      </p:cViewPr>
      <p:guideLst>
        <p:guide orient="horz" pos="4065"/>
        <p:guide orient="horz" pos="551"/>
        <p:guide pos="5641"/>
        <p:guide pos="122"/>
        <p:guide pos="2880"/>
      </p:guideLst>
    </p:cSldViewPr>
  </p:slideViewPr>
  <p:outlineViewPr>
    <p:cViewPr>
      <p:scale>
        <a:sx n="33" d="100"/>
        <a:sy n="33" d="100"/>
      </p:scale>
      <p:origin x="0" y="-3611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45" d="100"/>
          <a:sy n="45" d="100"/>
        </p:scale>
        <p:origin x="1546" y="58"/>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charset="0"/>
              </a:defRPr>
            </a:lvl1pPr>
          </a:lstStyle>
          <a:p>
            <a:endParaRPr lang="en-GB" altLang="ja-JP"/>
          </a:p>
        </p:txBody>
      </p:sp>
      <p:sp>
        <p:nvSpPr>
          <p:cNvPr id="393219" name="Rectangle 3"/>
          <p:cNvSpPr>
            <a:spLocks noGrp="1" noChangeArrowheads="1"/>
          </p:cNvSpPr>
          <p:nvPr>
            <p:ph type="dt" sz="quarter"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charset="0"/>
              </a:defRPr>
            </a:lvl1pPr>
          </a:lstStyle>
          <a:p>
            <a:endParaRPr lang="en-GB" altLang="ja-JP"/>
          </a:p>
        </p:txBody>
      </p:sp>
      <p:sp>
        <p:nvSpPr>
          <p:cNvPr id="393220" name="Rectangle 4"/>
          <p:cNvSpPr>
            <a:spLocks noGrp="1" noChangeArrowheads="1"/>
          </p:cNvSpPr>
          <p:nvPr>
            <p:ph type="ftr" sz="quarter" idx="2"/>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charset="0"/>
              </a:defRPr>
            </a:lvl1pPr>
          </a:lstStyle>
          <a:p>
            <a:r>
              <a:rPr lang="en-GB" altLang="ja-JP"/>
              <a:t>Copyright 2020 FUJITSU LIMITED</a:t>
            </a:r>
          </a:p>
        </p:txBody>
      </p:sp>
      <p:sp>
        <p:nvSpPr>
          <p:cNvPr id="393221" name="Rectangle 5"/>
          <p:cNvSpPr>
            <a:spLocks noGrp="1" noChangeArrowheads="1"/>
          </p:cNvSpPr>
          <p:nvPr>
            <p:ph type="sldNum" sz="quarter" idx="3"/>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charset="0"/>
              </a:defRPr>
            </a:lvl1pPr>
          </a:lstStyle>
          <a:p>
            <a:fld id="{824C5381-6989-4206-8C01-482E730E3CFB}" type="slidenum">
              <a:rPr lang="en-GB" altLang="ja-JP"/>
              <a:pPr/>
              <a:t>‹#›</a:t>
            </a:fld>
            <a:endParaRPr lang="en-GB" altLang="ja-JP"/>
          </a:p>
        </p:txBody>
      </p:sp>
      <p:sp>
        <p:nvSpPr>
          <p:cNvPr id="2" name="テキスト ボックス 1"/>
          <p:cNvSpPr txBox="1"/>
          <p:nvPr/>
        </p:nvSpPr>
        <p:spPr bwMode="gray">
          <a:xfrm>
            <a:off x="53975" y="53975"/>
            <a:ext cx="2085975" cy="153888"/>
          </a:xfrm>
          <a:prstGeom prst="rect">
            <a:avLst/>
          </a:prstGeom>
          <a:noFill/>
        </p:spPr>
        <p:txBody>
          <a:bodyPr vert="horz" lIns="0" tIns="0" rIns="0" bIns="0" rtlCol="0">
            <a:spAutoFit/>
          </a:bodyPr>
          <a:lstStyle/>
          <a:p>
            <a:pPr algn="l"/>
            <a:r>
              <a:rPr kumimoji="1" lang="en-US" altLang="ja-JP" sz="1000" b="1">
                <a:latin typeface="Arial" panose="020B0604020202020204" pitchFamily="34" charset="0"/>
                <a:sym typeface="Arial" panose="020B0604020202020204" pitchFamily="34" charset="0"/>
              </a:rPr>
              <a:t>FUJITSU CONFIDENTIAL</a:t>
            </a:r>
            <a:endParaRPr kumimoji="1" lang="ja-JP" altLang="en-US" sz="1000" b="1">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24605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charset="0"/>
              </a:defRPr>
            </a:lvl1pPr>
          </a:lstStyle>
          <a:p>
            <a:endParaRPr lang="en-US" altLang="ja-JP"/>
          </a:p>
        </p:txBody>
      </p:sp>
      <p:sp>
        <p:nvSpPr>
          <p:cNvPr id="167939" name="Rectangle 3"/>
          <p:cNvSpPr>
            <a:spLocks noGrp="1" noChangeArrowheads="1"/>
          </p:cNvSpPr>
          <p:nvPr>
            <p:ph type="dt"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charset="0"/>
              </a:defRPr>
            </a:lvl1pPr>
          </a:lstStyle>
          <a:p>
            <a:endParaRPr lang="en-US" altLang="ja-JP"/>
          </a:p>
        </p:txBody>
      </p:sp>
      <p:sp>
        <p:nvSpPr>
          <p:cNvPr id="167940" name="Rectangle 4"/>
          <p:cNvSpPr>
            <a:spLocks noGrp="1" noRot="1" noChangeAspect="1" noChangeArrowheads="1" noTextEdit="1"/>
          </p:cNvSpPr>
          <p:nvPr>
            <p:ph type="sldImg" idx="2"/>
          </p:nvPr>
        </p:nvSpPr>
        <p:spPr bwMode="auto">
          <a:xfrm>
            <a:off x="917575" y="744538"/>
            <a:ext cx="4972050" cy="37290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7941" name="Rectangle 5"/>
          <p:cNvSpPr>
            <a:spLocks noGrp="1" noChangeArrowheads="1"/>
          </p:cNvSpPr>
          <p:nvPr>
            <p:ph type="body" sz="quarter" idx="3"/>
          </p:nvPr>
        </p:nvSpPr>
        <p:spPr bwMode="auto">
          <a:xfrm>
            <a:off x="679450" y="4721225"/>
            <a:ext cx="5446713"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67942" name="Rectangle 6"/>
          <p:cNvSpPr>
            <a:spLocks noGrp="1" noChangeArrowheads="1"/>
          </p:cNvSpPr>
          <p:nvPr>
            <p:ph type="ftr" sz="quarter" idx="4"/>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charset="0"/>
              </a:defRPr>
            </a:lvl1pPr>
          </a:lstStyle>
          <a:p>
            <a:r>
              <a:rPr lang="en-US" altLang="ja-JP"/>
              <a:t>Copyright 2020 FUJITSU LIMITED</a:t>
            </a:r>
          </a:p>
        </p:txBody>
      </p:sp>
      <p:sp>
        <p:nvSpPr>
          <p:cNvPr id="167943" name="Rectangle 7"/>
          <p:cNvSpPr>
            <a:spLocks noGrp="1" noChangeArrowheads="1"/>
          </p:cNvSpPr>
          <p:nvPr>
            <p:ph type="sldNum" sz="quarter" idx="5"/>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charset="0"/>
              </a:defRPr>
            </a:lvl1pPr>
          </a:lstStyle>
          <a:p>
            <a:fld id="{9F92722A-13CA-49BB-B125-2A56C31837E2}" type="slidenum">
              <a:rPr lang="en-US" altLang="ja-JP"/>
              <a:pPr/>
              <a:t>‹#›</a:t>
            </a:fld>
            <a:endParaRPr lang="en-US" altLang="ja-JP"/>
          </a:p>
        </p:txBody>
      </p:sp>
      <p:sp>
        <p:nvSpPr>
          <p:cNvPr id="2" name="テキスト ボックス 1"/>
          <p:cNvSpPr txBox="1"/>
          <p:nvPr/>
        </p:nvSpPr>
        <p:spPr bwMode="gray">
          <a:xfrm>
            <a:off x="53975" y="53975"/>
            <a:ext cx="2085975" cy="153888"/>
          </a:xfrm>
          <a:prstGeom prst="rect">
            <a:avLst/>
          </a:prstGeom>
          <a:noFill/>
        </p:spPr>
        <p:txBody>
          <a:bodyPr vert="horz" lIns="0" tIns="0" rIns="0" bIns="0" rtlCol="0">
            <a:spAutoFit/>
          </a:bodyPr>
          <a:lstStyle/>
          <a:p>
            <a:pPr algn="l"/>
            <a:r>
              <a:rPr kumimoji="1" lang="en-US" altLang="ja-JP" sz="1000" b="1" i="0" u="none" baseline="0">
                <a:solidFill>
                  <a:srgbClr val="000000"/>
                </a:solidFill>
                <a:latin typeface="Arial" panose="020B0604020202020204" pitchFamily="34" charset="0"/>
                <a:sym typeface="Arial" panose="020B0604020202020204" pitchFamily="34" charset="0"/>
              </a:rPr>
              <a:t>FUJITSU CONFIDENTIAL</a:t>
            </a:r>
            <a:endParaRPr kumimoji="1" lang="ja-JP" altLang="en-US" sz="1000" b="1" i="0" u="none" baseline="0">
              <a:solidFill>
                <a:srgbClr val="000000"/>
              </a:solidFill>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75047085"/>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FF40324B-6458-4F02-B78B-16615212FD97}" type="slidenum">
              <a:rPr lang="en-US" altLang="ja-JP"/>
              <a:pPr/>
              <a:t>0</a:t>
            </a:fld>
            <a:endParaRPr lang="en-US" altLang="ja-JP"/>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en-GB" altLang="ja-JP" dirty="0"/>
          </a:p>
        </p:txBody>
      </p:sp>
    </p:spTree>
    <p:extLst>
      <p:ext uri="{BB962C8B-B14F-4D97-AF65-F5344CB8AC3E}">
        <p14:creationId xmlns:p14="http://schemas.microsoft.com/office/powerpoint/2010/main" val="2690786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10</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145965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11</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194936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13</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226278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14</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85547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20</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3476441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23</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3577343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26</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312463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Foofah</a:t>
            </a:r>
            <a:r>
              <a:rPr kumimoji="1" lang="en-US" altLang="ja-JP" dirty="0"/>
              <a:t> </a:t>
            </a:r>
            <a:r>
              <a:rPr kumimoji="1" lang="ja-JP" altLang="en-US"/>
              <a:t>ではどんな評価方法を採用しているか？</a:t>
            </a:r>
            <a:endParaRPr kumimoji="1" lang="en-US" altLang="ja-JP" dirty="0"/>
          </a:p>
          <a:p>
            <a:endParaRPr kumimoji="1" lang="ja-JP" altLang="en-US"/>
          </a:p>
        </p:txBody>
      </p:sp>
      <p:sp>
        <p:nvSpPr>
          <p:cNvPr id="4" name="フッター プレースホルダー 3"/>
          <p:cNvSpPr>
            <a:spLocks noGrp="1"/>
          </p:cNvSpPr>
          <p:nvPr>
            <p:ph type="ftr" sz="quarter" idx="4"/>
          </p:nvPr>
        </p:nvSpPr>
        <p:spPr/>
        <p:txBody>
          <a:bodyPr/>
          <a:lstStyle/>
          <a:p>
            <a:r>
              <a:rPr lang="en-US" altLang="ja-JP"/>
              <a:t>Copyright 2020 FUJITSU LIMITED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71</a:t>
            </a:fld>
            <a:endParaRPr lang="en-US" altLang="ja-JP"/>
          </a:p>
        </p:txBody>
      </p:sp>
    </p:spTree>
    <p:extLst>
      <p:ext uri="{BB962C8B-B14F-4D97-AF65-F5344CB8AC3E}">
        <p14:creationId xmlns:p14="http://schemas.microsoft.com/office/powerpoint/2010/main" val="1177678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lang="en-US" altLang="ja-JP"/>
              <a:t>Copyright 2020 FUJITSU LIMITED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73</a:t>
            </a:fld>
            <a:endParaRPr lang="en-US" altLang="ja-JP"/>
          </a:p>
        </p:txBody>
      </p:sp>
    </p:spTree>
    <p:extLst>
      <p:ext uri="{BB962C8B-B14F-4D97-AF65-F5344CB8AC3E}">
        <p14:creationId xmlns:p14="http://schemas.microsoft.com/office/powerpoint/2010/main" val="604574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1</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US" altLang="ja-JP" dirty="0"/>
          </a:p>
        </p:txBody>
      </p:sp>
    </p:spTree>
    <p:extLst>
      <p:ext uri="{BB962C8B-B14F-4D97-AF65-F5344CB8AC3E}">
        <p14:creationId xmlns:p14="http://schemas.microsoft.com/office/powerpoint/2010/main" val="411479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2</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r>
              <a:rPr lang="ja-JP" altLang="en-US"/>
              <a:t>本研究はデータプレパレーションを効率化することが目的です。</a:t>
            </a:r>
            <a:endParaRPr lang="en-US" altLang="ja-JP" dirty="0"/>
          </a:p>
          <a:p>
            <a:pPr>
              <a:spcBef>
                <a:spcPct val="20000"/>
              </a:spcBef>
              <a:buClr>
                <a:srgbClr val="FF0000"/>
              </a:buClr>
              <a:buSzPct val="80000"/>
              <a:buFont typeface="Wingdings" pitchFamily="2" charset="2"/>
              <a:buNone/>
            </a:pPr>
            <a:endParaRPr lang="en-US" altLang="ja-JP" dirty="0"/>
          </a:p>
          <a:p>
            <a:pPr>
              <a:spcBef>
                <a:spcPct val="20000"/>
              </a:spcBef>
              <a:buClr>
                <a:srgbClr val="FF0000"/>
              </a:buClr>
              <a:buSzPct val="80000"/>
              <a:buFont typeface="Wingdings" pitchFamily="2" charset="2"/>
              <a:buNone/>
            </a:pPr>
            <a:r>
              <a:rPr lang="ja-JP" altLang="en-US"/>
              <a:t>データプレパレーションは、データ分析・利活用で、取得したデータを分析できる形に整形・加工する作業で、</a:t>
            </a:r>
            <a:endParaRPr lang="en-US" altLang="ja-JP" dirty="0"/>
          </a:p>
          <a:p>
            <a:pPr>
              <a:spcBef>
                <a:spcPct val="20000"/>
              </a:spcBef>
              <a:buClr>
                <a:srgbClr val="FF0000"/>
              </a:buClr>
              <a:buSzPct val="80000"/>
              <a:buFont typeface="Wingdings" pitchFamily="2" charset="2"/>
              <a:buNone/>
            </a:pPr>
            <a:r>
              <a:rPr lang="ja-JP" altLang="en-US"/>
              <a:t>全体工数の約５</a:t>
            </a:r>
            <a:r>
              <a:rPr lang="en-US" altLang="ja-JP" dirty="0"/>
              <a:t>〜</a:t>
            </a:r>
            <a:r>
              <a:rPr lang="ja-JP" altLang="en-US"/>
              <a:t>８割の工数を費やす。</a:t>
            </a:r>
            <a:endParaRPr lang="en-US" altLang="ja-JP" dirty="0"/>
          </a:p>
          <a:p>
            <a:pPr>
              <a:spcBef>
                <a:spcPct val="20000"/>
              </a:spcBef>
              <a:buClr>
                <a:srgbClr val="FF0000"/>
              </a:buClr>
              <a:buSzPct val="80000"/>
              <a:buFont typeface="Wingdings" pitchFamily="2" charset="2"/>
              <a:buNone/>
            </a:pPr>
            <a:r>
              <a:rPr lang="ja-JP" altLang="en-US"/>
              <a:t>データ分析者の最大の負担担っている。</a:t>
            </a:r>
            <a:endParaRPr lang="en-US" altLang="ja-JP" dirty="0"/>
          </a:p>
          <a:p>
            <a:pPr>
              <a:spcBef>
                <a:spcPct val="20000"/>
              </a:spcBef>
              <a:buClr>
                <a:srgbClr val="FF0000"/>
              </a:buClr>
              <a:buSzPct val="80000"/>
              <a:buFont typeface="Wingdings" pitchFamily="2" charset="2"/>
              <a:buNone/>
            </a:pPr>
            <a:r>
              <a:rPr lang="ja-JP" altLang="en-US"/>
              <a:t>特に</a:t>
            </a:r>
            <a:r>
              <a:rPr lang="en-US" altLang="ja-JP" dirty="0"/>
              <a:t>IT</a:t>
            </a:r>
            <a:r>
              <a:rPr lang="ja-JP" altLang="en-US"/>
              <a:t>専門家ではない人にとって、高いハードルの作業が必要、データ分析の普及を妨げるもの。</a:t>
            </a:r>
            <a:endParaRPr lang="en-US" altLang="ja-JP" dirty="0"/>
          </a:p>
          <a:p>
            <a:pPr>
              <a:spcBef>
                <a:spcPct val="20000"/>
              </a:spcBef>
              <a:buClr>
                <a:srgbClr val="FF0000"/>
              </a:buClr>
              <a:buSzPct val="80000"/>
              <a:buFont typeface="Wingdings" pitchFamily="2" charset="2"/>
              <a:buNone/>
            </a:pPr>
            <a:endParaRPr lang="en-US" altLang="ja-JP" dirty="0"/>
          </a:p>
        </p:txBody>
      </p:sp>
    </p:spTree>
    <p:extLst>
      <p:ext uri="{BB962C8B-B14F-4D97-AF65-F5344CB8AC3E}">
        <p14:creationId xmlns:p14="http://schemas.microsoft.com/office/powerpoint/2010/main" val="123544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lang="en-US" altLang="ja-JP"/>
              <a:t>Copyright 2020 FUJITSU LIMITED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4</a:t>
            </a:fld>
            <a:endParaRPr lang="en-US" altLang="ja-JP"/>
          </a:p>
        </p:txBody>
      </p:sp>
    </p:spTree>
    <p:extLst>
      <p:ext uri="{BB962C8B-B14F-4D97-AF65-F5344CB8AC3E}">
        <p14:creationId xmlns:p14="http://schemas.microsoft.com/office/powerpoint/2010/main" val="57663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5</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dirty="0"/>
          </a:p>
        </p:txBody>
      </p:sp>
    </p:spTree>
    <p:extLst>
      <p:ext uri="{BB962C8B-B14F-4D97-AF65-F5344CB8AC3E}">
        <p14:creationId xmlns:p14="http://schemas.microsoft.com/office/powerpoint/2010/main" val="4132094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6</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a:p>
        </p:txBody>
      </p:sp>
    </p:spTree>
    <p:extLst>
      <p:ext uri="{BB962C8B-B14F-4D97-AF65-F5344CB8AC3E}">
        <p14:creationId xmlns:p14="http://schemas.microsoft.com/office/powerpoint/2010/main" val="2661860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7</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r>
              <a:rPr lang="en-US" altLang="ja-JP" dirty="0"/>
              <a:t>PBE</a:t>
            </a:r>
            <a:r>
              <a:rPr lang="ja-JP" altLang="en-US"/>
              <a:t>をデータ加工に応用した例として、</a:t>
            </a:r>
            <a:r>
              <a:rPr lang="en-US" altLang="ja-JP" dirty="0" err="1"/>
              <a:t>FlashFill</a:t>
            </a:r>
            <a:r>
              <a:rPr lang="ja-JP" altLang="en-US"/>
              <a:t>がある。</a:t>
            </a:r>
            <a:endParaRPr lang="en-US" altLang="ja-JP" dirty="0"/>
          </a:p>
          <a:p>
            <a:pPr>
              <a:spcBef>
                <a:spcPct val="20000"/>
              </a:spcBef>
              <a:buClr>
                <a:srgbClr val="FF0000"/>
              </a:buClr>
              <a:buSzPct val="80000"/>
              <a:buFont typeface="Wingdings" pitchFamily="2" charset="2"/>
              <a:buNone/>
            </a:pPr>
            <a:endParaRPr lang="en-US" altLang="ja-JP" dirty="0"/>
          </a:p>
          <a:p>
            <a:pPr>
              <a:spcBef>
                <a:spcPct val="20000"/>
              </a:spcBef>
              <a:buClr>
                <a:srgbClr val="FF0000"/>
              </a:buClr>
              <a:buSzPct val="80000"/>
              <a:buFont typeface="Wingdings" pitchFamily="2" charset="2"/>
              <a:buNone/>
            </a:pPr>
            <a:r>
              <a:rPr lang="ja-JP" altLang="en-US"/>
              <a:t>名前、役職、メールエイリアスのデータが始めにあったときに、</a:t>
            </a:r>
            <a:endParaRPr lang="en-US" altLang="ja-JP" dirty="0"/>
          </a:p>
          <a:p>
            <a:pPr>
              <a:spcBef>
                <a:spcPct val="20000"/>
              </a:spcBef>
              <a:buClr>
                <a:srgbClr val="FF0000"/>
              </a:buClr>
              <a:buSzPct val="80000"/>
              <a:buFont typeface="Wingdings" pitchFamily="2" charset="2"/>
              <a:buNone/>
            </a:pPr>
            <a:r>
              <a:rPr lang="ja-JP" altLang="en-US"/>
              <a:t>入力例をこのデータの先頭にして、これに対する出力例を作る</a:t>
            </a:r>
            <a:endParaRPr lang="en-US" altLang="ja-JP" dirty="0"/>
          </a:p>
          <a:p>
            <a:pPr>
              <a:spcBef>
                <a:spcPct val="20000"/>
              </a:spcBef>
              <a:buClr>
                <a:srgbClr val="FF0000"/>
              </a:buClr>
              <a:buSzPct val="80000"/>
              <a:buFont typeface="Wingdings" pitchFamily="2" charset="2"/>
              <a:buNone/>
            </a:pPr>
            <a:endParaRPr lang="en-US" altLang="ja-JP" dirty="0"/>
          </a:p>
          <a:p>
            <a:pPr>
              <a:spcBef>
                <a:spcPct val="20000"/>
              </a:spcBef>
              <a:buClr>
                <a:srgbClr val="FF0000"/>
              </a:buClr>
              <a:buSzPct val="80000"/>
              <a:buFont typeface="Wingdings" pitchFamily="2" charset="2"/>
              <a:buNone/>
            </a:pPr>
            <a:r>
              <a:rPr lang="en-US" altLang="ja-JP" dirty="0"/>
              <a:t>PBE</a:t>
            </a:r>
            <a:r>
              <a:rPr lang="ja-JP" altLang="en-US"/>
              <a:t>はこの入出力例から、自動的に内部でプログラム生成して、</a:t>
            </a:r>
            <a:endParaRPr lang="en-US" altLang="ja-JP" dirty="0"/>
          </a:p>
          <a:p>
            <a:pPr>
              <a:spcBef>
                <a:spcPct val="20000"/>
              </a:spcBef>
              <a:buClr>
                <a:srgbClr val="FF0000"/>
              </a:buClr>
              <a:buSzPct val="80000"/>
              <a:buFont typeface="Wingdings" pitchFamily="2" charset="2"/>
              <a:buNone/>
            </a:pPr>
            <a:r>
              <a:rPr lang="ja-JP" altLang="en-US"/>
              <a:t>そのプログラムを使って、例が書かれていない空欄の領域を</a:t>
            </a:r>
            <a:endParaRPr lang="en-US" altLang="ja-JP" dirty="0"/>
          </a:p>
          <a:p>
            <a:pPr>
              <a:spcBef>
                <a:spcPct val="20000"/>
              </a:spcBef>
              <a:buClr>
                <a:srgbClr val="FF0000"/>
              </a:buClr>
              <a:buSzPct val="80000"/>
              <a:buFont typeface="Wingdings" pitchFamily="2" charset="2"/>
              <a:buNone/>
            </a:pPr>
            <a:r>
              <a:rPr lang="ja-JP" altLang="en-US"/>
              <a:t>対応する出力で埋めます。</a:t>
            </a:r>
            <a:endParaRPr lang="en-US" altLang="ja-JP" dirty="0"/>
          </a:p>
          <a:p>
            <a:pPr>
              <a:spcBef>
                <a:spcPct val="20000"/>
              </a:spcBef>
              <a:buClr>
                <a:srgbClr val="FF0000"/>
              </a:buClr>
              <a:buSzPct val="80000"/>
              <a:buFont typeface="Wingdings" pitchFamily="2" charset="2"/>
              <a:buNone/>
            </a:pPr>
            <a:endParaRPr lang="en-US" altLang="ja-JP" dirty="0"/>
          </a:p>
          <a:p>
            <a:pPr>
              <a:spcBef>
                <a:spcPct val="20000"/>
              </a:spcBef>
              <a:buClr>
                <a:srgbClr val="FF0000"/>
              </a:buClr>
              <a:buSzPct val="80000"/>
              <a:buFont typeface="Wingdings" pitchFamily="2" charset="2"/>
              <a:buNone/>
            </a:pPr>
            <a:r>
              <a:rPr lang="ja-JP" altLang="en-US"/>
              <a:t>このように、変換処理を書かなくても、例を書くだけで自動で変換できるようになります。</a:t>
            </a:r>
            <a:endParaRPr lang="en-US" altLang="ja-JP" dirty="0"/>
          </a:p>
          <a:p>
            <a:pPr>
              <a:spcBef>
                <a:spcPct val="20000"/>
              </a:spcBef>
              <a:buClr>
                <a:srgbClr val="FF0000"/>
              </a:buClr>
              <a:buSzPct val="80000"/>
              <a:buFont typeface="Wingdings" pitchFamily="2" charset="2"/>
              <a:buNone/>
            </a:pPr>
            <a:endParaRPr lang="en-US" altLang="ja-JP" dirty="0"/>
          </a:p>
        </p:txBody>
      </p:sp>
    </p:spTree>
    <p:extLst>
      <p:ext uri="{BB962C8B-B14F-4D97-AF65-F5344CB8AC3E}">
        <p14:creationId xmlns:p14="http://schemas.microsoft.com/office/powerpoint/2010/main" val="2643298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8</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dirty="0"/>
          </a:p>
        </p:txBody>
      </p:sp>
    </p:spTree>
    <p:extLst>
      <p:ext uri="{BB962C8B-B14F-4D97-AF65-F5344CB8AC3E}">
        <p14:creationId xmlns:p14="http://schemas.microsoft.com/office/powerpoint/2010/main" val="1627500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2020 FUJITSU LIMITED</a:t>
            </a:r>
          </a:p>
        </p:txBody>
      </p:sp>
      <p:sp>
        <p:nvSpPr>
          <p:cNvPr id="7" name="Rectangle 7"/>
          <p:cNvSpPr>
            <a:spLocks noGrp="1" noChangeArrowheads="1"/>
          </p:cNvSpPr>
          <p:nvPr>
            <p:ph type="sldNum" sz="quarter" idx="5"/>
          </p:nvPr>
        </p:nvSpPr>
        <p:spPr>
          <a:ln/>
        </p:spPr>
        <p:txBody>
          <a:bodyPr/>
          <a:lstStyle/>
          <a:p>
            <a:fld id="{52907734-A7B3-479F-9B48-BD0920DAB3E0}" type="slidenum">
              <a:rPr lang="en-US" altLang="ja-JP"/>
              <a:pPr/>
              <a:t>9</a:t>
            </a:fld>
            <a:endParaRPr lang="en-US" altLang="ja-JP"/>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xfrm>
            <a:off x="679450" y="4721225"/>
            <a:ext cx="5626100" cy="4891088"/>
          </a:xfrm>
        </p:spPr>
        <p:txBody>
          <a:bodyPr/>
          <a:lstStyle/>
          <a:p>
            <a:pPr>
              <a:spcBef>
                <a:spcPct val="20000"/>
              </a:spcBef>
              <a:buClr>
                <a:srgbClr val="FF0000"/>
              </a:buClr>
              <a:buSzPct val="80000"/>
              <a:buFont typeface="Wingdings" pitchFamily="2" charset="2"/>
              <a:buNone/>
            </a:pPr>
            <a:endParaRPr lang="en-GB" altLang="ja-JP" dirty="0"/>
          </a:p>
        </p:txBody>
      </p:sp>
    </p:spTree>
    <p:extLst>
      <p:ext uri="{BB962C8B-B14F-4D97-AF65-F5344CB8AC3E}">
        <p14:creationId xmlns:p14="http://schemas.microsoft.com/office/powerpoint/2010/main" val="2064094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647218" name="Group 50"/>
          <p:cNvGrpSpPr>
            <a:grpSpLocks noChangeAspect="1"/>
          </p:cNvGrpSpPr>
          <p:nvPr userDrawn="1"/>
        </p:nvGrpSpPr>
        <p:grpSpPr bwMode="gray">
          <a:xfrm>
            <a:off x="7308850" y="185738"/>
            <a:ext cx="1647825"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7220" name="Freeform 52"/>
            <p:cNvSpPr>
              <a:spLocks/>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1" name="Freeform 53"/>
            <p:cNvSpPr>
              <a:spLocks/>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5" name="Freeform 57"/>
            <p:cNvSpPr>
              <a:spLocks/>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7" name="Freeform 59"/>
            <p:cNvSpPr>
              <a:spLocks/>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9" name="Freeform 61"/>
            <p:cNvSpPr>
              <a:spLocks/>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1" name="Freeform 63"/>
            <p:cNvSpPr>
              <a:spLocks/>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2" name="Freeform 64"/>
            <p:cNvSpPr>
              <a:spLocks/>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4" name="Freeform 66"/>
            <p:cNvSpPr>
              <a:spLocks/>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5" name="Freeform 67"/>
            <p:cNvSpPr>
              <a:spLocks/>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7" name="Freeform 69"/>
            <p:cNvSpPr>
              <a:spLocks/>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8" name="Freeform 70"/>
            <p:cNvSpPr>
              <a:spLocks/>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9" name="Freeform 71"/>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1" name="Freeform 73"/>
            <p:cNvSpPr>
              <a:spLocks/>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2" name="Freeform 74"/>
            <p:cNvSpPr>
              <a:spLocks/>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3" name="Freeform 75"/>
            <p:cNvSpPr>
              <a:spLocks/>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4" name="Freeform 76"/>
            <p:cNvSpPr>
              <a:spLocks/>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5" name="Freeform 77"/>
            <p:cNvSpPr>
              <a:spLocks/>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6" name="Freeform 78"/>
            <p:cNvSpPr>
              <a:spLocks/>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7" name="Freeform 79"/>
            <p:cNvSpPr>
              <a:spLocks/>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8" name="Freeform 80"/>
            <p:cNvSpPr>
              <a:spLocks/>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9" name="Freeform 81"/>
            <p:cNvSpPr>
              <a:spLocks/>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7173" name="Rectangle 5"/>
          <p:cNvSpPr>
            <a:spLocks noGrp="1" noChangeArrowheads="1"/>
          </p:cNvSpPr>
          <p:nvPr>
            <p:ph type="subTitle" idx="1"/>
          </p:nvPr>
        </p:nvSpPr>
        <p:spPr bwMode="gray">
          <a:xfrm>
            <a:off x="323850" y="4572000"/>
            <a:ext cx="7920038" cy="1784350"/>
          </a:xfrm>
        </p:spPr>
        <p:txBody>
          <a:bodyPr/>
          <a:lstStyle>
            <a:lvl1pPr marL="0" indent="0">
              <a:lnSpc>
                <a:spcPct val="100000"/>
              </a:lnSpc>
              <a:spcBef>
                <a:spcPct val="0"/>
              </a:spcBef>
              <a:spcAft>
                <a:spcPct val="0"/>
              </a:spcAft>
              <a:buFont typeface="Wingdings" pitchFamily="2" charset="2"/>
              <a:buNone/>
              <a:defRPr sz="2800"/>
            </a:lvl1pPr>
          </a:lstStyle>
          <a:p>
            <a:pPr lvl="0"/>
            <a:r>
              <a:rPr lang="ja-JP" altLang="en-US" noProof="0"/>
              <a:t>マスター サブタイトルの書式設定</a:t>
            </a:r>
            <a:endParaRPr lang="ja-JP" altLang="en-US" noProof="0" dirty="0"/>
          </a:p>
        </p:txBody>
      </p:sp>
      <p:sp>
        <p:nvSpPr>
          <p:cNvPr id="647174" name="Rectangle 6"/>
          <p:cNvSpPr>
            <a:spLocks noGrp="1" noChangeArrowheads="1"/>
          </p:cNvSpPr>
          <p:nvPr>
            <p:ph type="ctrTitle"/>
          </p:nvPr>
        </p:nvSpPr>
        <p:spPr bwMode="gray">
          <a:xfrm>
            <a:off x="323850" y="1738313"/>
            <a:ext cx="7920038" cy="236061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1">
                    <a:lumMod val="95000"/>
                    <a:lumOff val="5000"/>
                  </a:schemeClr>
                </a:solidFill>
              </a:defRPr>
            </a:lvl1pPr>
          </a:lstStyle>
          <a:p>
            <a:pPr lvl="0"/>
            <a:r>
              <a:rPr lang="ja-JP" altLang="en-US" noProof="0"/>
              <a:t>マスター タイトルの書式設定</a:t>
            </a:r>
            <a:endParaRPr lang="ja-JP" altLang="en-US" noProof="0" dirty="0"/>
          </a:p>
        </p:txBody>
      </p:sp>
      <p:sp>
        <p:nvSpPr>
          <p:cNvPr id="39"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latin typeface="+mn-lt"/>
              </a:defRPr>
            </a:lvl1pPr>
          </a:lstStyle>
          <a:p>
            <a:fld id="{E5C4FF1C-8F5E-4BC8-BCAF-207649A9C157}" type="slidenum">
              <a:rPr lang="en-US" altLang="ja-JP" smtClean="0"/>
              <a:pPr/>
              <a:t>‹#›</a:t>
            </a:fld>
            <a:endParaRPr lang="ja-JP" alt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647173" name="Rectangle 5"/>
          <p:cNvSpPr>
            <a:spLocks noGrp="1" noChangeArrowheads="1"/>
          </p:cNvSpPr>
          <p:nvPr>
            <p:ph type="subTitle" idx="1" hasCustomPrompt="1"/>
          </p:nvPr>
        </p:nvSpPr>
        <p:spPr bwMode="gray">
          <a:xfrm>
            <a:off x="323850" y="3697200"/>
            <a:ext cx="7923600" cy="2595600"/>
          </a:xfrm>
        </p:spPr>
        <p:txBody>
          <a:bodyPr lIns="0" tIns="0" rIns="0" bIns="0"/>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itchFamily="2" charset="2"/>
              <a:buChar char="n"/>
              <a:tabLst/>
              <a:defRPr sz="2400"/>
            </a:lvl1pPr>
          </a:lstStyle>
          <a:p>
            <a:pPr lvl="0"/>
            <a:r>
              <a:rPr lang="ja-JP" altLang="en-US" noProof="0"/>
              <a:t>マスタ サブタイトルの書式設定</a:t>
            </a:r>
            <a:endParaRPr kumimoji="1" lang="ja-JP" altLang="en-US"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323850" y="1774800"/>
            <a:ext cx="7923600" cy="1440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defRPr sz="4400">
                <a:solidFill>
                  <a:schemeClr val="tx1"/>
                </a:solidFill>
              </a:defRPr>
            </a:lvl1pPr>
          </a:lstStyle>
          <a:p>
            <a:pPr lvl="0"/>
            <a:br>
              <a:rPr lang="ja-JP" altLang="en-US" noProof="0"/>
            </a:br>
            <a:r>
              <a:rPr lang="ja-JP" altLang="en-US" noProof="0"/>
              <a:t>マスタ タイトルの書式設定</a:t>
            </a:r>
            <a:endParaRPr lang="ja-JP" altLang="en-US" noProof="0" dirty="0"/>
          </a:p>
        </p:txBody>
      </p:sp>
      <p:sp>
        <p:nvSpPr>
          <p:cNvPr id="51"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ja-JP" altLang="en-US"/>
          </a:p>
        </p:txBody>
      </p:sp>
      <p:sp>
        <p:nvSpPr>
          <p:cNvPr id="52"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1pPr>
          </a:lstStyle>
          <a:p>
            <a:fld id="{E5C4FF1C-8F5E-4BC8-BCAF-207649A9C157}" type="slidenum">
              <a:rPr lang="en-US" altLang="ja-JP" smtClean="0"/>
              <a:pPr/>
              <a:t>‹#›</a:t>
            </a:fld>
            <a:endParaRPr lang="ja-JP" altLang="en-US"/>
          </a:p>
        </p:txBody>
      </p:sp>
    </p:spTree>
    <p:extLst>
      <p:ext uri="{BB962C8B-B14F-4D97-AF65-F5344CB8AC3E}">
        <p14:creationId xmlns:p14="http://schemas.microsoft.com/office/powerpoint/2010/main" val="314890489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idx="1"/>
          </p:nvPr>
        </p:nvSpPr>
        <p:spPr bwMode="gray"/>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4" name="スライド番号プレースホルダー 3"/>
          <p:cNvSpPr>
            <a:spLocks noGrp="1"/>
          </p:cNvSpPr>
          <p:nvPr>
            <p:ph type="sldNum" sz="quarter" idx="10"/>
          </p:nvPr>
        </p:nvSpPr>
        <p:spPr bwMode="gray"/>
        <p:txBody>
          <a:bodyPr/>
          <a:lstStyle>
            <a:lvl1pPr>
              <a:defRPr/>
            </a:lvl1pPr>
          </a:lstStyle>
          <a:p>
            <a:fld id="{DE2B87E1-F9DF-4BEE-B07D-635D26011F4B}" type="slidenum">
              <a:rPr lang="en-US" altLang="ja-JP" smtClean="0"/>
              <a:pPr/>
              <a:t>‹#›</a:t>
            </a:fld>
            <a:endParaRPr lang="en-US" altLang="ja-JP"/>
          </a:p>
        </p:txBody>
      </p:sp>
    </p:spTree>
    <p:extLst>
      <p:ext uri="{BB962C8B-B14F-4D97-AF65-F5344CB8AC3E}">
        <p14:creationId xmlns:p14="http://schemas.microsoft.com/office/powerpoint/2010/main" val="253161858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sz="half" idx="1"/>
          </p:nvPr>
        </p:nvSpPr>
        <p:spPr bwMode="gray">
          <a:xfrm>
            <a:off x="168275" y="869950"/>
            <a:ext cx="4316413"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4" name="コンテンツ プレースホルダー 3"/>
          <p:cNvSpPr>
            <a:spLocks noGrp="1"/>
          </p:cNvSpPr>
          <p:nvPr>
            <p:ph sz="half" idx="2"/>
          </p:nvPr>
        </p:nvSpPr>
        <p:spPr bwMode="gray">
          <a:xfrm>
            <a:off x="4637088" y="869950"/>
            <a:ext cx="4318000"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スライド番号プレースホルダー 4"/>
          <p:cNvSpPr>
            <a:spLocks noGrp="1"/>
          </p:cNvSpPr>
          <p:nvPr>
            <p:ph type="sldNum" sz="quarter" idx="10"/>
          </p:nvPr>
        </p:nvSpPr>
        <p:spPr bwMode="gray"/>
        <p:txBody>
          <a:bodyPr/>
          <a:lstStyle>
            <a:lvl1pPr>
              <a:defRPr/>
            </a:lvl1pPr>
          </a:lstStyle>
          <a:p>
            <a:fld id="{FCB7B9BA-EF19-4458-B462-893E29D19B1E}" type="slidenum">
              <a:rPr lang="en-US" altLang="ja-JP" smtClean="0"/>
              <a:pPr/>
              <a:t>‹#›</a:t>
            </a:fld>
            <a:endParaRPr lang="en-US" altLang="ja-JP"/>
          </a:p>
        </p:txBody>
      </p:sp>
    </p:spTree>
    <p:extLst>
      <p:ext uri="{BB962C8B-B14F-4D97-AF65-F5344CB8AC3E}">
        <p14:creationId xmlns:p14="http://schemas.microsoft.com/office/powerpoint/2010/main" val="71532109"/>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スライド番号プレースホルダー 2"/>
          <p:cNvSpPr>
            <a:spLocks noGrp="1"/>
          </p:cNvSpPr>
          <p:nvPr>
            <p:ph type="sldNum" sz="quarter" idx="10"/>
          </p:nvPr>
        </p:nvSpPr>
        <p:spPr bwMode="gray"/>
        <p:txBody>
          <a:bodyPr/>
          <a:lstStyle>
            <a:lvl1pPr>
              <a:defRPr/>
            </a:lvl1pPr>
          </a:lstStyle>
          <a:p>
            <a:fld id="{1195C95A-030B-42EE-9D8D-E0455A77345A}" type="slidenum">
              <a:rPr lang="en-US" altLang="ja-JP" smtClean="0"/>
              <a:pPr/>
              <a:t>‹#›</a:t>
            </a:fld>
            <a:endParaRPr lang="en-US" altLang="ja-JP"/>
          </a:p>
        </p:txBody>
      </p:sp>
    </p:spTree>
    <p:extLst>
      <p:ext uri="{BB962C8B-B14F-4D97-AF65-F5344CB8AC3E}">
        <p14:creationId xmlns:p14="http://schemas.microsoft.com/office/powerpoint/2010/main" val="207360625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bwMode="gray"/>
        <p:txBody>
          <a:bodyPr/>
          <a:lstStyle>
            <a:lvl1pPr>
              <a:defRPr/>
            </a:lvl1pPr>
          </a:lstStyle>
          <a:p>
            <a:fld id="{E8E9CBD9-E97A-4244-BA2F-A59041725FCD}" type="slidenum">
              <a:rPr lang="en-US" altLang="ja-JP" smtClean="0"/>
              <a:pPr/>
              <a:t>‹#›</a:t>
            </a:fld>
            <a:endParaRPr lang="en-US" altLang="ja-JP"/>
          </a:p>
        </p:txBody>
      </p:sp>
    </p:spTree>
    <p:extLst>
      <p:ext uri="{BB962C8B-B14F-4D97-AF65-F5344CB8AC3E}">
        <p14:creationId xmlns:p14="http://schemas.microsoft.com/office/powerpoint/2010/main" val="32610867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646148"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46151" name="Rectangle 7"/>
          <p:cNvSpPr>
            <a:spLocks noGrp="1" noChangeArrowheads="1"/>
          </p:cNvSpPr>
          <p:nvPr>
            <p:ph type="title"/>
          </p:nvPr>
        </p:nvSpPr>
        <p:spPr bwMode="gray">
          <a:xfrm>
            <a:off x="169863" y="-1588"/>
            <a:ext cx="7858125"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p>
            <a:pPr lvl="0"/>
            <a:r>
              <a:rPr lang="ja-JP" altLang="en-US"/>
              <a:t>マスタ タイトルの書式設定</a:t>
            </a:r>
          </a:p>
        </p:txBody>
      </p:sp>
      <p:sp>
        <p:nvSpPr>
          <p:cNvPr id="646152" name="Rectangle 8"/>
          <p:cNvSpPr>
            <a:spLocks noGrp="1" noChangeArrowheads="1"/>
          </p:cNvSpPr>
          <p:nvPr>
            <p:ph type="body" idx="1"/>
          </p:nvPr>
        </p:nvSpPr>
        <p:spPr bwMode="gray">
          <a:xfrm>
            <a:off x="168275" y="86995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a:t>マスタテキスト</a:t>
            </a:r>
            <a:r>
              <a:rPr lang="en-US" altLang="ja-JP"/>
              <a:t>24</a:t>
            </a:r>
            <a:r>
              <a:rPr lang="ja-JP" altLang="en-US"/>
              <a:t>ｐああああああああああああああああああああああああああああああああああああああああああああああああああ</a:t>
            </a:r>
          </a:p>
          <a:p>
            <a:pPr lvl="1"/>
            <a:r>
              <a:rPr lang="ja-JP" altLang="en-US"/>
              <a:t>マスタテキスト</a:t>
            </a:r>
            <a:r>
              <a:rPr lang="en-US" altLang="ja-JP"/>
              <a:t>20</a:t>
            </a:r>
            <a:r>
              <a:rPr lang="ja-JP" altLang="en-US"/>
              <a:t>ｐああああああああああああああああああああああああああああああああああああああああああああ</a:t>
            </a:r>
          </a:p>
          <a:p>
            <a:pPr lvl="2"/>
            <a:r>
              <a:rPr lang="ja-JP" altLang="en-US"/>
              <a:t>マスタテキスト</a:t>
            </a:r>
            <a:r>
              <a:rPr lang="en-US" altLang="ja-JP"/>
              <a:t>18</a:t>
            </a:r>
            <a:r>
              <a:rPr lang="ja-JP" altLang="en-US"/>
              <a:t>ｐああああああああああああああああああああああああああああああああああああああああああああああ</a:t>
            </a:r>
          </a:p>
          <a:p>
            <a:pPr lvl="3"/>
            <a:r>
              <a:rPr lang="ja-JP" altLang="en-US"/>
              <a:t>マスタテキスト</a:t>
            </a:r>
            <a:r>
              <a:rPr lang="en-US" altLang="ja-JP"/>
              <a:t>16</a:t>
            </a:r>
            <a:r>
              <a:rPr lang="ja-JP" altLang="en-US"/>
              <a:t>ｐあああああああああああああああああああああああああああああああああああああああああああああああ</a:t>
            </a:r>
            <a:endParaRPr lang="ja-JP" altLang="en-US" dirty="0"/>
          </a:p>
        </p:txBody>
      </p:sp>
      <p:sp>
        <p:nvSpPr>
          <p:cNvPr id="646173"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1pPr>
          </a:lstStyle>
          <a:p>
            <a:fld id="{E5C4FF1C-8F5E-4BC8-BCAF-207649A9C157}" type="slidenum">
              <a:rPr lang="en-US" altLang="ja-JP"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653" r:id="rId1"/>
    <p:sldLayoutId id="2147483661" r:id="rId2"/>
    <p:sldLayoutId id="2147483654" r:id="rId3"/>
    <p:sldLayoutId id="2147483656" r:id="rId4"/>
    <p:sldLayoutId id="2147483658" r:id="rId5"/>
    <p:sldLayoutId id="2147483659" r:id="rId6"/>
  </p:sldLayoutIdLst>
  <p:hf hdr="0"/>
  <p:txStyles>
    <p:titleStyle>
      <a:lvl1pPr algn="l" rtl="0" eaLnBrk="1" fontAlgn="base" hangingPunct="1">
        <a:spcBef>
          <a:spcPct val="0"/>
        </a:spcBef>
        <a:spcAft>
          <a:spcPct val="0"/>
        </a:spcAft>
        <a:tabLst>
          <a:tab pos="3676650" algn="l"/>
        </a:tabLst>
        <a:defRPr kumimoji="1" sz="3200">
          <a:solidFill>
            <a:schemeClr val="tx2"/>
          </a:solidFill>
          <a:latin typeface="Meiryo UI" panose="020B0604030504040204" pitchFamily="50" charset="-128"/>
          <a:ea typeface="Meiryo UI" panose="020B0604030504040204" pitchFamily="50" charset="-128"/>
          <a:cs typeface="+mj-cs"/>
          <a:sym typeface="Meiryo UI" panose="020B0604030504040204" pitchFamily="50" charset="-128"/>
        </a:defRPr>
      </a:lvl1pPr>
      <a:lvl2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9pPr>
    </p:titleStyle>
    <p:body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8"/>
        </a:buBlip>
        <a:defRPr kumimoji="1" sz="2000">
          <a:solidFill>
            <a:srgbClr val="000000"/>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bin"/><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3.xml"/><Relationship Id="rId6" Type="http://schemas.openxmlformats.org/officeDocument/2006/relationships/image" Target="../media/image81.jpeg"/><Relationship Id="rId5" Type="http://schemas.openxmlformats.org/officeDocument/2006/relationships/image" Target="../media/image80.emf"/><Relationship Id="rId4" Type="http://schemas.openxmlformats.org/officeDocument/2006/relationships/image" Target="../media/image79.emf"/></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emf"/><Relationship Id="rId1" Type="http://schemas.openxmlformats.org/officeDocument/2006/relationships/slideLayout" Target="../slideLayouts/slideLayout3.xml"/><Relationship Id="rId5" Type="http://schemas.openxmlformats.org/officeDocument/2006/relationships/image" Target="../media/image84.jpeg"/><Relationship Id="rId4" Type="http://schemas.openxmlformats.org/officeDocument/2006/relationships/image" Target="../media/image83.emf"/></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image" Target="../media/image81.jpeg"/><Relationship Id="rId4" Type="http://schemas.openxmlformats.org/officeDocument/2006/relationships/image" Target="../media/image87.e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p:cNvSpPr>
            <a:spLocks noGrp="1" noChangeArrowheads="1"/>
          </p:cNvSpPr>
          <p:nvPr>
            <p:ph type="subTitle" idx="1"/>
            <p:custDataLst>
              <p:tags r:id="rId1"/>
            </p:custDataLst>
          </p:nvPr>
        </p:nvSpPr>
        <p:spPr/>
        <p:txBody>
          <a:bodyPr/>
          <a:lstStyle/>
          <a:p>
            <a:r>
              <a:rPr lang="en-US" altLang="ja-JP" dirty="0"/>
              <a:t>2022</a:t>
            </a:r>
            <a:r>
              <a:rPr lang="ja-JP" altLang="en-US"/>
              <a:t>年</a:t>
            </a:r>
            <a:r>
              <a:rPr lang="en-US" altLang="ja-JP" dirty="0"/>
              <a:t>07</a:t>
            </a:r>
            <a:r>
              <a:rPr lang="ja-JP" altLang="en-US"/>
              <a:t>月</a:t>
            </a:r>
            <a:r>
              <a:rPr lang="en-US" altLang="ja-JP" dirty="0"/>
              <a:t>22</a:t>
            </a:r>
            <a:r>
              <a:rPr lang="ja-JP" altLang="en-US"/>
              <a:t>日</a:t>
            </a:r>
            <a:endParaRPr lang="en-US" altLang="ja-JP" dirty="0"/>
          </a:p>
          <a:p>
            <a:r>
              <a:rPr lang="ja-JP" altLang="en-US"/>
              <a:t>総合研究大学院大学</a:t>
            </a:r>
            <a:endParaRPr lang="en-US" altLang="ja-JP" dirty="0"/>
          </a:p>
          <a:p>
            <a:r>
              <a:rPr lang="ja-JP" altLang="en-US"/>
              <a:t>複合科学研究科　情報学専攻</a:t>
            </a:r>
            <a:endParaRPr lang="en-US" altLang="ja-JP" dirty="0"/>
          </a:p>
          <a:p>
            <a:r>
              <a:rPr lang="ja-JP" altLang="en-US"/>
              <a:t>宇治橋　善史</a:t>
            </a:r>
            <a:r>
              <a:rPr lang="en-US" altLang="ja-JP" dirty="0"/>
              <a:t> (</a:t>
            </a:r>
            <a:r>
              <a:rPr lang="ja-JP" altLang="en-US"/>
              <a:t>学籍番号：</a:t>
            </a:r>
            <a:r>
              <a:rPr lang="en-US" altLang="ja-JP" dirty="0"/>
              <a:t>20191701 )</a:t>
            </a:r>
          </a:p>
        </p:txBody>
      </p:sp>
      <p:sp>
        <p:nvSpPr>
          <p:cNvPr id="551938" name="Rectangle 2"/>
          <p:cNvSpPr>
            <a:spLocks noGrp="1" noChangeArrowheads="1"/>
          </p:cNvSpPr>
          <p:nvPr>
            <p:ph type="ctrTitle"/>
          </p:nvPr>
        </p:nvSpPr>
        <p:spPr>
          <a:xfrm>
            <a:off x="251520" y="260648"/>
            <a:ext cx="8784654" cy="3766269"/>
          </a:xfrm>
        </p:spPr>
        <p:txBody>
          <a:bodyPr/>
          <a:lstStyle/>
          <a:p>
            <a:r>
              <a:rPr lang="ja-JP" altLang="en-US" sz="3600" dirty="0"/>
              <a:t>総研</a:t>
            </a:r>
            <a:r>
              <a:rPr lang="ja-JP" altLang="en-US" sz="3600"/>
              <a:t>大博士論文本審査</a:t>
            </a:r>
            <a:br>
              <a:rPr lang="en" altLang="ja-JP" sz="3600" dirty="0"/>
            </a:br>
            <a:br>
              <a:rPr lang="en" altLang="ja-JP" sz="3600" dirty="0"/>
            </a:br>
            <a:br>
              <a:rPr lang="en" altLang="ja-JP" sz="3600" dirty="0"/>
            </a:br>
            <a:r>
              <a:rPr lang="en" altLang="ja-JP" sz="3200" dirty="0"/>
              <a:t>Synthesizing Tabular Transformations</a:t>
            </a:r>
            <a:br>
              <a:rPr lang="en" altLang="ja-JP" sz="3200" dirty="0"/>
            </a:br>
            <a:r>
              <a:rPr lang="en" altLang="ja-JP" sz="3200" dirty="0"/>
              <a:t>from Examples using Transformer-based Neural Networks</a:t>
            </a:r>
            <a:endParaRPr lang="ja-JP" altLang="en-US" sz="3600" dirty="0"/>
          </a:p>
        </p:txBody>
      </p:sp>
      <p:sp>
        <p:nvSpPr>
          <p:cNvPr id="3" name="スライド番号プレースホルダー 2"/>
          <p:cNvSpPr>
            <a:spLocks noGrp="1"/>
          </p:cNvSpPr>
          <p:nvPr>
            <p:ph type="sldNum" sz="quarter" idx="4"/>
          </p:nvPr>
        </p:nvSpPr>
        <p:spPr/>
        <p:txBody>
          <a:bodyPr/>
          <a:lstStyle/>
          <a:p>
            <a:fld id="{E5C4FF1C-8F5E-4BC8-BCAF-207649A9C157}" type="slidenum">
              <a:rPr lang="de-DE" altLang="ja-JP" smtClean="0"/>
              <a:pPr/>
              <a:t>0</a:t>
            </a:fld>
            <a:endParaRPr lang="de-DE" altLang="ja-JP"/>
          </a:p>
        </p:txBody>
      </p:sp>
    </p:spTree>
  </p:cSld>
  <p:clrMapOvr>
    <a:masterClrMapping/>
  </p:clrMapOvr>
  <mc:AlternateContent xmlns:mc="http://schemas.openxmlformats.org/markup-compatibility/2006" xmlns:p14="http://schemas.microsoft.com/office/powerpoint/2010/main">
    <mc:Choice Requires="p14">
      <p:transition spd="slow" p14:dur="2000" advTm="29040"/>
    </mc:Choice>
    <mc:Fallback xmlns="">
      <p:transition spd="slow" advTm="290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E990300-2290-1E40-AEBD-2A3843499AE5}"/>
              </a:ext>
            </a:extLst>
          </p:cNvPr>
          <p:cNvPicPr>
            <a:picLocks noChangeAspect="1"/>
          </p:cNvPicPr>
          <p:nvPr/>
        </p:nvPicPr>
        <p:blipFill>
          <a:blip r:embed="rId3"/>
          <a:stretch>
            <a:fillRect/>
          </a:stretch>
        </p:blipFill>
        <p:spPr>
          <a:xfrm>
            <a:off x="190045" y="1412776"/>
            <a:ext cx="3543300" cy="2247900"/>
          </a:xfrm>
          <a:prstGeom prst="rect">
            <a:avLst/>
          </a:prstGeom>
        </p:spPr>
      </p:pic>
      <p:pic>
        <p:nvPicPr>
          <p:cNvPr id="5" name="図 4">
            <a:extLst>
              <a:ext uri="{FF2B5EF4-FFF2-40B4-BE49-F238E27FC236}">
                <a16:creationId xmlns:a16="http://schemas.microsoft.com/office/drawing/2014/main" id="{F94C26F8-A89C-D24E-9304-340BC084171E}"/>
              </a:ext>
            </a:extLst>
          </p:cNvPr>
          <p:cNvPicPr>
            <a:picLocks noChangeAspect="1"/>
          </p:cNvPicPr>
          <p:nvPr/>
        </p:nvPicPr>
        <p:blipFill>
          <a:blip r:embed="rId4"/>
          <a:stretch>
            <a:fillRect/>
          </a:stretch>
        </p:blipFill>
        <p:spPr>
          <a:xfrm>
            <a:off x="3984442" y="1371228"/>
            <a:ext cx="5156200" cy="1409700"/>
          </a:xfrm>
          <a:prstGeom prst="rect">
            <a:avLst/>
          </a:prstGeom>
        </p:spPr>
      </p:pic>
      <p:pic>
        <p:nvPicPr>
          <p:cNvPr id="14" name="図 13">
            <a:extLst>
              <a:ext uri="{FF2B5EF4-FFF2-40B4-BE49-F238E27FC236}">
                <a16:creationId xmlns:a16="http://schemas.microsoft.com/office/drawing/2014/main" id="{8FAEC61D-EF46-224A-99E2-207848228555}"/>
              </a:ext>
            </a:extLst>
          </p:cNvPr>
          <p:cNvPicPr>
            <a:picLocks noChangeAspect="1"/>
          </p:cNvPicPr>
          <p:nvPr/>
        </p:nvPicPr>
        <p:blipFill>
          <a:blip r:embed="rId5"/>
          <a:stretch>
            <a:fillRect/>
          </a:stretch>
        </p:blipFill>
        <p:spPr>
          <a:xfrm>
            <a:off x="97323" y="4461973"/>
            <a:ext cx="3379460" cy="2100382"/>
          </a:xfrm>
          <a:prstGeom prst="rect">
            <a:avLst/>
          </a:prstGeom>
        </p:spPr>
      </p:pic>
      <p:pic>
        <p:nvPicPr>
          <p:cNvPr id="15" name="図 14">
            <a:extLst>
              <a:ext uri="{FF2B5EF4-FFF2-40B4-BE49-F238E27FC236}">
                <a16:creationId xmlns:a16="http://schemas.microsoft.com/office/drawing/2014/main" id="{4C7077C1-0ED0-B74D-AF3D-65ABD7032EAB}"/>
              </a:ext>
            </a:extLst>
          </p:cNvPr>
          <p:cNvPicPr>
            <a:picLocks noChangeAspect="1"/>
          </p:cNvPicPr>
          <p:nvPr/>
        </p:nvPicPr>
        <p:blipFill>
          <a:blip r:embed="rId6"/>
          <a:stretch>
            <a:fillRect/>
          </a:stretch>
        </p:blipFill>
        <p:spPr>
          <a:xfrm>
            <a:off x="3566312" y="4466980"/>
            <a:ext cx="2734883" cy="1539655"/>
          </a:xfrm>
          <a:prstGeom prst="rect">
            <a:avLst/>
          </a:prstGeom>
        </p:spPr>
      </p:pic>
      <p:pic>
        <p:nvPicPr>
          <p:cNvPr id="19" name="図 18">
            <a:extLst>
              <a:ext uri="{FF2B5EF4-FFF2-40B4-BE49-F238E27FC236}">
                <a16:creationId xmlns:a16="http://schemas.microsoft.com/office/drawing/2014/main" id="{C81FF1B5-5A19-CC43-B565-AF9FB0257264}"/>
              </a:ext>
            </a:extLst>
          </p:cNvPr>
          <p:cNvPicPr>
            <a:picLocks noChangeAspect="1"/>
          </p:cNvPicPr>
          <p:nvPr/>
        </p:nvPicPr>
        <p:blipFill>
          <a:blip r:embed="rId7"/>
          <a:stretch>
            <a:fillRect/>
          </a:stretch>
        </p:blipFill>
        <p:spPr>
          <a:xfrm>
            <a:off x="6357772" y="4483062"/>
            <a:ext cx="2734883" cy="1560744"/>
          </a:xfrm>
          <a:prstGeom prst="rect">
            <a:avLst/>
          </a:prstGeom>
        </p:spPr>
      </p:pic>
      <p:sp>
        <p:nvSpPr>
          <p:cNvPr id="386089" name="Rectangle 41"/>
          <p:cNvSpPr>
            <a:spLocks noGrp="1" noChangeArrowheads="1"/>
          </p:cNvSpPr>
          <p:nvPr>
            <p:ph type="title"/>
          </p:nvPr>
        </p:nvSpPr>
        <p:spPr/>
        <p:txBody>
          <a:bodyPr/>
          <a:lstStyle/>
          <a:p>
            <a:r>
              <a:rPr lang="ja-JP" altLang="en-US"/>
              <a:t>具体的な変換事例</a:t>
            </a:r>
            <a:endParaRPr lang="en-US" altLang="ja-JP" dirty="0"/>
          </a:p>
        </p:txBody>
      </p:sp>
      <p:sp>
        <p:nvSpPr>
          <p:cNvPr id="386080" name="Rectangle 32"/>
          <p:cNvSpPr>
            <a:spLocks noGrp="1" noChangeArrowheads="1"/>
          </p:cNvSpPr>
          <p:nvPr>
            <p:ph idx="1"/>
          </p:nvPr>
        </p:nvSpPr>
        <p:spPr/>
        <p:txBody>
          <a:bodyPr/>
          <a:lstStyle/>
          <a:p>
            <a:endParaRPr lang="en-US" altLang="ja-JP" dirty="0"/>
          </a:p>
          <a:p>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9</a:t>
            </a:fld>
            <a:endParaRPr lang="en-US" altLang="ja-JP"/>
          </a:p>
        </p:txBody>
      </p:sp>
      <p:sp>
        <p:nvSpPr>
          <p:cNvPr id="6" name="テキスト ボックス 5">
            <a:extLst>
              <a:ext uri="{FF2B5EF4-FFF2-40B4-BE49-F238E27FC236}">
                <a16:creationId xmlns:a16="http://schemas.microsoft.com/office/drawing/2014/main" id="{387FD85B-F043-BB45-B36A-06923D4B4A34}"/>
              </a:ext>
            </a:extLst>
          </p:cNvPr>
          <p:cNvSpPr txBox="1"/>
          <p:nvPr/>
        </p:nvSpPr>
        <p:spPr>
          <a:xfrm>
            <a:off x="1517298" y="1141828"/>
            <a:ext cx="877163" cy="369332"/>
          </a:xfrm>
          <a:prstGeom prst="rect">
            <a:avLst/>
          </a:prstGeom>
          <a:noFill/>
        </p:spPr>
        <p:txBody>
          <a:bodyPr vert="horz" wrap="none" rtlCol="0">
            <a:spAutoFit/>
          </a:bodyPr>
          <a:lstStyle/>
          <a:p>
            <a:r>
              <a:rPr kumimoji="1" lang="ja-JP" altLang="en-US">
                <a:solidFill>
                  <a:srgbClr val="C00000"/>
                </a:solidFill>
                <a:latin typeface="Meiryo UI" panose="020B0604030504040204" pitchFamily="50" charset="-128"/>
                <a:ea typeface="Meiryo UI" panose="020B0604030504040204" pitchFamily="50" charset="-128"/>
              </a:rPr>
              <a:t>変換前</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DCE4B9E3-3060-2A4D-A996-56CAC678586E}"/>
              </a:ext>
            </a:extLst>
          </p:cNvPr>
          <p:cNvSpPr txBox="1"/>
          <p:nvPr/>
        </p:nvSpPr>
        <p:spPr>
          <a:xfrm>
            <a:off x="6049363" y="1141828"/>
            <a:ext cx="877163" cy="369332"/>
          </a:xfrm>
          <a:prstGeom prst="rect">
            <a:avLst/>
          </a:prstGeom>
          <a:noFill/>
        </p:spPr>
        <p:txBody>
          <a:bodyPr vert="horz" wrap="none" rtlCol="0">
            <a:spAutoFit/>
          </a:bodyPr>
          <a:lstStyle/>
          <a:p>
            <a:r>
              <a:rPr kumimoji="1" lang="ja-JP" altLang="en-US">
                <a:solidFill>
                  <a:srgbClr val="C00000"/>
                </a:solidFill>
                <a:latin typeface="Meiryo UI" panose="020B0604030504040204" pitchFamily="50" charset="-128"/>
                <a:ea typeface="Meiryo UI" panose="020B0604030504040204" pitchFamily="50" charset="-128"/>
              </a:rPr>
              <a:t>変換</a:t>
            </a:r>
            <a:r>
              <a:rPr lang="ja-JP" altLang="en-US">
                <a:solidFill>
                  <a:srgbClr val="C00000"/>
                </a:solidFill>
                <a:latin typeface="Meiryo UI" panose="020B0604030504040204" pitchFamily="50" charset="-128"/>
                <a:ea typeface="Meiryo UI" panose="020B0604030504040204" pitchFamily="50" charset="-128"/>
              </a:rPr>
              <a:t>後</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11" name="下矢印 10">
            <a:extLst>
              <a:ext uri="{FF2B5EF4-FFF2-40B4-BE49-F238E27FC236}">
                <a16:creationId xmlns:a16="http://schemas.microsoft.com/office/drawing/2014/main" id="{87FBC66D-AFC0-F34D-AF90-A6FCA3ED7699}"/>
              </a:ext>
            </a:extLst>
          </p:cNvPr>
          <p:cNvSpPr/>
          <p:nvPr/>
        </p:nvSpPr>
        <p:spPr bwMode="gray">
          <a:xfrm>
            <a:off x="1512503" y="4039568"/>
            <a:ext cx="484632" cy="384473"/>
          </a:xfrm>
          <a:prstGeom prst="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7E4F5ED1-02CF-D148-88DE-C3E915545000}"/>
              </a:ext>
            </a:extLst>
          </p:cNvPr>
          <p:cNvSpPr txBox="1"/>
          <p:nvPr/>
        </p:nvSpPr>
        <p:spPr>
          <a:xfrm>
            <a:off x="451481" y="3689517"/>
            <a:ext cx="1680267" cy="646331"/>
          </a:xfrm>
          <a:prstGeom prst="rect">
            <a:avLst/>
          </a:prstGeom>
          <a:noFill/>
        </p:spPr>
        <p:txBody>
          <a:bodyPr vert="horz" wrap="none" rtlCol="0">
            <a:spAutoFit/>
          </a:bodyPr>
          <a:lstStyle/>
          <a:p>
            <a:r>
              <a:rPr kumimoji="1" lang="ja-JP" altLang="en-US">
                <a:solidFill>
                  <a:srgbClr val="FF0000"/>
                </a:solidFill>
                <a:latin typeface="Meiryo UI" panose="020B0604030504040204" pitchFamily="50" charset="-128"/>
                <a:ea typeface="Meiryo UI" panose="020B0604030504040204" pitchFamily="50" charset="-128"/>
              </a:rPr>
              <a:t>「</a:t>
            </a:r>
            <a:r>
              <a:rPr kumimoji="1" lang="en-US" altLang="ja-JP" dirty="0">
                <a:solidFill>
                  <a:srgbClr val="FF0000"/>
                </a:solidFill>
                <a:latin typeface="Meiryo UI" panose="020B0604030504040204" pitchFamily="50" charset="-128"/>
                <a:ea typeface="Meiryo UI" panose="020B0604030504040204" pitchFamily="50" charset="-128"/>
              </a:rPr>
              <a:t>:</a:t>
            </a:r>
            <a:r>
              <a:rPr kumimoji="1" lang="ja-JP" altLang="en-US">
                <a:solidFill>
                  <a:srgbClr val="FF0000"/>
                </a:solidFill>
                <a:latin typeface="Meiryo UI" panose="020B0604030504040204" pitchFamily="50" charset="-128"/>
                <a:ea typeface="Meiryo UI" panose="020B0604030504040204" pitchFamily="50" charset="-128"/>
              </a:rPr>
              <a:t>」でカラム分割</a:t>
            </a:r>
            <a:endParaRPr kumimoji="1" lang="en-US" altLang="ja-JP" dirty="0">
              <a:solidFill>
                <a:srgbClr val="FF0000"/>
              </a:solidFill>
              <a:latin typeface="Meiryo UI" panose="020B0604030504040204" pitchFamily="50" charset="-128"/>
              <a:ea typeface="Meiryo UI" panose="020B0604030504040204" pitchFamily="50" charset="-128"/>
            </a:endParaRPr>
          </a:p>
          <a:p>
            <a:r>
              <a:rPr lang="en-US" altLang="ja-JP" dirty="0">
                <a:solidFill>
                  <a:srgbClr val="FF0000"/>
                </a:solidFill>
                <a:latin typeface="Meiryo UI" panose="020B0604030504040204" pitchFamily="50" charset="-128"/>
                <a:ea typeface="Meiryo UI" panose="020B0604030504040204" pitchFamily="50" charset="-128"/>
              </a:rPr>
              <a:t>(syntactic)</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13" name="下カーブ矢印 12">
            <a:extLst>
              <a:ext uri="{FF2B5EF4-FFF2-40B4-BE49-F238E27FC236}">
                <a16:creationId xmlns:a16="http://schemas.microsoft.com/office/drawing/2014/main" id="{1C86BDD7-1DD4-9741-97D1-186E4967FCA1}"/>
              </a:ext>
            </a:extLst>
          </p:cNvPr>
          <p:cNvSpPr/>
          <p:nvPr/>
        </p:nvSpPr>
        <p:spPr bwMode="gray">
          <a:xfrm>
            <a:off x="3092903" y="4074469"/>
            <a:ext cx="1216152" cy="384473"/>
          </a:xfrm>
          <a:prstGeom prst="curved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C4A2C519-D5C5-EB4A-A16C-A3CA25A655BD}"/>
              </a:ext>
            </a:extLst>
          </p:cNvPr>
          <p:cNvSpPr txBox="1"/>
          <p:nvPr/>
        </p:nvSpPr>
        <p:spPr>
          <a:xfrm>
            <a:off x="2562989" y="3784295"/>
            <a:ext cx="2081019" cy="646331"/>
          </a:xfrm>
          <a:prstGeom prst="rect">
            <a:avLst/>
          </a:prstGeom>
          <a:noFill/>
        </p:spPr>
        <p:txBody>
          <a:bodyPr vert="horz" wrap="none" rtlCol="0">
            <a:spAutoFit/>
          </a:bodyPr>
          <a:lstStyle/>
          <a:p>
            <a:r>
              <a:rPr kumimoji="1" lang="ja-JP" altLang="en-US">
                <a:solidFill>
                  <a:srgbClr val="FFC000"/>
                </a:solidFill>
                <a:latin typeface="Meiryo UI" panose="020B0604030504040204" pitchFamily="50" charset="-128"/>
                <a:ea typeface="Meiryo UI" panose="020B0604030504040204" pitchFamily="50" charset="-128"/>
              </a:rPr>
              <a:t>空白セルの行を削除</a:t>
            </a:r>
            <a:endParaRPr kumimoji="1" lang="en-US" altLang="ja-JP" dirty="0">
              <a:solidFill>
                <a:srgbClr val="FFC000"/>
              </a:solidFill>
              <a:latin typeface="Meiryo UI" panose="020B0604030504040204" pitchFamily="50" charset="-128"/>
              <a:ea typeface="Meiryo UI" panose="020B0604030504040204" pitchFamily="50" charset="-128"/>
            </a:endParaRPr>
          </a:p>
          <a:p>
            <a:r>
              <a:rPr lang="en-US" altLang="ja-JP" dirty="0">
                <a:solidFill>
                  <a:srgbClr val="FFC000"/>
                </a:solidFill>
                <a:latin typeface="Meiryo UI" panose="020B0604030504040204" pitchFamily="50" charset="-128"/>
                <a:ea typeface="Meiryo UI" panose="020B0604030504040204" pitchFamily="50" charset="-128"/>
              </a:rPr>
              <a:t>(Layout)</a:t>
            </a:r>
            <a:endParaRPr kumimoji="1" lang="ja-JP" altLang="en-US" dirty="0">
              <a:solidFill>
                <a:srgbClr val="FFC000"/>
              </a:solidFill>
              <a:latin typeface="Meiryo UI" panose="020B0604030504040204" pitchFamily="50" charset="-128"/>
              <a:ea typeface="Meiryo UI" panose="020B0604030504040204" pitchFamily="50" charset="-128"/>
            </a:endParaRPr>
          </a:p>
        </p:txBody>
      </p:sp>
      <p:sp>
        <p:nvSpPr>
          <p:cNvPr id="17" name="下カーブ矢印 16">
            <a:extLst>
              <a:ext uri="{FF2B5EF4-FFF2-40B4-BE49-F238E27FC236}">
                <a16:creationId xmlns:a16="http://schemas.microsoft.com/office/drawing/2014/main" id="{07F4BF15-2E9A-C14F-AED1-C801A61B950A}"/>
              </a:ext>
            </a:extLst>
          </p:cNvPr>
          <p:cNvSpPr/>
          <p:nvPr/>
        </p:nvSpPr>
        <p:spPr bwMode="gray">
          <a:xfrm>
            <a:off x="5856089" y="4084243"/>
            <a:ext cx="1216152" cy="384473"/>
          </a:xfrm>
          <a:prstGeom prst="curved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68CCCF2F-0329-294F-A32A-498FBEAB4278}"/>
              </a:ext>
            </a:extLst>
          </p:cNvPr>
          <p:cNvSpPr txBox="1"/>
          <p:nvPr/>
        </p:nvSpPr>
        <p:spPr>
          <a:xfrm>
            <a:off x="5555484" y="3485210"/>
            <a:ext cx="1620957" cy="646331"/>
          </a:xfrm>
          <a:prstGeom prst="rect">
            <a:avLst/>
          </a:prstGeom>
          <a:noFill/>
        </p:spPr>
        <p:txBody>
          <a:bodyPr vert="horz" wrap="none" rtlCol="0">
            <a:spAutoFit/>
          </a:bodyPr>
          <a:lstStyle/>
          <a:p>
            <a:r>
              <a:rPr lang="ja-JP" altLang="en-US">
                <a:solidFill>
                  <a:srgbClr val="92D050"/>
                </a:solidFill>
                <a:latin typeface="Meiryo UI" panose="020B0604030504040204" pitchFamily="50" charset="-128"/>
                <a:ea typeface="Meiryo UI" panose="020B0604030504040204" pitchFamily="50" charset="-128"/>
              </a:rPr>
              <a:t>上の値で埋める</a:t>
            </a:r>
            <a:endParaRPr lang="en-US" altLang="ja-JP" dirty="0">
              <a:solidFill>
                <a:srgbClr val="92D050"/>
              </a:solidFill>
              <a:latin typeface="Meiryo UI" panose="020B0604030504040204" pitchFamily="50" charset="-128"/>
              <a:ea typeface="Meiryo UI" panose="020B0604030504040204" pitchFamily="50" charset="-128"/>
            </a:endParaRPr>
          </a:p>
          <a:p>
            <a:r>
              <a:rPr kumimoji="1" lang="en-US" altLang="ja-JP" dirty="0">
                <a:solidFill>
                  <a:srgbClr val="92D050"/>
                </a:solidFill>
                <a:latin typeface="Meiryo UI" panose="020B0604030504040204" pitchFamily="50" charset="-128"/>
                <a:ea typeface="Meiryo UI" panose="020B0604030504040204" pitchFamily="50" charset="-128"/>
              </a:rPr>
              <a:t>(syntactic)</a:t>
            </a:r>
            <a:endParaRPr kumimoji="1" lang="ja-JP" altLang="en-US" dirty="0">
              <a:solidFill>
                <a:srgbClr val="92D050"/>
              </a:solidFill>
              <a:latin typeface="Meiryo UI" panose="020B0604030504040204" pitchFamily="50" charset="-128"/>
              <a:ea typeface="Meiryo UI" panose="020B0604030504040204" pitchFamily="50" charset="-128"/>
            </a:endParaRPr>
          </a:p>
        </p:txBody>
      </p:sp>
      <p:sp>
        <p:nvSpPr>
          <p:cNvPr id="25" name="角丸四角形 24">
            <a:extLst>
              <a:ext uri="{FF2B5EF4-FFF2-40B4-BE49-F238E27FC236}">
                <a16:creationId xmlns:a16="http://schemas.microsoft.com/office/drawing/2014/main" id="{6F715D26-D849-714C-A6A4-53859711A030}"/>
              </a:ext>
            </a:extLst>
          </p:cNvPr>
          <p:cNvSpPr/>
          <p:nvPr/>
        </p:nvSpPr>
        <p:spPr bwMode="gray">
          <a:xfrm>
            <a:off x="1935145" y="1535896"/>
            <a:ext cx="1631168" cy="1953956"/>
          </a:xfrm>
          <a:prstGeom prst="roundRect">
            <a:avLst>
              <a:gd name="adj" fmla="val 7621"/>
            </a:avLst>
          </a:prstGeom>
          <a:noFill/>
          <a:ln w="254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8" name="下矢印 27">
            <a:extLst>
              <a:ext uri="{FF2B5EF4-FFF2-40B4-BE49-F238E27FC236}">
                <a16:creationId xmlns:a16="http://schemas.microsoft.com/office/drawing/2014/main" id="{BB74BB12-42DB-184B-97F9-0092C5AA74C2}"/>
              </a:ext>
            </a:extLst>
          </p:cNvPr>
          <p:cNvSpPr/>
          <p:nvPr/>
        </p:nvSpPr>
        <p:spPr bwMode="gray">
          <a:xfrm rot="10800000">
            <a:off x="8059208" y="2489312"/>
            <a:ext cx="484632" cy="1894107"/>
          </a:xfrm>
          <a:prstGeom prst="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9" name="角丸四角形 28">
            <a:extLst>
              <a:ext uri="{FF2B5EF4-FFF2-40B4-BE49-F238E27FC236}">
                <a16:creationId xmlns:a16="http://schemas.microsoft.com/office/drawing/2014/main" id="{A9968649-FC0D-D74B-BE0D-A06C88F5B720}"/>
              </a:ext>
            </a:extLst>
          </p:cNvPr>
          <p:cNvSpPr/>
          <p:nvPr/>
        </p:nvSpPr>
        <p:spPr bwMode="gray">
          <a:xfrm>
            <a:off x="163551" y="4508757"/>
            <a:ext cx="3232242" cy="248254"/>
          </a:xfrm>
          <a:prstGeom prst="roundRect">
            <a:avLst>
              <a:gd name="adj" fmla="val 7621"/>
            </a:avLst>
          </a:prstGeom>
          <a:noFill/>
          <a:ln w="25400" cap="flat" cmpd="sng" algn="ctr">
            <a:solidFill>
              <a:srgbClr val="FFC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0" name="角丸四角形 29">
            <a:extLst>
              <a:ext uri="{FF2B5EF4-FFF2-40B4-BE49-F238E27FC236}">
                <a16:creationId xmlns:a16="http://schemas.microsoft.com/office/drawing/2014/main" id="{E922E79E-2CD0-B14D-9E96-7E148CEE2CF6}"/>
              </a:ext>
            </a:extLst>
          </p:cNvPr>
          <p:cNvSpPr/>
          <p:nvPr/>
        </p:nvSpPr>
        <p:spPr bwMode="gray">
          <a:xfrm>
            <a:off x="179512" y="5196970"/>
            <a:ext cx="3232242" cy="248254"/>
          </a:xfrm>
          <a:prstGeom prst="roundRect">
            <a:avLst>
              <a:gd name="adj" fmla="val 7621"/>
            </a:avLst>
          </a:prstGeom>
          <a:noFill/>
          <a:ln w="25400" cap="flat" cmpd="sng" algn="ctr">
            <a:solidFill>
              <a:srgbClr val="FFC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1" name="角丸四角形 30">
            <a:extLst>
              <a:ext uri="{FF2B5EF4-FFF2-40B4-BE49-F238E27FC236}">
                <a16:creationId xmlns:a16="http://schemas.microsoft.com/office/drawing/2014/main" id="{425C8086-858C-2447-A68A-CD74155B8A20}"/>
              </a:ext>
            </a:extLst>
          </p:cNvPr>
          <p:cNvSpPr/>
          <p:nvPr/>
        </p:nvSpPr>
        <p:spPr bwMode="gray">
          <a:xfrm>
            <a:off x="179512" y="5845042"/>
            <a:ext cx="3232242" cy="248254"/>
          </a:xfrm>
          <a:prstGeom prst="roundRect">
            <a:avLst>
              <a:gd name="adj" fmla="val 7621"/>
            </a:avLst>
          </a:prstGeom>
          <a:noFill/>
          <a:ln w="25400" cap="flat" cmpd="sng" algn="ctr">
            <a:solidFill>
              <a:srgbClr val="FFC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3" name="角丸四角形 32">
            <a:extLst>
              <a:ext uri="{FF2B5EF4-FFF2-40B4-BE49-F238E27FC236}">
                <a16:creationId xmlns:a16="http://schemas.microsoft.com/office/drawing/2014/main" id="{A7264617-997D-7240-9D83-F9A6F444CCDC}"/>
              </a:ext>
            </a:extLst>
          </p:cNvPr>
          <p:cNvSpPr/>
          <p:nvPr/>
        </p:nvSpPr>
        <p:spPr bwMode="gray">
          <a:xfrm>
            <a:off x="3635169" y="4753980"/>
            <a:ext cx="1008839"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4" name="角丸四角形 33">
            <a:extLst>
              <a:ext uri="{FF2B5EF4-FFF2-40B4-BE49-F238E27FC236}">
                <a16:creationId xmlns:a16="http://schemas.microsoft.com/office/drawing/2014/main" id="{78C7C48F-4D90-394E-8AAE-636165503442}"/>
              </a:ext>
            </a:extLst>
          </p:cNvPr>
          <p:cNvSpPr/>
          <p:nvPr/>
        </p:nvSpPr>
        <p:spPr bwMode="gray">
          <a:xfrm>
            <a:off x="3643367" y="5235121"/>
            <a:ext cx="992443"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5" name="角丸四角形 34">
            <a:extLst>
              <a:ext uri="{FF2B5EF4-FFF2-40B4-BE49-F238E27FC236}">
                <a16:creationId xmlns:a16="http://schemas.microsoft.com/office/drawing/2014/main" id="{7915F98F-30C7-6247-B81F-9CEB99349D65}"/>
              </a:ext>
            </a:extLst>
          </p:cNvPr>
          <p:cNvSpPr/>
          <p:nvPr/>
        </p:nvSpPr>
        <p:spPr bwMode="gray">
          <a:xfrm>
            <a:off x="3643367" y="5701026"/>
            <a:ext cx="992443"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F889CCDF-0308-D144-AC5C-CB61E77200E3}"/>
              </a:ext>
            </a:extLst>
          </p:cNvPr>
          <p:cNvSpPr txBox="1"/>
          <p:nvPr/>
        </p:nvSpPr>
        <p:spPr>
          <a:xfrm>
            <a:off x="5825207" y="2773751"/>
            <a:ext cx="2342308" cy="646331"/>
          </a:xfrm>
          <a:prstGeom prst="rect">
            <a:avLst/>
          </a:prstGeom>
          <a:noFill/>
        </p:spPr>
        <p:txBody>
          <a:bodyPr vert="horz" wrap="none" rtlCol="0">
            <a:spAutoFit/>
          </a:bodyPr>
          <a:lstStyle/>
          <a:p>
            <a:r>
              <a:rPr kumimoji="1" lang="ja-JP" altLang="en-US">
                <a:solidFill>
                  <a:srgbClr val="00B0F0"/>
                </a:solidFill>
                <a:latin typeface="Meiryo UI" panose="020B0604030504040204" pitchFamily="50" charset="-128"/>
                <a:ea typeface="Meiryo UI" panose="020B0604030504040204" pitchFamily="50" charset="-128"/>
              </a:rPr>
              <a:t>属性の縦持ち→横持ち</a:t>
            </a:r>
            <a:endParaRPr kumimoji="1" lang="en-US" altLang="ja-JP" dirty="0">
              <a:solidFill>
                <a:srgbClr val="00B0F0"/>
              </a:solidFill>
              <a:latin typeface="Meiryo UI" panose="020B0604030504040204" pitchFamily="50" charset="-128"/>
              <a:ea typeface="Meiryo UI" panose="020B0604030504040204" pitchFamily="50" charset="-128"/>
            </a:endParaRPr>
          </a:p>
          <a:p>
            <a:r>
              <a:rPr lang="en-US" altLang="ja-JP" dirty="0">
                <a:solidFill>
                  <a:srgbClr val="00B0F0"/>
                </a:solidFill>
                <a:latin typeface="Meiryo UI" panose="020B0604030504040204" pitchFamily="50" charset="-128"/>
                <a:ea typeface="Meiryo UI" panose="020B0604030504040204" pitchFamily="50" charset="-128"/>
              </a:rPr>
              <a:t>(layout)</a:t>
            </a:r>
            <a:endParaRPr kumimoji="1" lang="ja-JP" altLang="en-US" dirty="0">
              <a:solidFill>
                <a:srgbClr val="00B0F0"/>
              </a:solidFill>
              <a:latin typeface="Meiryo UI" panose="020B0604030504040204" pitchFamily="50" charset="-128"/>
              <a:ea typeface="Meiryo UI" panose="020B0604030504040204" pitchFamily="50" charset="-128"/>
            </a:endParaRPr>
          </a:p>
        </p:txBody>
      </p:sp>
      <p:sp>
        <p:nvSpPr>
          <p:cNvPr id="42" name="角丸四角形 41">
            <a:extLst>
              <a:ext uri="{FF2B5EF4-FFF2-40B4-BE49-F238E27FC236}">
                <a16:creationId xmlns:a16="http://schemas.microsoft.com/office/drawing/2014/main" id="{102106DA-5854-9942-ABA9-73BEAD708E5F}"/>
              </a:ext>
            </a:extLst>
          </p:cNvPr>
          <p:cNvSpPr/>
          <p:nvPr/>
        </p:nvSpPr>
        <p:spPr bwMode="gray">
          <a:xfrm>
            <a:off x="7378855" y="4515919"/>
            <a:ext cx="1645090" cy="1490715"/>
          </a:xfrm>
          <a:prstGeom prst="roundRect">
            <a:avLst>
              <a:gd name="adj" fmla="val 7621"/>
            </a:avLst>
          </a:prstGeom>
          <a:noFill/>
          <a:ln w="254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3" name="角丸四角形 42">
            <a:extLst>
              <a:ext uri="{FF2B5EF4-FFF2-40B4-BE49-F238E27FC236}">
                <a16:creationId xmlns:a16="http://schemas.microsoft.com/office/drawing/2014/main" id="{5B81BE59-426B-B046-8F6F-1FECA0E56CBB}"/>
              </a:ext>
            </a:extLst>
          </p:cNvPr>
          <p:cNvSpPr/>
          <p:nvPr/>
        </p:nvSpPr>
        <p:spPr bwMode="gray">
          <a:xfrm>
            <a:off x="1446167" y="4505575"/>
            <a:ext cx="821577" cy="2056780"/>
          </a:xfrm>
          <a:prstGeom prst="roundRect">
            <a:avLst>
              <a:gd name="adj" fmla="val 7621"/>
            </a:avLst>
          </a:prstGeom>
          <a:noFill/>
          <a:ln w="254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4" name="角丸四角形 43">
            <a:extLst>
              <a:ext uri="{FF2B5EF4-FFF2-40B4-BE49-F238E27FC236}">
                <a16:creationId xmlns:a16="http://schemas.microsoft.com/office/drawing/2014/main" id="{E15B9475-79D1-0F4D-AD12-EDE1AF4365FE}"/>
              </a:ext>
            </a:extLst>
          </p:cNvPr>
          <p:cNvSpPr/>
          <p:nvPr/>
        </p:nvSpPr>
        <p:spPr bwMode="gray">
          <a:xfrm>
            <a:off x="2287995" y="4505575"/>
            <a:ext cx="1161620" cy="2056780"/>
          </a:xfrm>
          <a:prstGeom prst="roundRect">
            <a:avLst>
              <a:gd name="adj" fmla="val 7621"/>
            </a:avLst>
          </a:prstGeom>
          <a:noFill/>
          <a:ln w="254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5" name="角丸四角形 44">
            <a:extLst>
              <a:ext uri="{FF2B5EF4-FFF2-40B4-BE49-F238E27FC236}">
                <a16:creationId xmlns:a16="http://schemas.microsoft.com/office/drawing/2014/main" id="{DBD6BF46-D9FF-E846-8160-F914D49572A6}"/>
              </a:ext>
            </a:extLst>
          </p:cNvPr>
          <p:cNvSpPr/>
          <p:nvPr/>
        </p:nvSpPr>
        <p:spPr bwMode="gray">
          <a:xfrm>
            <a:off x="6422106" y="4783378"/>
            <a:ext cx="1008839"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6" name="角丸四角形 45">
            <a:extLst>
              <a:ext uri="{FF2B5EF4-FFF2-40B4-BE49-F238E27FC236}">
                <a16:creationId xmlns:a16="http://schemas.microsoft.com/office/drawing/2014/main" id="{C22324C7-F2B5-A04C-8BA1-B9B648EBE1BB}"/>
              </a:ext>
            </a:extLst>
          </p:cNvPr>
          <p:cNvSpPr/>
          <p:nvPr/>
        </p:nvSpPr>
        <p:spPr bwMode="gray">
          <a:xfrm>
            <a:off x="6430304" y="5264519"/>
            <a:ext cx="992443"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7" name="角丸四角形 46">
            <a:extLst>
              <a:ext uri="{FF2B5EF4-FFF2-40B4-BE49-F238E27FC236}">
                <a16:creationId xmlns:a16="http://schemas.microsoft.com/office/drawing/2014/main" id="{22743253-31B1-BE44-B4D0-A0C91E6571F3}"/>
              </a:ext>
            </a:extLst>
          </p:cNvPr>
          <p:cNvSpPr/>
          <p:nvPr/>
        </p:nvSpPr>
        <p:spPr bwMode="gray">
          <a:xfrm>
            <a:off x="6430304" y="5730424"/>
            <a:ext cx="992443" cy="248254"/>
          </a:xfrm>
          <a:prstGeom prst="roundRect">
            <a:avLst>
              <a:gd name="adj" fmla="val 7621"/>
            </a:avLst>
          </a:prstGeom>
          <a:noFill/>
          <a:ln w="254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8" name="角丸四角形 47">
            <a:extLst>
              <a:ext uri="{FF2B5EF4-FFF2-40B4-BE49-F238E27FC236}">
                <a16:creationId xmlns:a16="http://schemas.microsoft.com/office/drawing/2014/main" id="{29DEAF0B-6219-6E45-8C48-DB94AD84B280}"/>
              </a:ext>
            </a:extLst>
          </p:cNvPr>
          <p:cNvSpPr/>
          <p:nvPr/>
        </p:nvSpPr>
        <p:spPr bwMode="gray">
          <a:xfrm>
            <a:off x="5724127" y="1509169"/>
            <a:ext cx="3229827" cy="869033"/>
          </a:xfrm>
          <a:prstGeom prst="roundRect">
            <a:avLst>
              <a:gd name="adj" fmla="val 7621"/>
            </a:avLst>
          </a:prstGeom>
          <a:noFill/>
          <a:ln w="254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90747E8C-15FE-D847-A852-B6AAA6F3DD8C}"/>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問題定義</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67488373"/>
      </p:ext>
    </p:extLst>
  </p:cSld>
  <p:clrMapOvr>
    <a:masterClrMapping/>
  </p:clrMapOvr>
  <mc:AlternateContent xmlns:mc="http://schemas.openxmlformats.org/markup-compatibility/2006" xmlns:p14="http://schemas.microsoft.com/office/powerpoint/2010/main">
    <mc:Choice Requires="p14">
      <p:transition spd="slow" p14:dur="2000" advTm="3440"/>
    </mc:Choice>
    <mc:Fallback xmlns="">
      <p:transition spd="slow" advTm="344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B48AF5D2-5ABB-7E4F-8404-59102AC08A80}"/>
              </a:ext>
            </a:extLst>
          </p:cNvPr>
          <p:cNvSpPr txBox="1"/>
          <p:nvPr/>
        </p:nvSpPr>
        <p:spPr>
          <a:xfrm>
            <a:off x="169863" y="607009"/>
            <a:ext cx="8760629" cy="3693319"/>
          </a:xfrm>
          <a:prstGeom prst="rect">
            <a:avLst/>
          </a:prstGeom>
          <a:noFill/>
        </p:spPr>
        <p:txBody>
          <a:bodyPr vert="horz" wrap="square" rtlCol="0">
            <a:spAutoFit/>
          </a:bodyPr>
          <a:lstStyle/>
          <a:p>
            <a:pPr algn="l"/>
            <a:r>
              <a:rPr lang="en-US" altLang="ja-JP" sz="900" i="1" dirty="0">
                <a:latin typeface="Meiryo UI" panose="020B0604030504040204" pitchFamily="50" charset="-128"/>
                <a:ea typeface="Meiryo UI" panose="020B0604030504040204" pitchFamily="50" charset="-128"/>
              </a:rPr>
              <a:t>[2] GUIDING PROGRAM SYNTHESIS BY LEARNING TO GENERATE EXAMPLES</a:t>
            </a:r>
          </a:p>
          <a:p>
            <a:pPr algn="l"/>
            <a:r>
              <a:rPr lang="en-US" altLang="ja-JP" sz="900" i="1" dirty="0">
                <a:latin typeface="Meiryo UI" panose="020B0604030504040204" pitchFamily="50" charset="-128"/>
                <a:ea typeface="Meiryo UI" panose="020B0604030504040204" pitchFamily="50" charset="-128"/>
              </a:rPr>
              <a:t>[3] Transforming Spreadsheet Data Types using Examples</a:t>
            </a:r>
          </a:p>
          <a:p>
            <a:pPr algn="l"/>
            <a:r>
              <a:rPr lang="en-US" altLang="ja-JP" sz="900" i="1" dirty="0">
                <a:latin typeface="Meiryo UI" panose="020B0604030504040204" pitchFamily="50" charset="-128"/>
                <a:ea typeface="Meiryo UI" panose="020B0604030504040204" pitchFamily="50" charset="-128"/>
              </a:rPr>
              <a:t>[4] Spreadsheet Table Transformations from Examples</a:t>
            </a:r>
          </a:p>
          <a:p>
            <a:pPr algn="l"/>
            <a:r>
              <a:rPr lang="en-US" altLang="ja-JP" sz="900" i="1" dirty="0">
                <a:latin typeface="Meiryo UI" panose="020B0604030504040204" pitchFamily="50" charset="-128"/>
                <a:ea typeface="Meiryo UI" panose="020B0604030504040204" pitchFamily="50" charset="-128"/>
              </a:rPr>
              <a:t>[5] </a:t>
            </a:r>
            <a:r>
              <a:rPr lang="en-US" altLang="ja-JP" sz="900" i="1" dirty="0" err="1">
                <a:latin typeface="Meiryo UI" panose="020B0604030504040204" pitchFamily="50" charset="-128"/>
                <a:ea typeface="Meiryo UI" panose="020B0604030504040204" pitchFamily="50" charset="-128"/>
              </a:rPr>
              <a:t>FlashRelate</a:t>
            </a:r>
            <a:r>
              <a:rPr lang="en-US" altLang="ja-JP" sz="900" i="1" dirty="0">
                <a:latin typeface="Meiryo UI" panose="020B0604030504040204" pitchFamily="50" charset="-128"/>
                <a:ea typeface="Meiryo UI" panose="020B0604030504040204" pitchFamily="50" charset="-128"/>
              </a:rPr>
              <a:t>: </a:t>
            </a:r>
            <a:r>
              <a:rPr lang="en" altLang="ja-JP" sz="900" i="1" dirty="0">
                <a:latin typeface="Meiryo UI" panose="020B0604030504040204" pitchFamily="50" charset="-128"/>
                <a:ea typeface="Meiryo UI" panose="020B0604030504040204" pitchFamily="50" charset="-128"/>
              </a:rPr>
              <a:t>Extracting Relational Data from Semi-Structured Spreadsheets Using Examples </a:t>
            </a:r>
            <a:endParaRPr lang="en-US" altLang="ja-JP" sz="900" i="1" dirty="0">
              <a:latin typeface="Meiryo UI" panose="020B0604030504040204" pitchFamily="50" charset="-128"/>
              <a:ea typeface="Meiryo UI" panose="020B0604030504040204" pitchFamily="50" charset="-128"/>
            </a:endParaRPr>
          </a:p>
          <a:p>
            <a:pPr algn="l"/>
            <a:r>
              <a:rPr lang="en-US" altLang="ja-JP" sz="900" i="1" dirty="0">
                <a:latin typeface="Meiryo UI" panose="020B0604030504040204" pitchFamily="50" charset="-128"/>
                <a:ea typeface="Meiryo UI" panose="020B0604030504040204" pitchFamily="50" charset="-128"/>
              </a:rPr>
              <a:t>[6] </a:t>
            </a:r>
            <a:r>
              <a:rPr lang="en-US" altLang="ja-JP" sz="900" i="1" dirty="0" err="1">
                <a:latin typeface="Meiryo UI" panose="020B0604030504040204" pitchFamily="50" charset="-128"/>
                <a:ea typeface="Meiryo UI" panose="020B0604030504040204" pitchFamily="50" charset="-128"/>
              </a:rPr>
              <a:t>AutoPandas</a:t>
            </a:r>
            <a:r>
              <a:rPr lang="en-US" altLang="ja-JP" sz="900" i="1" dirty="0">
                <a:latin typeface="Meiryo UI" panose="020B0604030504040204" pitchFamily="50" charset="-128"/>
                <a:ea typeface="Meiryo UI" panose="020B0604030504040204" pitchFamily="50" charset="-128"/>
              </a:rPr>
              <a:t>: Neural-Backed Generators for Program Synthesis</a:t>
            </a:r>
          </a:p>
          <a:p>
            <a:pPr algn="l"/>
            <a:r>
              <a:rPr lang="en-US" altLang="ja-JP" sz="900" i="1" dirty="0">
                <a:latin typeface="Meiryo UI" panose="020B0604030504040204" pitchFamily="50" charset="-128"/>
                <a:ea typeface="Meiryo UI" panose="020B0604030504040204" pitchFamily="50" charset="-128"/>
              </a:rPr>
              <a:t>[7] Latent Programmer: Discrete Latent Codes for Program Synthesis</a:t>
            </a:r>
          </a:p>
          <a:p>
            <a:pPr algn="l"/>
            <a:r>
              <a:rPr lang="en-US" altLang="ja-JP" sz="900" i="1" dirty="0">
                <a:latin typeface="Meiryo UI" panose="020B0604030504040204" pitchFamily="50" charset="-128"/>
                <a:ea typeface="Meiryo UI" panose="020B0604030504040204" pitchFamily="50" charset="-128"/>
              </a:rPr>
              <a:t>[8] Component-Based Synthesis of Table Consolidation and Transformation Tasks from Examples</a:t>
            </a:r>
          </a:p>
          <a:p>
            <a:pPr algn="l"/>
            <a:r>
              <a:rPr lang="en-US" altLang="ja-JP" sz="900" i="1" dirty="0">
                <a:latin typeface="Meiryo UI" panose="020B0604030504040204" pitchFamily="50" charset="-128"/>
                <a:ea typeface="Meiryo UI" panose="020B0604030504040204" pitchFamily="50" charset="-128"/>
              </a:rPr>
              <a:t>[9] Live Programming By Example</a:t>
            </a:r>
          </a:p>
          <a:p>
            <a:pPr algn="l"/>
            <a:r>
              <a:rPr lang="en-US" altLang="ja-JP" sz="900" i="1" dirty="0">
                <a:latin typeface="Meiryo UI" panose="020B0604030504040204" pitchFamily="50" charset="-128"/>
                <a:ea typeface="Meiryo UI" panose="020B0604030504040204" pitchFamily="50" charset="-128"/>
              </a:rPr>
              <a:t>[10] Learning Natural Programs from a Few Examples in Real-Time</a:t>
            </a:r>
          </a:p>
          <a:p>
            <a:pPr algn="l"/>
            <a:r>
              <a:rPr lang="en-US" altLang="ja-JP" sz="900" i="1" dirty="0">
                <a:latin typeface="Meiryo UI" panose="020B0604030504040204" pitchFamily="50" charset="-128"/>
                <a:ea typeface="Meiryo UI" panose="020B0604030504040204" pitchFamily="50" charset="-128"/>
              </a:rPr>
              <a:t>[11] Learning to Learn Programs from Examples: Going Beyond Program Structure</a:t>
            </a:r>
          </a:p>
          <a:p>
            <a:pPr algn="l"/>
            <a:r>
              <a:rPr lang="en-US" altLang="ja-JP" sz="900" i="1" dirty="0">
                <a:latin typeface="Meiryo UI" panose="020B0604030504040204" pitchFamily="50" charset="-128"/>
                <a:ea typeface="Meiryo UI" panose="020B0604030504040204" pitchFamily="50" charset="-128"/>
              </a:rPr>
              <a:t>[12] Disjunctive Program Synthesis</a:t>
            </a:r>
          </a:p>
          <a:p>
            <a:pPr algn="l"/>
            <a:r>
              <a:rPr lang="en-US" altLang="ja-JP" sz="900" i="1" dirty="0">
                <a:latin typeface="Meiryo UI" panose="020B0604030504040204" pitchFamily="50" charset="-128"/>
                <a:ea typeface="Meiryo UI" panose="020B0604030504040204" pitchFamily="50" charset="-128"/>
              </a:rPr>
              <a:t>[13] Predicting a Correct Program in Programming By Example</a:t>
            </a:r>
          </a:p>
          <a:p>
            <a:pPr algn="l"/>
            <a:r>
              <a:rPr lang="en-US" altLang="ja-JP" sz="900" i="1" dirty="0">
                <a:latin typeface="Meiryo UI" panose="020B0604030504040204" pitchFamily="50" charset="-128"/>
                <a:ea typeface="Meiryo UI" panose="020B0604030504040204" pitchFamily="50" charset="-128"/>
              </a:rPr>
              <a:t>[14] Automating String Processing in Spreadsheets Using Input-Output Examples</a:t>
            </a:r>
          </a:p>
          <a:p>
            <a:pPr algn="l"/>
            <a:r>
              <a:rPr lang="en-US" altLang="ja-JP" sz="900" i="1" dirty="0">
                <a:latin typeface="Meiryo UI" panose="020B0604030504040204" pitchFamily="50" charset="-128"/>
                <a:ea typeface="Meiryo UI" panose="020B0604030504040204" pitchFamily="50" charset="-128"/>
              </a:rPr>
              <a:t>[15] </a:t>
            </a:r>
            <a:r>
              <a:rPr lang="en-US" altLang="ja-JP" sz="900" i="1" dirty="0" err="1">
                <a:latin typeface="Meiryo UI" panose="020B0604030504040204" pitchFamily="50" charset="-128"/>
                <a:ea typeface="Meiryo UI" panose="020B0604030504040204" pitchFamily="50" charset="-128"/>
              </a:rPr>
              <a:t>FlashMeta</a:t>
            </a:r>
            <a:r>
              <a:rPr lang="en-US" altLang="ja-JP" sz="900" i="1" dirty="0">
                <a:latin typeface="Meiryo UI" panose="020B0604030504040204" pitchFamily="50" charset="-128"/>
                <a:ea typeface="Meiryo UI" panose="020B0604030504040204" pitchFamily="50" charset="-128"/>
              </a:rPr>
              <a:t>: A Framework for Inductive Program Synthesis </a:t>
            </a:r>
          </a:p>
          <a:p>
            <a:pPr algn="l"/>
            <a:r>
              <a:rPr lang="en-US" altLang="ja-JP" sz="900" i="1" dirty="0">
                <a:solidFill>
                  <a:srgbClr val="C00000"/>
                </a:solidFill>
                <a:latin typeface="Meiryo UI" panose="020B0604030504040204" pitchFamily="50" charset="-128"/>
                <a:ea typeface="Meiryo UI" panose="020B0604030504040204" pitchFamily="50" charset="-128"/>
              </a:rPr>
              <a:t>[16] </a:t>
            </a:r>
            <a:r>
              <a:rPr lang="en-US" altLang="ja-JP" sz="900" i="1" dirty="0" err="1">
                <a:solidFill>
                  <a:srgbClr val="C00000"/>
                </a:solidFill>
                <a:latin typeface="Meiryo UI" panose="020B0604030504040204" pitchFamily="50" charset="-128"/>
                <a:ea typeface="Meiryo UI" panose="020B0604030504040204" pitchFamily="50" charset="-128"/>
              </a:rPr>
              <a:t>Foofah</a:t>
            </a:r>
            <a:r>
              <a:rPr lang="en-US" altLang="ja-JP" sz="900" i="1" dirty="0">
                <a:solidFill>
                  <a:srgbClr val="C00000"/>
                </a:solidFill>
                <a:latin typeface="Meiryo UI" panose="020B0604030504040204" pitchFamily="50" charset="-128"/>
                <a:ea typeface="Meiryo UI" panose="020B0604030504040204" pitchFamily="50" charset="-128"/>
              </a:rPr>
              <a:t>: Transforming Data By </a:t>
            </a:r>
            <a:r>
              <a:rPr lang="en-US" altLang="ja-JP" sz="900" dirty="0">
                <a:solidFill>
                  <a:srgbClr val="C00000"/>
                </a:solidFill>
                <a:latin typeface="Meiryo UI" panose="020B0604030504040204" pitchFamily="50" charset="-128"/>
                <a:ea typeface="Meiryo UI" panose="020B0604030504040204" pitchFamily="50" charset="-128"/>
              </a:rPr>
              <a:t>Example </a:t>
            </a:r>
            <a:r>
              <a:rPr lang="ja-JP" altLang="en-US" sz="900" b="1" dirty="0">
                <a:solidFill>
                  <a:srgbClr val="C00000"/>
                </a:solidFill>
                <a:latin typeface="Meiryo UI" panose="020B0604030504040204" pitchFamily="50" charset="-128"/>
                <a:ea typeface="Meiryo UI" panose="020B0604030504040204" pitchFamily="50" charset="-128"/>
              </a:rPr>
              <a:t>→</a:t>
            </a:r>
            <a:r>
              <a:rPr lang="en-US" altLang="ja-JP" sz="900" b="1" dirty="0">
                <a:solidFill>
                  <a:srgbClr val="C00000"/>
                </a:solidFill>
                <a:latin typeface="Meiryo UI" panose="020B0604030504040204" pitchFamily="50" charset="-128"/>
                <a:ea typeface="Meiryo UI" panose="020B0604030504040204" pitchFamily="50" charset="-128"/>
              </a:rPr>
              <a:t> Syntactic </a:t>
            </a:r>
            <a:r>
              <a:rPr lang="ja-JP" altLang="en-US" sz="900" b="1" dirty="0">
                <a:solidFill>
                  <a:srgbClr val="C00000"/>
                </a:solidFill>
                <a:latin typeface="Meiryo UI" panose="020B0604030504040204" pitchFamily="50" charset="-128"/>
                <a:ea typeface="Meiryo UI" panose="020B0604030504040204" pitchFamily="50" charset="-128"/>
              </a:rPr>
              <a:t>と</a:t>
            </a:r>
            <a:r>
              <a:rPr lang="en-US" altLang="ja-JP" sz="900" b="1" dirty="0">
                <a:solidFill>
                  <a:srgbClr val="C00000"/>
                </a:solidFill>
                <a:latin typeface="Meiryo UI" panose="020B0604030504040204" pitchFamily="50" charset="-128"/>
                <a:ea typeface="Meiryo UI" panose="020B0604030504040204" pitchFamily="50" charset="-128"/>
              </a:rPr>
              <a:t> Layout </a:t>
            </a:r>
            <a:r>
              <a:rPr lang="ja-JP" altLang="en-US" sz="900" b="1" dirty="0">
                <a:solidFill>
                  <a:srgbClr val="C00000"/>
                </a:solidFill>
                <a:latin typeface="Meiryo UI" panose="020B0604030504040204" pitchFamily="50" charset="-128"/>
                <a:ea typeface="Meiryo UI" panose="020B0604030504040204" pitchFamily="50" charset="-128"/>
              </a:rPr>
              <a:t>のタスク両方を対象とする</a:t>
            </a:r>
            <a:r>
              <a:rPr lang="en-US" altLang="ja-JP" sz="900" b="1" dirty="0">
                <a:solidFill>
                  <a:srgbClr val="C00000"/>
                </a:solidFill>
                <a:latin typeface="Meiryo UI" panose="020B0604030504040204" pitchFamily="50" charset="-128"/>
                <a:ea typeface="Meiryo UI" panose="020B0604030504040204" pitchFamily="50" charset="-128"/>
              </a:rPr>
              <a:t>PBE</a:t>
            </a:r>
            <a:r>
              <a:rPr lang="ja-JP" altLang="en-US" sz="900" b="1" dirty="0">
                <a:solidFill>
                  <a:srgbClr val="C00000"/>
                </a:solidFill>
                <a:latin typeface="Meiryo UI" panose="020B0604030504040204" pitchFamily="50" charset="-128"/>
                <a:ea typeface="Meiryo UI" panose="020B0604030504040204" pitchFamily="50" charset="-128"/>
              </a:rPr>
              <a:t>システム</a:t>
            </a:r>
            <a:endParaRPr lang="en-US" altLang="ja-JP" sz="900" b="1" dirty="0">
              <a:solidFill>
                <a:srgbClr val="C00000"/>
              </a:solidFill>
              <a:latin typeface="Meiryo UI" panose="020B0604030504040204" pitchFamily="50" charset="-128"/>
              <a:ea typeface="Meiryo UI" panose="020B0604030504040204" pitchFamily="50" charset="-128"/>
            </a:endParaRPr>
          </a:p>
          <a:p>
            <a:pPr algn="l"/>
            <a:r>
              <a:rPr lang="en-US" altLang="ja-JP" sz="900" i="1" dirty="0">
                <a:latin typeface="Meiryo UI" panose="020B0604030504040204" pitchFamily="50" charset="-128"/>
                <a:ea typeface="Meiryo UI" panose="020B0604030504040204" pitchFamily="50" charset="-128"/>
              </a:rPr>
              <a:t>[17] A Machine Learning Framework for Programming by Example</a:t>
            </a:r>
          </a:p>
          <a:p>
            <a:pPr algn="l"/>
            <a:r>
              <a:rPr lang="en-US" altLang="ja-JP" sz="900" i="1" dirty="0">
                <a:latin typeface="Meiryo UI" panose="020B0604030504040204" pitchFamily="50" charset="-128"/>
                <a:ea typeface="Meiryo UI" panose="020B0604030504040204" pitchFamily="50" charset="-128"/>
              </a:rPr>
              <a:t>[18] </a:t>
            </a:r>
            <a:r>
              <a:rPr lang="en-US" altLang="ja-JP" sz="900" i="1" dirty="0" err="1">
                <a:latin typeface="Meiryo UI" panose="020B0604030504040204" pitchFamily="50" charset="-128"/>
                <a:ea typeface="Meiryo UI" panose="020B0604030504040204" pitchFamily="50" charset="-128"/>
              </a:rPr>
              <a:t>BlinkFill</a:t>
            </a:r>
            <a:r>
              <a:rPr lang="en-US" altLang="ja-JP" sz="900" i="1" dirty="0">
                <a:latin typeface="Meiryo UI" panose="020B0604030504040204" pitchFamily="50" charset="-128"/>
                <a:ea typeface="Meiryo UI" panose="020B0604030504040204" pitchFamily="50" charset="-128"/>
              </a:rPr>
              <a:t>: Semi-supervised Programming By Example for Syntactic String Transformations</a:t>
            </a:r>
          </a:p>
          <a:p>
            <a:pPr algn="l"/>
            <a:r>
              <a:rPr lang="en-US" altLang="ja-JP" sz="900" i="1" dirty="0">
                <a:latin typeface="Meiryo UI" panose="020B0604030504040204" pitchFamily="50" charset="-128"/>
                <a:ea typeface="Meiryo UI" panose="020B0604030504040204" pitchFamily="50" charset="-128"/>
              </a:rPr>
              <a:t>[19] NEURO-SYMBOLIC PROGRAM SYNTHESIS</a:t>
            </a:r>
          </a:p>
          <a:p>
            <a:pPr algn="l"/>
            <a:r>
              <a:rPr lang="en-US" altLang="ja-JP" sz="900" i="1" dirty="0">
                <a:latin typeface="Meiryo UI" panose="020B0604030504040204" pitchFamily="50" charset="-128"/>
                <a:ea typeface="Meiryo UI" panose="020B0604030504040204" pitchFamily="50" charset="-128"/>
              </a:rPr>
              <a:t>[20] DEEPCODER: LEARNING TO WRITE PROGRAMS</a:t>
            </a:r>
          </a:p>
          <a:p>
            <a:pPr algn="l"/>
            <a:r>
              <a:rPr lang="en-US" altLang="ja-JP" sz="900" i="1" dirty="0">
                <a:solidFill>
                  <a:srgbClr val="C00000"/>
                </a:solidFill>
                <a:latin typeface="Meiryo UI" panose="020B0604030504040204" pitchFamily="50" charset="-128"/>
                <a:ea typeface="Meiryo UI" panose="020B0604030504040204" pitchFamily="50" charset="-128"/>
              </a:rPr>
              <a:t>[21] </a:t>
            </a:r>
            <a:r>
              <a:rPr lang="en-US" altLang="ja-JP" sz="900" i="1" dirty="0" err="1">
                <a:solidFill>
                  <a:srgbClr val="C00000"/>
                </a:solidFill>
                <a:latin typeface="Meiryo UI" panose="020B0604030504040204" pitchFamily="50" charset="-128"/>
                <a:ea typeface="Meiryo UI" panose="020B0604030504040204" pitchFamily="50" charset="-128"/>
              </a:rPr>
              <a:t>RobustFill</a:t>
            </a:r>
            <a:r>
              <a:rPr lang="en-US" altLang="ja-JP" sz="900" i="1" dirty="0">
                <a:solidFill>
                  <a:srgbClr val="C00000"/>
                </a:solidFill>
                <a:latin typeface="Meiryo UI" panose="020B0604030504040204" pitchFamily="50" charset="-128"/>
                <a:ea typeface="Meiryo UI" panose="020B0604030504040204" pitchFamily="50" charset="-128"/>
              </a:rPr>
              <a:t>: Neural Program Learning under Noisy I/O</a:t>
            </a:r>
          </a:p>
          <a:p>
            <a:pPr algn="l"/>
            <a:r>
              <a:rPr lang="en-US" altLang="ja-JP" sz="900" i="1" dirty="0">
                <a:solidFill>
                  <a:srgbClr val="C00000"/>
                </a:solidFill>
                <a:latin typeface="Meiryo UI" panose="020B0604030504040204" pitchFamily="50" charset="-128"/>
                <a:ea typeface="Meiryo UI" panose="020B0604030504040204" pitchFamily="50" charset="-128"/>
              </a:rPr>
              <a:t>[22] NEURAL-GUIDED DEDUCTIVE SEARCH FOR REALTIME PROGRAM SYNTHESIS FROM EXAMPLES </a:t>
            </a:r>
            <a:r>
              <a:rPr lang="ja-JP" altLang="en-US" sz="900" b="1" dirty="0">
                <a:solidFill>
                  <a:srgbClr val="C00000"/>
                </a:solidFill>
                <a:latin typeface="Meiryo UI" panose="020B0604030504040204" pitchFamily="50" charset="-128"/>
                <a:ea typeface="Meiryo UI" panose="020B0604030504040204" pitchFamily="50" charset="-128"/>
              </a:rPr>
              <a:t>→</a:t>
            </a:r>
            <a:r>
              <a:rPr lang="en-US" altLang="ja-JP" sz="900" b="1" dirty="0">
                <a:solidFill>
                  <a:srgbClr val="C00000"/>
                </a:solidFill>
                <a:latin typeface="Meiryo UI" panose="020B0604030504040204" pitchFamily="50" charset="-128"/>
                <a:ea typeface="Meiryo UI" panose="020B0604030504040204" pitchFamily="50" charset="-128"/>
              </a:rPr>
              <a:t> non-Neuro</a:t>
            </a:r>
            <a:r>
              <a:rPr lang="ja-JP" altLang="en-US" sz="900" b="1" dirty="0">
                <a:solidFill>
                  <a:srgbClr val="C00000"/>
                </a:solidFill>
                <a:latin typeface="Meiryo UI" panose="020B0604030504040204" pitchFamily="50" charset="-128"/>
                <a:ea typeface="Meiryo UI" panose="020B0604030504040204" pitchFamily="50" charset="-128"/>
              </a:rPr>
              <a:t>システムに対して、プログラム合成成功率が</a:t>
            </a:r>
            <a:r>
              <a:rPr lang="en-US" altLang="ja-JP" sz="900" b="1" dirty="0">
                <a:solidFill>
                  <a:srgbClr val="C00000"/>
                </a:solidFill>
                <a:latin typeface="Meiryo UI" panose="020B0604030504040204" pitchFamily="50" charset="-128"/>
                <a:ea typeface="Meiryo UI" panose="020B0604030504040204" pitchFamily="50" charset="-128"/>
              </a:rPr>
              <a:t>67.12%</a:t>
            </a:r>
            <a:r>
              <a:rPr lang="ja-JP" altLang="en-US" sz="900" b="1" dirty="0">
                <a:solidFill>
                  <a:srgbClr val="C00000"/>
                </a:solidFill>
                <a:latin typeface="Meiryo UI" panose="020B0604030504040204" pitchFamily="50" charset="-128"/>
                <a:ea typeface="Meiryo UI" panose="020B0604030504040204" pitchFamily="50" charset="-128"/>
              </a:rPr>
              <a:t>→</a:t>
            </a:r>
            <a:r>
              <a:rPr lang="en-US" altLang="ja-JP" sz="900" b="1" dirty="0">
                <a:solidFill>
                  <a:srgbClr val="C00000"/>
                </a:solidFill>
                <a:latin typeface="Meiryo UI" panose="020B0604030504040204" pitchFamily="50" charset="-128"/>
                <a:ea typeface="Meiryo UI" panose="020B0604030504040204" pitchFamily="50" charset="-128"/>
              </a:rPr>
              <a:t>68.49%</a:t>
            </a:r>
            <a:r>
              <a:rPr lang="ja-JP" altLang="en-US" sz="900" b="1" dirty="0">
                <a:solidFill>
                  <a:srgbClr val="C00000"/>
                </a:solidFill>
                <a:latin typeface="Meiryo UI" panose="020B0604030504040204" pitchFamily="50" charset="-128"/>
                <a:ea typeface="Meiryo UI" panose="020B0604030504040204" pitchFamily="50" charset="-128"/>
              </a:rPr>
              <a:t>に向上</a:t>
            </a:r>
            <a:endParaRPr lang="en-US" altLang="ja-JP" sz="900" b="1" dirty="0">
              <a:solidFill>
                <a:srgbClr val="C00000"/>
              </a:solidFill>
              <a:latin typeface="Meiryo UI" panose="020B0604030504040204" pitchFamily="50" charset="-128"/>
              <a:ea typeface="Meiryo UI" panose="020B0604030504040204" pitchFamily="50" charset="-128"/>
            </a:endParaRPr>
          </a:p>
          <a:p>
            <a:pPr algn="l"/>
            <a:r>
              <a:rPr lang="en-US" altLang="ja-JP" sz="900" i="1" dirty="0">
                <a:latin typeface="Meiryo UI" panose="020B0604030504040204" pitchFamily="50" charset="-128"/>
                <a:ea typeface="Meiryo UI" panose="020B0604030504040204" pitchFamily="50" charset="-128"/>
              </a:rPr>
              <a:t>[23] </a:t>
            </a:r>
            <a:r>
              <a:rPr lang="en-US" altLang="ja-JP" sz="900" i="1" dirty="0">
                <a:latin typeface="+mn-ea"/>
                <a:ea typeface="+mn-ea"/>
              </a:rPr>
              <a:t>BUSTLE: BOTTOM-UP PROGRAM SYNTHESIS THROUGH LEARNING-GUIDED EXPLORATION</a:t>
            </a:r>
          </a:p>
          <a:p>
            <a:pPr algn="l"/>
            <a:r>
              <a:rPr lang="en-US" altLang="ja-JP" sz="900" i="1" dirty="0">
                <a:latin typeface="+mn-ea"/>
                <a:ea typeface="+mn-ea"/>
              </a:rPr>
              <a:t>[24] Learning Grammar and Reinforcement Learning for Neural Program Synthesis</a:t>
            </a:r>
          </a:p>
          <a:p>
            <a:pPr algn="l"/>
            <a:r>
              <a:rPr lang="en-US" altLang="ja-JP" sz="900" i="1" dirty="0">
                <a:latin typeface="+mn-ea"/>
                <a:ea typeface="+mn-ea"/>
              </a:rPr>
              <a:t>[25] Learning to Combine Per-Example Solutions for Neural Program Synthesis</a:t>
            </a:r>
          </a:p>
          <a:p>
            <a:pPr algn="l"/>
            <a:r>
              <a:rPr lang="en-US" altLang="ja-JP" sz="900" i="1" dirty="0">
                <a:latin typeface="+mn-ea"/>
                <a:ea typeface="+mn-ea"/>
              </a:rPr>
              <a:t>[26] PATSQL: Efficient Synthesis of SQL Queries from Example Tables with Quick Inference of Projected Columns</a:t>
            </a:r>
          </a:p>
        </p:txBody>
      </p:sp>
      <p:sp>
        <p:nvSpPr>
          <p:cNvPr id="386089" name="Rectangle 41"/>
          <p:cNvSpPr>
            <a:spLocks noGrp="1" noChangeArrowheads="1"/>
          </p:cNvSpPr>
          <p:nvPr>
            <p:ph type="title"/>
          </p:nvPr>
        </p:nvSpPr>
        <p:spPr/>
        <p:txBody>
          <a:bodyPr/>
          <a:lstStyle/>
          <a:p>
            <a:r>
              <a:rPr lang="en-US" altLang="ja-JP" dirty="0"/>
              <a:t>PBE</a:t>
            </a:r>
            <a:r>
              <a:rPr lang="ja-JP" altLang="en-US"/>
              <a:t>の</a:t>
            </a:r>
            <a:r>
              <a:rPr lang="ja-JP" altLang="en-US" dirty="0"/>
              <a:t>既存研究</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10</a:t>
            </a:fld>
            <a:endParaRPr lang="en-US" altLang="ja-JP"/>
          </a:p>
        </p:txBody>
      </p:sp>
      <p:sp>
        <p:nvSpPr>
          <p:cNvPr id="6" name="正方形/長方形 5">
            <a:extLst>
              <a:ext uri="{FF2B5EF4-FFF2-40B4-BE49-F238E27FC236}">
                <a16:creationId xmlns:a16="http://schemas.microsoft.com/office/drawing/2014/main" id="{A37AB675-A2C5-8244-9A64-B508F63E32F6}"/>
              </a:ext>
            </a:extLst>
          </p:cNvPr>
          <p:cNvSpPr/>
          <p:nvPr/>
        </p:nvSpPr>
        <p:spPr bwMode="gray">
          <a:xfrm>
            <a:off x="1356054" y="4757117"/>
            <a:ext cx="1939588" cy="914400"/>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[14] </a:t>
            </a:r>
            <a:r>
              <a:rPr kumimoji="1" lang="en-US" altLang="ja-JP" sz="1100" b="0" i="0" u="none" strike="noStrike" cap="none" normalizeH="0" baseline="0" dirty="0" err="1">
                <a:ln>
                  <a:noFill/>
                </a:ln>
                <a:effectLst/>
                <a:latin typeface="Meiryo UI" panose="020B0604030504040204" pitchFamily="50" charset="-128"/>
                <a:ea typeface="Meiryo UI" panose="020B0604030504040204" pitchFamily="50" charset="-128"/>
              </a:rPr>
              <a:t>PoPL</a:t>
            </a:r>
            <a:r>
              <a:rPr lang="en-US" altLang="ja-JP" sz="1100" dirty="0">
                <a:latin typeface="Meiryo UI" panose="020B0604030504040204" pitchFamily="50" charset="-128"/>
                <a:ea typeface="Meiryo UI" panose="020B0604030504040204" pitchFamily="50" charset="-128"/>
              </a:rPr>
              <a:t> ’11</a:t>
            </a:r>
          </a:p>
          <a:p>
            <a:pPr algn="l"/>
            <a:r>
              <a:rPr lang="en-US" altLang="ja-JP" sz="1100" dirty="0">
                <a:latin typeface="Meiryo UI" panose="020B0604030504040204" pitchFamily="50" charset="-128"/>
                <a:ea typeface="Meiryo UI" panose="020B0604030504040204" pitchFamily="50" charset="-128"/>
              </a:rPr>
              <a:t>[17] ICML ‘13</a:t>
            </a:r>
            <a:endPar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[3] </a:t>
            </a:r>
            <a:r>
              <a:rPr kumimoji="1" lang="en-US" altLang="ja-JP" sz="1100" b="0" i="0" u="none" strike="noStrike" cap="none" normalizeH="0" baseline="0" dirty="0" err="1">
                <a:ln>
                  <a:noFill/>
                </a:ln>
                <a:effectLst/>
                <a:latin typeface="Meiryo UI" panose="020B0604030504040204" pitchFamily="50" charset="-128"/>
                <a:ea typeface="Meiryo UI" panose="020B0604030504040204" pitchFamily="50" charset="-128"/>
              </a:rPr>
              <a:t>PoPL</a:t>
            </a: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 ’16</a:t>
            </a: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1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3431A8CB-013E-6B49-98B1-1CDE70E51372}"/>
              </a:ext>
            </a:extLst>
          </p:cNvPr>
          <p:cNvSpPr/>
          <p:nvPr/>
        </p:nvSpPr>
        <p:spPr bwMode="gray">
          <a:xfrm>
            <a:off x="1356054" y="5887772"/>
            <a:ext cx="1934075" cy="765441"/>
          </a:xfrm>
          <a:prstGeom prst="rect">
            <a:avLst/>
          </a:prstGeom>
          <a:no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[19] ICLR ‘17</a:t>
            </a: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C00000"/>
                </a:solidFill>
                <a:effectLst/>
                <a:latin typeface="Meiryo UI" panose="020B0604030504040204" pitchFamily="50" charset="-128"/>
                <a:ea typeface="Meiryo UI" panose="020B0604030504040204" pitchFamily="50" charset="-128"/>
              </a:rPr>
              <a:t>[21] ICML ‘17</a:t>
            </a:r>
          </a:p>
          <a:p>
            <a:pPr marL="0" marR="0" indent="0" algn="l" defTabSz="914400" rtl="0" eaLnBrk="1" fontAlgn="ctr" latinLnBrk="0" hangingPunct="1">
              <a:lnSpc>
                <a:spcPct val="100000"/>
              </a:lnSpc>
              <a:spcBef>
                <a:spcPct val="0"/>
              </a:spcBef>
              <a:spcAft>
                <a:spcPct val="0"/>
              </a:spcAft>
              <a:buClrTx/>
              <a:buSzTx/>
              <a:buFontTx/>
              <a:buNone/>
              <a:tabLst/>
            </a:pPr>
            <a:r>
              <a:rPr lang="en-US" altLang="ja-JP" sz="1100" dirty="0">
                <a:solidFill>
                  <a:srgbClr val="C00000"/>
                </a:solidFill>
                <a:latin typeface="Meiryo UI" panose="020B0604030504040204" pitchFamily="50" charset="-128"/>
                <a:ea typeface="Meiryo UI" panose="020B0604030504040204" pitchFamily="50" charset="-128"/>
              </a:rPr>
              <a:t>[22] ICLR ’18</a:t>
            </a:r>
          </a:p>
        </p:txBody>
      </p:sp>
      <p:sp>
        <p:nvSpPr>
          <p:cNvPr id="13" name="正方形/長方形 12">
            <a:extLst>
              <a:ext uri="{FF2B5EF4-FFF2-40B4-BE49-F238E27FC236}">
                <a16:creationId xmlns:a16="http://schemas.microsoft.com/office/drawing/2014/main" id="{157AC85F-00C4-E446-AC69-89155E63C808}"/>
              </a:ext>
            </a:extLst>
          </p:cNvPr>
          <p:cNvSpPr/>
          <p:nvPr/>
        </p:nvSpPr>
        <p:spPr bwMode="gray">
          <a:xfrm>
            <a:off x="3295642" y="4757116"/>
            <a:ext cx="1939588" cy="1061085"/>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effectLst/>
                <a:latin typeface="Meiryo UI" panose="020B0604030504040204" pitchFamily="50" charset="-128"/>
                <a:ea typeface="Meiryo UI" panose="020B0604030504040204" pitchFamily="50" charset="-128"/>
              </a:rPr>
              <a:t>[4] PLDI ‘11</a:t>
            </a:r>
          </a:p>
          <a:p>
            <a:pPr marL="0" marR="0" indent="0" algn="l" defTabSz="914400" rtl="0" eaLnBrk="1" fontAlgn="ctr" latinLnBrk="0" hangingPunct="1">
              <a:lnSpc>
                <a:spcPct val="100000"/>
              </a:lnSpc>
              <a:spcBef>
                <a:spcPct val="0"/>
              </a:spcBef>
              <a:spcAft>
                <a:spcPct val="0"/>
              </a:spcAft>
              <a:buClrTx/>
              <a:buSzTx/>
              <a:buFontTx/>
              <a:buNone/>
              <a:tabLst/>
            </a:pPr>
            <a:r>
              <a:rPr lang="en-US" altLang="ja-JP" sz="1100" dirty="0">
                <a:latin typeface="Meiryo UI" panose="020B0604030504040204" pitchFamily="50" charset="-128"/>
                <a:ea typeface="Meiryo UI" panose="020B0604030504040204" pitchFamily="50" charset="-128"/>
              </a:rPr>
              <a:t>[5] PLDI ’15</a:t>
            </a:r>
          </a:p>
          <a:p>
            <a:pPr marL="0" marR="0" indent="0" algn="l" defTabSz="914400" rtl="0" eaLnBrk="1" fontAlgn="ctr" latinLnBrk="0" hangingPunct="1">
              <a:lnSpc>
                <a:spcPct val="100000"/>
              </a:lnSpc>
              <a:spcBef>
                <a:spcPct val="0"/>
              </a:spcBef>
              <a:spcAft>
                <a:spcPct val="0"/>
              </a:spcAft>
              <a:buClrTx/>
              <a:buSzTx/>
              <a:buFontTx/>
              <a:buNone/>
              <a:tabLst/>
            </a:pPr>
            <a:r>
              <a:rPr lang="en-US" altLang="ja-JP" sz="1100" dirty="0">
                <a:latin typeface="Meiryo UI" panose="020B0604030504040204" pitchFamily="50" charset="-128"/>
                <a:ea typeface="Meiryo UI" panose="020B0604030504040204" pitchFamily="50" charset="-128"/>
              </a:rPr>
              <a:t>[8] PLDI ’17</a:t>
            </a: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r>
              <a:rPr lang="en-US" altLang="ja-JP" sz="1100" dirty="0">
                <a:latin typeface="Meiryo UI" panose="020B0604030504040204" pitchFamily="50" charset="-128"/>
                <a:ea typeface="Meiryo UI" panose="020B0604030504040204" pitchFamily="50" charset="-128"/>
              </a:rPr>
              <a:t>[26] VLDB ‘21</a:t>
            </a:r>
          </a:p>
          <a:p>
            <a:pPr marL="0" marR="0" indent="0" algn="l" defTabSz="914400" rtl="0" eaLnBrk="1" fontAlgn="ctr" latinLnBrk="0" hangingPunct="1">
              <a:lnSpc>
                <a:spcPct val="100000"/>
              </a:lnSpc>
              <a:spcBef>
                <a:spcPct val="0"/>
              </a:spcBef>
              <a:spcAft>
                <a:spcPct val="0"/>
              </a:spcAft>
              <a:buClrTx/>
              <a:buSzTx/>
              <a:buFontTx/>
              <a:buNone/>
              <a:tabLst/>
            </a:pPr>
            <a:endParaRPr lang="en-US" altLang="ja-JP" sz="11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1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566FB190-556F-1F4B-8530-4A14291EB638}"/>
              </a:ext>
            </a:extLst>
          </p:cNvPr>
          <p:cNvSpPr/>
          <p:nvPr/>
        </p:nvSpPr>
        <p:spPr bwMode="gray">
          <a:xfrm>
            <a:off x="3295642" y="5887773"/>
            <a:ext cx="1939588" cy="626365"/>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l"/>
            <a:r>
              <a:rPr lang="en-US" altLang="ja-JP" sz="1100" dirty="0">
                <a:latin typeface="Meiryo UI" panose="020B0604030504040204" pitchFamily="50" charset="-128"/>
                <a:ea typeface="Meiryo UI" panose="020B0604030504040204" pitchFamily="50" charset="-128"/>
              </a:rPr>
              <a:t>[6] PACMPL ’19</a:t>
            </a:r>
          </a:p>
          <a:p>
            <a:pPr algn="l"/>
            <a:endParaRPr kumimoji="1" lang="ja-JP" altLang="en-US" sz="11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1A8B54B8-C176-E948-8068-8D4BC7C80FD4}"/>
              </a:ext>
            </a:extLst>
          </p:cNvPr>
          <p:cNvSpPr/>
          <p:nvPr/>
        </p:nvSpPr>
        <p:spPr bwMode="gray">
          <a:xfrm>
            <a:off x="5512732" y="4757117"/>
            <a:ext cx="1939588" cy="914401"/>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l"/>
            <a:r>
              <a:rPr lang="en-US" altLang="ja-JP" sz="1200" dirty="0">
                <a:latin typeface="Meiryo UI" panose="020B0604030504040204" pitchFamily="50" charset="-128"/>
                <a:ea typeface="Meiryo UI" panose="020B0604030504040204" pitchFamily="50" charset="-128"/>
              </a:rPr>
              <a:t>[13] CAV’15</a:t>
            </a:r>
          </a:p>
          <a:p>
            <a:pPr algn="l"/>
            <a:r>
              <a:rPr lang="en-US" altLang="ja-JP" sz="1200" dirty="0">
                <a:latin typeface="Meiryo UI" panose="020B0604030504040204" pitchFamily="50" charset="-128"/>
                <a:ea typeface="Meiryo UI" panose="020B0604030504040204" pitchFamily="50" charset="-128"/>
              </a:rPr>
              <a:t>[18] VLDB ‘16</a:t>
            </a:r>
            <a:endParaRPr lang="ja-JP" altLang="en-US" sz="1200">
              <a:latin typeface="Meiryo UI" panose="020B0604030504040204" pitchFamily="50" charset="-128"/>
              <a:ea typeface="Meiryo UI" panose="020B0604030504040204" pitchFamily="50" charset="-128"/>
            </a:endParaRPr>
          </a:p>
          <a:p>
            <a:pPr algn="l"/>
            <a:r>
              <a:rPr lang="en-US" altLang="ja-JP" sz="1200" dirty="0">
                <a:latin typeface="Meiryo UI" panose="020B0604030504040204" pitchFamily="50" charset="-128"/>
                <a:ea typeface="Meiryo UI" panose="020B0604030504040204" pitchFamily="50" charset="-128"/>
              </a:rPr>
              <a:t>[10, 11] IJCAI ‘17</a:t>
            </a:r>
          </a:p>
          <a:p>
            <a:pPr algn="l"/>
            <a:r>
              <a:rPr lang="en-US" altLang="ja-JP" sz="1200" dirty="0">
                <a:latin typeface="Meiryo UI" panose="020B0604030504040204" pitchFamily="50" charset="-128"/>
                <a:ea typeface="Meiryo UI" panose="020B0604030504040204" pitchFamily="50" charset="-128"/>
              </a:rPr>
              <a:t>[12] AAAI ‘18</a:t>
            </a:r>
          </a:p>
        </p:txBody>
      </p:sp>
      <p:sp>
        <p:nvSpPr>
          <p:cNvPr id="16" name="正方形/長方形 15">
            <a:extLst>
              <a:ext uri="{FF2B5EF4-FFF2-40B4-BE49-F238E27FC236}">
                <a16:creationId xmlns:a16="http://schemas.microsoft.com/office/drawing/2014/main" id="{898875D2-519E-B941-85C2-58CF3ECA0713}"/>
              </a:ext>
            </a:extLst>
          </p:cNvPr>
          <p:cNvSpPr/>
          <p:nvPr/>
        </p:nvSpPr>
        <p:spPr bwMode="gray">
          <a:xfrm>
            <a:off x="5512732" y="5898977"/>
            <a:ext cx="1584176" cy="698661"/>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l"/>
            <a:r>
              <a:rPr lang="en-US" altLang="ja-JP" sz="1200" dirty="0">
                <a:latin typeface="Meiryo UI" panose="020B0604030504040204" pitchFamily="50" charset="-128"/>
                <a:ea typeface="Meiryo UI" panose="020B0604030504040204" pitchFamily="50" charset="-128"/>
              </a:rPr>
              <a:t>[20] ICLR ’17</a:t>
            </a:r>
          </a:p>
          <a:p>
            <a:pPr algn="l"/>
            <a:r>
              <a:rPr lang="en-US" altLang="ja-JP" sz="1200" dirty="0">
                <a:latin typeface="Meiryo UI" panose="020B0604030504040204" pitchFamily="50" charset="-128"/>
                <a:ea typeface="Meiryo UI" panose="020B0604030504040204" pitchFamily="50" charset="-128"/>
              </a:rPr>
              <a:t>[2] ICLR ’20</a:t>
            </a:r>
            <a:endParaRPr lang="ja-JP" altLang="en-US" sz="1200" dirty="0">
              <a:latin typeface="Meiryo UI" panose="020B0604030504040204" pitchFamily="50" charset="-128"/>
              <a:ea typeface="Meiryo UI" panose="020B060403050404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effectLst/>
                <a:latin typeface="Meiryo UI" panose="020B0604030504040204" pitchFamily="50" charset="-128"/>
                <a:ea typeface="Meiryo UI" panose="020B0604030504040204" pitchFamily="50" charset="-128"/>
              </a:rPr>
              <a:t>[23] ICLR ‘21</a:t>
            </a:r>
          </a:p>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2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D5D19506-E615-4041-AD4D-0A00E055A5B7}"/>
              </a:ext>
            </a:extLst>
          </p:cNvPr>
          <p:cNvSpPr txBox="1"/>
          <p:nvPr/>
        </p:nvSpPr>
        <p:spPr>
          <a:xfrm>
            <a:off x="2383321" y="5316243"/>
            <a:ext cx="1326004" cy="261610"/>
          </a:xfrm>
          <a:prstGeom prst="rect">
            <a:avLst/>
          </a:prstGeom>
          <a:solidFill>
            <a:schemeClr val="bg1"/>
          </a:solidFill>
          <a:ln>
            <a:noFill/>
          </a:ln>
        </p:spPr>
        <p:txBody>
          <a:bodyPr vert="horz" wrap="none" rtlCol="0">
            <a:spAutoFit/>
          </a:bodyPr>
          <a:lstStyle/>
          <a:p>
            <a:r>
              <a:rPr lang="en-US" altLang="ja-JP" sz="1100" dirty="0">
                <a:solidFill>
                  <a:srgbClr val="C00000"/>
                </a:solidFill>
                <a:latin typeface="Meiryo UI" panose="020B0604030504040204" pitchFamily="50" charset="-128"/>
                <a:ea typeface="Meiryo UI" panose="020B0604030504040204" pitchFamily="50" charset="-128"/>
              </a:rPr>
              <a:t>[16]SIGMOD ‘17</a:t>
            </a:r>
            <a:endParaRPr kumimoji="1" lang="ja-JP" altLang="en-US" sz="1100" dirty="0">
              <a:solidFill>
                <a:srgbClr val="C00000"/>
              </a:solidFill>
              <a:latin typeface="Meiryo UI" panose="020B0604030504040204" pitchFamily="50" charset="-128"/>
              <a:ea typeface="Meiryo UI" panose="020B0604030504040204" pitchFamily="50" charset="-128"/>
            </a:endParaRPr>
          </a:p>
        </p:txBody>
      </p:sp>
      <p:cxnSp>
        <p:nvCxnSpPr>
          <p:cNvPr id="24" name="直線コネクタ 23">
            <a:extLst>
              <a:ext uri="{FF2B5EF4-FFF2-40B4-BE49-F238E27FC236}">
                <a16:creationId xmlns:a16="http://schemas.microsoft.com/office/drawing/2014/main" id="{0679461A-0A31-4540-9C6A-F9A565757952}"/>
              </a:ext>
            </a:extLst>
          </p:cNvPr>
          <p:cNvCxnSpPr/>
          <p:nvPr/>
        </p:nvCxnSpPr>
        <p:spPr bwMode="auto">
          <a:xfrm flipV="1">
            <a:off x="410694" y="5833716"/>
            <a:ext cx="8285548" cy="50038"/>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9" name="直線コネクタ 28">
            <a:extLst>
              <a:ext uri="{FF2B5EF4-FFF2-40B4-BE49-F238E27FC236}">
                <a16:creationId xmlns:a16="http://schemas.microsoft.com/office/drawing/2014/main" id="{69D5B073-ADF7-0A4A-A2D1-97B6F5159BC1}"/>
              </a:ext>
            </a:extLst>
          </p:cNvPr>
          <p:cNvCxnSpPr/>
          <p:nvPr/>
        </p:nvCxnSpPr>
        <p:spPr bwMode="auto">
          <a:xfrm flipV="1">
            <a:off x="1203178" y="4730371"/>
            <a:ext cx="0" cy="1867268"/>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2" name="直線コネクタ 31">
            <a:extLst>
              <a:ext uri="{FF2B5EF4-FFF2-40B4-BE49-F238E27FC236}">
                <a16:creationId xmlns:a16="http://schemas.microsoft.com/office/drawing/2014/main" id="{BFFD324E-B9E3-FA48-BC0C-7EC913B3E8A5}"/>
              </a:ext>
            </a:extLst>
          </p:cNvPr>
          <p:cNvCxnSpPr/>
          <p:nvPr/>
        </p:nvCxnSpPr>
        <p:spPr bwMode="auto">
          <a:xfrm flipV="1">
            <a:off x="3074990" y="4730371"/>
            <a:ext cx="0" cy="1867268"/>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3" name="直線コネクタ 32">
            <a:extLst>
              <a:ext uri="{FF2B5EF4-FFF2-40B4-BE49-F238E27FC236}">
                <a16:creationId xmlns:a16="http://schemas.microsoft.com/office/drawing/2014/main" id="{D8DCCEEC-2097-7244-81DE-EB1C70A55E3B}"/>
              </a:ext>
            </a:extLst>
          </p:cNvPr>
          <p:cNvCxnSpPr/>
          <p:nvPr/>
        </p:nvCxnSpPr>
        <p:spPr bwMode="auto">
          <a:xfrm flipV="1">
            <a:off x="5076056" y="4754035"/>
            <a:ext cx="0" cy="1867268"/>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34" name="正方形/長方形 33">
            <a:extLst>
              <a:ext uri="{FF2B5EF4-FFF2-40B4-BE49-F238E27FC236}">
                <a16:creationId xmlns:a16="http://schemas.microsoft.com/office/drawing/2014/main" id="{68ACC4B4-1275-8F4A-AF97-FCC63553B9C1}"/>
              </a:ext>
            </a:extLst>
          </p:cNvPr>
          <p:cNvSpPr/>
          <p:nvPr/>
        </p:nvSpPr>
        <p:spPr bwMode="gray">
          <a:xfrm>
            <a:off x="7096908" y="4768322"/>
            <a:ext cx="1939588" cy="914401"/>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l"/>
            <a:r>
              <a:rPr lang="en-US" altLang="ja-JP" sz="1200" dirty="0">
                <a:latin typeface="Meiryo UI" panose="020B0604030504040204" pitchFamily="50" charset="-128"/>
                <a:ea typeface="Meiryo UI" panose="020B0604030504040204" pitchFamily="50" charset="-128"/>
              </a:rPr>
              <a:t>[9] CHI ’19</a:t>
            </a:r>
          </a:p>
          <a:p>
            <a:pPr algn="l"/>
            <a:endParaRPr lang="ja-JP" altLang="en-US" sz="1200" dirty="0" err="1">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4AD91401-4124-6E4A-996B-A7A8CA002426}"/>
              </a:ext>
            </a:extLst>
          </p:cNvPr>
          <p:cNvSpPr txBox="1"/>
          <p:nvPr/>
        </p:nvSpPr>
        <p:spPr>
          <a:xfrm>
            <a:off x="246479" y="4952657"/>
            <a:ext cx="931666" cy="646331"/>
          </a:xfrm>
          <a:prstGeom prst="rect">
            <a:avLst/>
          </a:prstGeom>
          <a:noFill/>
        </p:spPr>
        <p:txBody>
          <a:bodyPr vert="horz" wrap="none" rtlCol="0">
            <a:spAutoFit/>
          </a:bodyPr>
          <a:lstStyle/>
          <a:p>
            <a:r>
              <a:rPr lang="en-US" altLang="ja-JP" b="1" u="sng" dirty="0">
                <a:latin typeface="Meiryo UI" panose="020B0604030504040204" pitchFamily="50" charset="-128"/>
                <a:ea typeface="Meiryo UI" panose="020B0604030504040204" pitchFamily="50" charset="-128"/>
              </a:rPr>
              <a:t>non-</a:t>
            </a:r>
          </a:p>
          <a:p>
            <a:r>
              <a:rPr kumimoji="1" lang="en-US" altLang="ja-JP" b="1" u="sng" dirty="0">
                <a:latin typeface="Meiryo UI" panose="020B0604030504040204" pitchFamily="50" charset="-128"/>
                <a:ea typeface="Meiryo UI" panose="020B0604030504040204" pitchFamily="50" charset="-128"/>
              </a:rPr>
              <a:t>Neur</a:t>
            </a:r>
            <a:r>
              <a:rPr lang="en-US" altLang="ja-JP" b="1" u="sng" dirty="0">
                <a:latin typeface="Meiryo UI" panose="020B0604030504040204" pitchFamily="50" charset="-128"/>
                <a:ea typeface="Meiryo UI" panose="020B0604030504040204" pitchFamily="50" charset="-128"/>
              </a:rPr>
              <a:t>o</a:t>
            </a:r>
            <a:endParaRPr kumimoji="1" lang="ja-JP" altLang="en-US" b="1" u="sng" dirty="0">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669C8C10-4A2D-5A44-BBB9-FBA8E3D16FA0}"/>
              </a:ext>
            </a:extLst>
          </p:cNvPr>
          <p:cNvSpPr txBox="1"/>
          <p:nvPr/>
        </p:nvSpPr>
        <p:spPr>
          <a:xfrm>
            <a:off x="268519" y="5979634"/>
            <a:ext cx="931666" cy="369332"/>
          </a:xfrm>
          <a:prstGeom prst="rect">
            <a:avLst/>
          </a:prstGeom>
          <a:noFill/>
        </p:spPr>
        <p:txBody>
          <a:bodyPr vert="horz" wrap="none" rtlCol="0">
            <a:spAutoFit/>
          </a:bodyPr>
          <a:lstStyle/>
          <a:p>
            <a:r>
              <a:rPr lang="en-US" altLang="ja-JP" b="1" u="sng" dirty="0">
                <a:latin typeface="Meiryo UI" panose="020B0604030504040204" pitchFamily="50" charset="-128"/>
                <a:ea typeface="Meiryo UI" panose="020B0604030504040204" pitchFamily="50" charset="-128"/>
              </a:rPr>
              <a:t>Neuro</a:t>
            </a:r>
            <a:endParaRPr kumimoji="1" lang="ja-JP" altLang="en-US" b="1" u="sng"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2EB8F36A-4BD4-B446-9CCF-CF5F2667D3EE}"/>
              </a:ext>
            </a:extLst>
          </p:cNvPr>
          <p:cNvSpPr txBox="1"/>
          <p:nvPr/>
        </p:nvSpPr>
        <p:spPr>
          <a:xfrm>
            <a:off x="1423830" y="4417692"/>
            <a:ext cx="1300292" cy="369332"/>
          </a:xfrm>
          <a:prstGeom prst="rect">
            <a:avLst/>
          </a:prstGeom>
          <a:noFill/>
        </p:spPr>
        <p:txBody>
          <a:bodyPr vert="horz" wrap="none" rtlCol="0">
            <a:spAutoFit/>
          </a:bodyPr>
          <a:lstStyle/>
          <a:p>
            <a:r>
              <a:rPr lang="en-US" altLang="ja-JP" b="1" u="sng" dirty="0">
                <a:latin typeface="Meiryo UI" panose="020B0604030504040204" pitchFamily="50" charset="-128"/>
                <a:ea typeface="Meiryo UI" panose="020B0604030504040204" pitchFamily="50" charset="-128"/>
              </a:rPr>
              <a:t>Syntactic</a:t>
            </a:r>
            <a:endParaRPr kumimoji="1" lang="ja-JP" altLang="en-US" b="1" u="sng" dirty="0">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97A89C76-BE66-7840-9FE5-2C30A07D2957}"/>
              </a:ext>
            </a:extLst>
          </p:cNvPr>
          <p:cNvSpPr txBox="1"/>
          <p:nvPr/>
        </p:nvSpPr>
        <p:spPr>
          <a:xfrm>
            <a:off x="3371330" y="4402124"/>
            <a:ext cx="1013226" cy="369332"/>
          </a:xfrm>
          <a:prstGeom prst="rect">
            <a:avLst/>
          </a:prstGeom>
          <a:noFill/>
        </p:spPr>
        <p:txBody>
          <a:bodyPr vert="horz" wrap="none" rtlCol="0">
            <a:spAutoFit/>
          </a:bodyPr>
          <a:lstStyle/>
          <a:p>
            <a:r>
              <a:rPr kumimoji="1" lang="en-US" altLang="ja-JP" b="1" u="sng" dirty="0">
                <a:latin typeface="Meiryo UI" panose="020B0604030504040204" pitchFamily="50" charset="-128"/>
                <a:ea typeface="Meiryo UI" panose="020B0604030504040204" pitchFamily="50" charset="-128"/>
              </a:rPr>
              <a:t>Layout</a:t>
            </a:r>
            <a:endParaRPr kumimoji="1" lang="ja-JP" altLang="en-US" b="1" u="sng"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DC254294-1635-4E4D-A0B2-EA6775BDC463}"/>
              </a:ext>
            </a:extLst>
          </p:cNvPr>
          <p:cNvSpPr txBox="1"/>
          <p:nvPr/>
        </p:nvSpPr>
        <p:spPr>
          <a:xfrm>
            <a:off x="5447675" y="4186697"/>
            <a:ext cx="3075201" cy="646331"/>
          </a:xfrm>
          <a:prstGeom prst="rect">
            <a:avLst/>
          </a:prstGeom>
          <a:noFill/>
        </p:spPr>
        <p:txBody>
          <a:bodyPr vert="horz" wrap="none" rtlCol="0">
            <a:spAutoFit/>
          </a:bodyPr>
          <a:lstStyle/>
          <a:p>
            <a:r>
              <a:rPr kumimoji="1" lang="en-US" altLang="ja-JP" b="1" u="sng" dirty="0">
                <a:latin typeface="Meiryo UI" panose="020B0604030504040204" pitchFamily="50" charset="-128"/>
                <a:ea typeface="Meiryo UI" panose="020B0604030504040204" pitchFamily="50" charset="-128"/>
              </a:rPr>
              <a:t>Other transformations, </a:t>
            </a:r>
          </a:p>
          <a:p>
            <a:r>
              <a:rPr lang="en-US" altLang="ja-JP" b="1" u="sng" dirty="0">
                <a:latin typeface="Meiryo UI" panose="020B0604030504040204" pitchFamily="50" charset="-128"/>
                <a:ea typeface="Meiryo UI" panose="020B0604030504040204" pitchFamily="50" charset="-128"/>
              </a:rPr>
              <a:t>generalization, </a:t>
            </a:r>
            <a:r>
              <a:rPr kumimoji="1" lang="en-US" altLang="ja-JP" b="1" u="sng" dirty="0">
                <a:latin typeface="Meiryo UI" panose="020B0604030504040204" pitchFamily="50" charset="-128"/>
                <a:ea typeface="Meiryo UI" panose="020B0604030504040204" pitchFamily="50" charset="-128"/>
              </a:rPr>
              <a:t>UI  etc.</a:t>
            </a:r>
            <a:endParaRPr kumimoji="1" lang="ja-JP" altLang="en-US" b="1" u="sng" dirty="0">
              <a:latin typeface="Meiryo UI" panose="020B0604030504040204" pitchFamily="50" charset="-128"/>
              <a:ea typeface="Meiryo UI" panose="020B0604030504040204" pitchFamily="50" charset="-128"/>
            </a:endParaRPr>
          </a:p>
        </p:txBody>
      </p:sp>
      <p:sp>
        <p:nvSpPr>
          <p:cNvPr id="36" name="角丸四角形 35">
            <a:extLst>
              <a:ext uri="{FF2B5EF4-FFF2-40B4-BE49-F238E27FC236}">
                <a16:creationId xmlns:a16="http://schemas.microsoft.com/office/drawing/2014/main" id="{DBF0AF05-A536-F849-B175-C7B5907CD9DF}"/>
              </a:ext>
            </a:extLst>
          </p:cNvPr>
          <p:cNvSpPr/>
          <p:nvPr/>
        </p:nvSpPr>
        <p:spPr bwMode="gray">
          <a:xfrm>
            <a:off x="2469745" y="6250887"/>
            <a:ext cx="1245810" cy="267585"/>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effectLst/>
                <a:latin typeface="Meiryo UI" panose="020B0604030504040204" pitchFamily="50" charset="-128"/>
                <a:ea typeface="Meiryo UI" panose="020B0604030504040204" pitchFamily="50" charset="-128"/>
              </a:rPr>
              <a:t>本研究</a:t>
            </a:r>
            <a:r>
              <a:rPr lang="ja-JP" altLang="en-US" sz="1200" dirty="0">
                <a:latin typeface="Meiryo UI" panose="020B0604030504040204" pitchFamily="50" charset="-128"/>
                <a:ea typeface="Meiryo UI" panose="020B0604030504040204" pitchFamily="50" charset="-128"/>
              </a:rPr>
              <a:t>の位置づけ</a:t>
            </a:r>
            <a:endParaRPr kumimoji="1" lang="ja-JP" altLang="en-US" sz="12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F6358758-651A-9B42-9889-36BB47B70F39}"/>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関連研究</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AB310481-4580-4E0C-A253-EA4A56373BAE}"/>
              </a:ext>
            </a:extLst>
          </p:cNvPr>
          <p:cNvSpPr/>
          <p:nvPr/>
        </p:nvSpPr>
        <p:spPr bwMode="gray">
          <a:xfrm>
            <a:off x="7077122" y="5881254"/>
            <a:ext cx="1584176" cy="698661"/>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effectLst/>
                <a:latin typeface="Meiryo UI" panose="020B0604030504040204" pitchFamily="50" charset="-128"/>
                <a:ea typeface="Meiryo UI" panose="020B0604030504040204" pitchFamily="50" charset="-128"/>
              </a:rPr>
              <a:t>[24] ICLR ‘18</a:t>
            </a: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effectLst/>
                <a:latin typeface="Meiryo UI" panose="020B0604030504040204" pitchFamily="50" charset="-128"/>
                <a:ea typeface="Meiryo UI" panose="020B0604030504040204" pitchFamily="50" charset="-128"/>
              </a:rPr>
              <a:t>[25] </a:t>
            </a:r>
            <a:r>
              <a:rPr kumimoji="1" lang="en-US" altLang="ja-JP" sz="1200" b="0" i="0" u="none" strike="noStrike" cap="none" normalizeH="0" baseline="0" dirty="0" err="1">
                <a:ln>
                  <a:noFill/>
                </a:ln>
                <a:effectLst/>
                <a:latin typeface="Meiryo UI" panose="020B0604030504040204" pitchFamily="50" charset="-128"/>
                <a:ea typeface="Meiryo UI" panose="020B0604030504040204" pitchFamily="50" charset="-128"/>
              </a:rPr>
              <a:t>NeurlPS</a:t>
            </a:r>
            <a:r>
              <a:rPr lang="en-US" altLang="ja-JP" sz="1200" dirty="0">
                <a:latin typeface="Meiryo UI" panose="020B0604030504040204" pitchFamily="50" charset="-128"/>
                <a:ea typeface="Meiryo UI" panose="020B0604030504040204" pitchFamily="50" charset="-128"/>
              </a:rPr>
              <a:t> ’21</a:t>
            </a:r>
          </a:p>
          <a:p>
            <a:pPr marL="0" marR="0" indent="0" algn="l" defTabSz="914400" rtl="0" eaLnBrk="1" fontAlgn="ctr" latinLnBrk="0" hangingPunct="1">
              <a:lnSpc>
                <a:spcPct val="100000"/>
              </a:lnSpc>
              <a:spcBef>
                <a:spcPct val="0"/>
              </a:spcBef>
              <a:spcAft>
                <a:spcPct val="0"/>
              </a:spcAft>
              <a:buClrTx/>
              <a:buSzTx/>
              <a:buFontTx/>
              <a:buNone/>
              <a:tabLst/>
            </a:pPr>
            <a:r>
              <a:rPr lang="en-US" altLang="ja-JP" sz="1200" dirty="0">
                <a:latin typeface="Meiryo UI" panose="020B0604030504040204" pitchFamily="50" charset="-128"/>
                <a:ea typeface="Meiryo UI" panose="020B0604030504040204" pitchFamily="50" charset="-128"/>
              </a:rPr>
              <a:t>[7]  PMLR ‘21</a:t>
            </a:r>
          </a:p>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2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8521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問題定義</a:t>
            </a:r>
            <a:endParaRPr lang="en-US" altLang="ja-JP" dirty="0"/>
          </a:p>
        </p:txBody>
      </p:sp>
      <p:sp>
        <p:nvSpPr>
          <p:cNvPr id="386080" name="Rectangle 32"/>
          <p:cNvSpPr>
            <a:spLocks noGrp="1" noChangeArrowheads="1"/>
          </p:cNvSpPr>
          <p:nvPr>
            <p:ph idx="1"/>
          </p:nvPr>
        </p:nvSpPr>
        <p:spPr/>
        <p:txBody>
          <a:bodyPr/>
          <a:lstStyle/>
          <a:p>
            <a:endParaRPr lang="en-US" altLang="ja-JP" dirty="0"/>
          </a:p>
          <a:p>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11</a:t>
            </a:fld>
            <a:endParaRPr lang="en-US" altLang="ja-JP"/>
          </a:p>
        </p:txBody>
      </p:sp>
      <mc:AlternateContent xmlns:mc="http://schemas.openxmlformats.org/markup-compatibility/2006" xmlns:a14="http://schemas.microsoft.com/office/drawing/2010/main">
        <mc:Choice Requires="a14">
          <p:sp>
            <p:nvSpPr>
              <p:cNvPr id="5" name="Rectangle 32">
                <a:extLst>
                  <a:ext uri="{FF2B5EF4-FFF2-40B4-BE49-F238E27FC236}">
                    <a16:creationId xmlns:a16="http://schemas.microsoft.com/office/drawing/2014/main" id="{357834D0-C86E-284E-9D89-CB5E6E0E5EE2}"/>
                  </a:ext>
                </a:extLst>
              </p:cNvPr>
              <p:cNvSpPr txBox="1">
                <a:spLocks noChangeArrowheads="1"/>
              </p:cNvSpPr>
              <p:nvPr/>
            </p:nvSpPr>
            <p:spPr bwMode="gray">
              <a:xfrm>
                <a:off x="188912" y="843972"/>
                <a:ext cx="8786813" cy="553735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ja-JP" altLang="en-US" kern="0"/>
                  <a:t>入出力例となるテーブルデータ</a:t>
                </a:r>
                <a:r>
                  <a:rPr lang="en-US" altLang="ja-JP" kern="0" dirty="0"/>
                  <a:t>               </a:t>
                </a:r>
                <a:r>
                  <a:rPr lang="ja-JP" altLang="en-US" kern="0"/>
                  <a:t>が与えられた時に、</a:t>
                </a:r>
                <a:endParaRPr lang="en-US" altLang="ja-JP" kern="0" dirty="0"/>
              </a:p>
              <a:p>
                <a:r>
                  <a:rPr lang="ja-JP" altLang="en-US" kern="0"/>
                  <a:t>以下を満たすプログラム</a:t>
                </a:r>
                <a14:m>
                  <m:oMath xmlns:m="http://schemas.openxmlformats.org/officeDocument/2006/math">
                    <m:r>
                      <a:rPr lang="en-US" altLang="ja-JP" i="1" kern="0" dirty="0" smtClean="0">
                        <a:latin typeface="Cambria Math" panose="02040503050406030204" pitchFamily="18" charset="0"/>
                      </a:rPr>
                      <m:t>𝑃</m:t>
                    </m:r>
                  </m:oMath>
                </a14:m>
                <a:r>
                  <a:rPr lang="ja-JP" altLang="en-US" i="1" kern="0"/>
                  <a:t>を求める。</a:t>
                </a:r>
                <a:endParaRPr lang="en-US" altLang="ja-JP" i="1" kern="0" dirty="0"/>
              </a:p>
              <a:p>
                <a:endParaRPr lang="en-US" altLang="ja-JP" kern="0" dirty="0"/>
              </a:p>
              <a:p>
                <a:endParaRPr lang="en-US" altLang="ja-JP" kern="0" dirty="0"/>
              </a:p>
              <a:p>
                <a14:m>
                  <m:oMath xmlns:m="http://schemas.openxmlformats.org/officeDocument/2006/math">
                    <m:r>
                      <a:rPr lang="ja-JP" altLang="en-US" i="1" kern="0" dirty="0">
                        <a:latin typeface="Cambria Math" panose="02040503050406030204" pitchFamily="18" charset="0"/>
                      </a:rPr>
                      <m:t>プログラム</m:t>
                    </m:r>
                    <m:r>
                      <a:rPr lang="en-US" altLang="ja-JP" i="1" kern="0" dirty="0">
                        <a:latin typeface="Cambria Math" panose="02040503050406030204" pitchFamily="18" charset="0"/>
                      </a:rPr>
                      <m:t>𝑃</m:t>
                    </m:r>
                  </m:oMath>
                </a14:m>
                <a:r>
                  <a:rPr lang="ja-JP" altLang="en-US" kern="0"/>
                  <a:t>はオペレーション列</a:t>
                </a:r>
                <a:r>
                  <a:rPr lang="en-US" altLang="ja-JP" kern="0" dirty="0"/>
                  <a:t>                          </a:t>
                </a:r>
                <a:r>
                  <a:rPr lang="ja-JP" altLang="en-US" kern="0"/>
                  <a:t>から構成される</a:t>
                </a:r>
                <a:endParaRPr lang="en-US" altLang="ja-JP" kern="0" dirty="0"/>
              </a:p>
              <a:p>
                <a:r>
                  <a:rPr lang="ja-JP" altLang="en-US" kern="0"/>
                  <a:t>事前に定義されたオペレーション集合から、以下のチェーンルールを満たすオペレーション列を選択することで、プログラムを生成</a:t>
                </a:r>
                <a:endParaRPr lang="en-US" altLang="ja-JP" kern="0" dirty="0"/>
              </a:p>
              <a:p>
                <a:endParaRPr lang="en-US" altLang="ja-JP" kern="0" dirty="0"/>
              </a:p>
              <a:p>
                <a:endParaRPr lang="en-US" altLang="ja-JP" kern="0" dirty="0"/>
              </a:p>
              <a:p>
                <a:pPr marL="0" indent="0">
                  <a:buNone/>
                </a:pPr>
                <a:endParaRPr lang="en-US" altLang="ja-JP" kern="0" dirty="0"/>
              </a:p>
              <a:p>
                <a:endParaRPr lang="en-US" altLang="ja-JP" kern="0" dirty="0"/>
              </a:p>
              <a:p>
                <a:pPr marL="0" indent="0">
                  <a:buNone/>
                </a:pPr>
                <a:endParaRPr lang="en-US" altLang="ja-JP" kern="0" dirty="0"/>
              </a:p>
              <a:p>
                <a:endParaRPr lang="en-US" altLang="ja-JP" kern="0" dirty="0"/>
              </a:p>
              <a:p>
                <a:endParaRPr lang="en-US" altLang="ja-JP" kern="0" dirty="0"/>
              </a:p>
            </p:txBody>
          </p:sp>
        </mc:Choice>
        <mc:Fallback xmlns="">
          <p:sp>
            <p:nvSpPr>
              <p:cNvPr id="5" name="Rectangle 32">
                <a:extLst>
                  <a:ext uri="{FF2B5EF4-FFF2-40B4-BE49-F238E27FC236}">
                    <a16:creationId xmlns:a16="http://schemas.microsoft.com/office/drawing/2014/main" id="{357834D0-C86E-284E-9D89-CB5E6E0E5EE2}"/>
                  </a:ext>
                </a:extLst>
              </p:cNvPr>
              <p:cNvSpPr txBox="1">
                <a:spLocks noRot="1" noChangeAspect="1" noMove="1" noResize="1" noEditPoints="1" noAdjustHandles="1" noChangeArrowheads="1" noChangeShapeType="1" noTextEdit="1"/>
              </p:cNvSpPr>
              <p:nvPr/>
            </p:nvSpPr>
            <p:spPr bwMode="gray">
              <a:xfrm>
                <a:off x="188912" y="843972"/>
                <a:ext cx="8786813" cy="5537355"/>
              </a:xfrm>
              <a:prstGeom prst="rect">
                <a:avLst/>
              </a:prstGeom>
              <a:blipFill>
                <a:blip r:embed="rId4"/>
                <a:stretch>
                  <a:fillRect l="-2020" t="-1831" r="-1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1BB89227-34B2-B847-8D0E-C95CD644BF2E}"/>
              </a:ext>
            </a:extLst>
          </p:cNvPr>
          <p:cNvPicPr>
            <a:picLocks noChangeAspect="1"/>
          </p:cNvPicPr>
          <p:nvPr/>
        </p:nvPicPr>
        <p:blipFill>
          <a:blip r:embed="rId5"/>
          <a:stretch>
            <a:fillRect/>
          </a:stretch>
        </p:blipFill>
        <p:spPr>
          <a:xfrm>
            <a:off x="4178383" y="675595"/>
            <a:ext cx="1323809" cy="539330"/>
          </a:xfrm>
          <a:prstGeom prst="rect">
            <a:avLst/>
          </a:prstGeom>
        </p:spPr>
      </p:pic>
      <p:pic>
        <p:nvPicPr>
          <p:cNvPr id="6" name="図 5">
            <a:extLst>
              <a:ext uri="{FF2B5EF4-FFF2-40B4-BE49-F238E27FC236}">
                <a16:creationId xmlns:a16="http://schemas.microsoft.com/office/drawing/2014/main" id="{AE7BF731-8EA4-6D4F-AB27-80D8AF25B178}"/>
              </a:ext>
            </a:extLst>
          </p:cNvPr>
          <p:cNvPicPr>
            <a:picLocks noChangeAspect="1"/>
          </p:cNvPicPr>
          <p:nvPr/>
        </p:nvPicPr>
        <p:blipFill>
          <a:blip r:embed="rId6"/>
          <a:stretch>
            <a:fillRect/>
          </a:stretch>
        </p:blipFill>
        <p:spPr>
          <a:xfrm>
            <a:off x="827584" y="1950666"/>
            <a:ext cx="2120900" cy="469900"/>
          </a:xfrm>
          <a:prstGeom prst="rect">
            <a:avLst/>
          </a:prstGeom>
        </p:spPr>
      </p:pic>
      <p:pic>
        <p:nvPicPr>
          <p:cNvPr id="8" name="図 7">
            <a:extLst>
              <a:ext uri="{FF2B5EF4-FFF2-40B4-BE49-F238E27FC236}">
                <a16:creationId xmlns:a16="http://schemas.microsoft.com/office/drawing/2014/main" id="{0D22BA47-5FF7-0C46-848C-1F271089CC78}"/>
              </a:ext>
            </a:extLst>
          </p:cNvPr>
          <p:cNvPicPr>
            <a:picLocks noChangeAspect="1"/>
          </p:cNvPicPr>
          <p:nvPr/>
        </p:nvPicPr>
        <p:blipFill>
          <a:blip r:embed="rId7"/>
          <a:stretch>
            <a:fillRect/>
          </a:stretch>
        </p:blipFill>
        <p:spPr>
          <a:xfrm>
            <a:off x="3995936" y="2636775"/>
            <a:ext cx="2565400" cy="533400"/>
          </a:xfrm>
          <a:prstGeom prst="rect">
            <a:avLst/>
          </a:prstGeom>
        </p:spPr>
      </p:pic>
      <p:sp>
        <p:nvSpPr>
          <p:cNvPr id="13" name="正方形/長方形 12">
            <a:extLst>
              <a:ext uri="{FF2B5EF4-FFF2-40B4-BE49-F238E27FC236}">
                <a16:creationId xmlns:a16="http://schemas.microsoft.com/office/drawing/2014/main" id="{7792A358-AA77-9644-8083-243575627CAE}"/>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問題定義</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8A347E38-0479-6A4F-82C0-BB93A928ACD6}"/>
              </a:ext>
            </a:extLst>
          </p:cNvPr>
          <p:cNvPicPr>
            <a:picLocks noChangeAspect="1"/>
          </p:cNvPicPr>
          <p:nvPr/>
        </p:nvPicPr>
        <p:blipFill>
          <a:blip r:embed="rId8"/>
          <a:stretch>
            <a:fillRect/>
          </a:stretch>
        </p:blipFill>
        <p:spPr>
          <a:xfrm>
            <a:off x="424532" y="3979714"/>
            <a:ext cx="8315572" cy="1224621"/>
          </a:xfrm>
          <a:prstGeom prst="rect">
            <a:avLst/>
          </a:prstGeom>
        </p:spPr>
      </p:pic>
    </p:spTree>
    <p:extLst>
      <p:ext uri="{BB962C8B-B14F-4D97-AF65-F5344CB8AC3E}">
        <p14:creationId xmlns:p14="http://schemas.microsoft.com/office/powerpoint/2010/main" val="884855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B4F1BA-FC23-A0A3-A4F0-417A1414C061}"/>
              </a:ext>
            </a:extLst>
          </p:cNvPr>
          <p:cNvSpPr>
            <a:spLocks noGrp="1"/>
          </p:cNvSpPr>
          <p:nvPr>
            <p:ph type="title"/>
          </p:nvPr>
        </p:nvSpPr>
        <p:spPr/>
        <p:txBody>
          <a:bodyPr/>
          <a:lstStyle/>
          <a:p>
            <a:r>
              <a:rPr kumimoji="1" lang="ja-JP" altLang="en-US"/>
              <a:t>オペレーション定義</a:t>
            </a:r>
          </a:p>
        </p:txBody>
      </p:sp>
      <p:sp>
        <p:nvSpPr>
          <p:cNvPr id="3" name="コンテンツ プレースホルダー 2">
            <a:extLst>
              <a:ext uri="{FF2B5EF4-FFF2-40B4-BE49-F238E27FC236}">
                <a16:creationId xmlns:a16="http://schemas.microsoft.com/office/drawing/2014/main" id="{1BD9FC75-2B78-38C8-F6F2-25F063C07BB7}"/>
              </a:ext>
            </a:extLst>
          </p:cNvPr>
          <p:cNvSpPr>
            <a:spLocks noGrp="1"/>
          </p:cNvSpPr>
          <p:nvPr>
            <p:ph idx="1"/>
          </p:nvPr>
        </p:nvSpPr>
        <p:spPr/>
        <p:txBody>
          <a:bodyPr/>
          <a:lstStyle/>
          <a:p>
            <a:r>
              <a:rPr lang="ja-JP" altLang="en-US"/>
              <a:t>テーブルデータ変換用オペレーションの研究</a:t>
            </a:r>
            <a:endParaRPr lang="en-US" altLang="ja-JP" dirty="0"/>
          </a:p>
          <a:p>
            <a:pPr lvl="1"/>
            <a:r>
              <a:rPr kumimoji="1" lang="en-US" altLang="ja-JP" b="1" dirty="0" err="1"/>
              <a:t>SchemaSQL</a:t>
            </a:r>
            <a:r>
              <a:rPr lang="en-US" altLang="ja-JP" dirty="0"/>
              <a:t> (</a:t>
            </a:r>
            <a:r>
              <a:rPr lang="en" altLang="ja-JP" dirty="0"/>
              <a:t>Lakshmanan</a:t>
            </a:r>
            <a:r>
              <a:rPr lang="en-US" altLang="ja-JP" dirty="0"/>
              <a:t> et al. 1996, 1999)</a:t>
            </a:r>
          </a:p>
          <a:p>
            <a:pPr lvl="2"/>
            <a:r>
              <a:rPr kumimoji="1" lang="ja-JP" altLang="en-US"/>
              <a:t>複数のデータベース間で、スキーマをあわせる宣言型言語。</a:t>
            </a:r>
            <a:r>
              <a:rPr kumimoji="1" lang="en-US" altLang="ja-JP" dirty="0"/>
              <a:t>SQL</a:t>
            </a:r>
            <a:r>
              <a:rPr kumimoji="1" lang="ja-JP" altLang="en-US"/>
              <a:t>の拡張。</a:t>
            </a:r>
            <a:endParaRPr kumimoji="1" lang="en-US" altLang="ja-JP" dirty="0"/>
          </a:p>
          <a:p>
            <a:pPr lvl="1"/>
            <a:r>
              <a:rPr kumimoji="1" lang="en-US" altLang="ja-JP" b="1" dirty="0"/>
              <a:t>Potter’s Wheel </a:t>
            </a:r>
            <a:r>
              <a:rPr kumimoji="1" lang="en-US" altLang="ja-JP" dirty="0"/>
              <a:t>(Raman et al. 2001) </a:t>
            </a:r>
          </a:p>
          <a:p>
            <a:pPr lvl="2"/>
            <a:r>
              <a:rPr lang="ja-JP" altLang="en-US"/>
              <a:t>インタラクティブな　</a:t>
            </a:r>
            <a:r>
              <a:rPr lang="en-US" altLang="ja-JP" dirty="0"/>
              <a:t>data cleaning </a:t>
            </a:r>
            <a:r>
              <a:rPr lang="ja-JP" altLang="en-US"/>
              <a:t>システムに利用する</a:t>
            </a:r>
            <a:r>
              <a:rPr lang="en-US" altLang="ja-JP" dirty="0"/>
              <a:t> transform </a:t>
            </a:r>
            <a:r>
              <a:rPr lang="ja-JP" altLang="en-US"/>
              <a:t>を定義。</a:t>
            </a:r>
            <a:endParaRPr lang="en-US" altLang="ja-JP" u="sng" dirty="0"/>
          </a:p>
          <a:p>
            <a:pPr lvl="2"/>
            <a:r>
              <a:rPr lang="en-US" altLang="ja-JP" dirty="0"/>
              <a:t>One-to-one transforms</a:t>
            </a:r>
          </a:p>
          <a:p>
            <a:pPr lvl="3"/>
            <a:r>
              <a:rPr lang="en-US" altLang="ja-JP" dirty="0"/>
              <a:t>Format, Drop, Add, Copy, Split, Merge, Divide</a:t>
            </a:r>
          </a:p>
          <a:p>
            <a:pPr lvl="2"/>
            <a:r>
              <a:rPr lang="en-US" altLang="ja-JP" dirty="0"/>
              <a:t>One-to-Many transforms</a:t>
            </a:r>
          </a:p>
          <a:p>
            <a:pPr lvl="3"/>
            <a:r>
              <a:rPr lang="en-US" altLang="ja-JP" dirty="0"/>
              <a:t>Fold</a:t>
            </a:r>
          </a:p>
          <a:p>
            <a:pPr lvl="3"/>
            <a:r>
              <a:rPr lang="en-US" altLang="ja-JP" dirty="0"/>
              <a:t>Filter (One-to-0)</a:t>
            </a:r>
          </a:p>
          <a:p>
            <a:pPr lvl="2"/>
            <a:r>
              <a:rPr lang="en-US" altLang="ja-JP" dirty="0"/>
              <a:t>Many-to-Many transforms</a:t>
            </a:r>
          </a:p>
          <a:p>
            <a:pPr lvl="3"/>
            <a:r>
              <a:rPr lang="en-US" altLang="ja-JP" dirty="0" err="1"/>
              <a:t>UnFold</a:t>
            </a:r>
            <a:endParaRPr lang="en-US" altLang="ja-JP" dirty="0"/>
          </a:p>
          <a:p>
            <a:pPr lvl="1"/>
            <a:r>
              <a:rPr lang="en-US" altLang="ja-JP" b="1" dirty="0"/>
              <a:t>Wrangler</a:t>
            </a:r>
            <a:r>
              <a:rPr lang="en-US" altLang="ja-JP" dirty="0"/>
              <a:t> (Kandel et al.</a:t>
            </a:r>
            <a:r>
              <a:rPr lang="ja-JP" altLang="en-US"/>
              <a:t>　</a:t>
            </a:r>
            <a:r>
              <a:rPr lang="en-US" altLang="ja-JP" dirty="0"/>
              <a:t>2011)</a:t>
            </a:r>
          </a:p>
          <a:p>
            <a:pPr lvl="2"/>
            <a:r>
              <a:rPr lang="en-US" altLang="ja-JP" dirty="0"/>
              <a:t>Potter’s Wheel </a:t>
            </a:r>
            <a:r>
              <a:rPr lang="ja-JP" altLang="en-US"/>
              <a:t>の</a:t>
            </a:r>
            <a:r>
              <a:rPr lang="en-US" altLang="ja-JP" dirty="0"/>
              <a:t> transforms </a:t>
            </a:r>
            <a:r>
              <a:rPr lang="ja-JP" altLang="en-US"/>
              <a:t>を継承した、インタラクティブなデータプレパレーションシステム</a:t>
            </a:r>
            <a:endParaRPr lang="en-US" altLang="ja-JP" dirty="0"/>
          </a:p>
          <a:p>
            <a:pPr lvl="2"/>
            <a:r>
              <a:rPr lang="en-US" altLang="ja-JP" dirty="0" err="1"/>
              <a:t>Trifacta</a:t>
            </a:r>
            <a:r>
              <a:rPr lang="en-US" altLang="ja-JP" dirty="0"/>
              <a:t> </a:t>
            </a:r>
            <a:r>
              <a:rPr lang="ja-JP" altLang="en-US"/>
              <a:t>（</a:t>
            </a:r>
            <a:r>
              <a:rPr lang="en-US" altLang="ja-JP" dirty="0"/>
              <a:t>Google cloud </a:t>
            </a:r>
            <a:r>
              <a:rPr lang="en-US" altLang="ja-JP" dirty="0" err="1"/>
              <a:t>dataprep</a:t>
            </a:r>
            <a:r>
              <a:rPr lang="en-US" altLang="ja-JP" dirty="0"/>
              <a:t> </a:t>
            </a:r>
            <a:r>
              <a:rPr lang="ja-JP" altLang="en-US"/>
              <a:t>のエンジンに採用）につながる研究</a:t>
            </a:r>
            <a:endParaRPr lang="en-US" altLang="ja-JP" dirty="0"/>
          </a:p>
        </p:txBody>
      </p:sp>
      <p:sp>
        <p:nvSpPr>
          <p:cNvPr id="4" name="スライド番号プレースホルダー 3">
            <a:extLst>
              <a:ext uri="{FF2B5EF4-FFF2-40B4-BE49-F238E27FC236}">
                <a16:creationId xmlns:a16="http://schemas.microsoft.com/office/drawing/2014/main" id="{FCE4DCE0-9F9A-9790-B63D-339BAB8037BB}"/>
              </a:ext>
            </a:extLst>
          </p:cNvPr>
          <p:cNvSpPr>
            <a:spLocks noGrp="1"/>
          </p:cNvSpPr>
          <p:nvPr>
            <p:ph type="sldNum" sz="quarter" idx="10"/>
          </p:nvPr>
        </p:nvSpPr>
        <p:spPr/>
        <p:txBody>
          <a:bodyPr/>
          <a:lstStyle/>
          <a:p>
            <a:fld id="{DE2B87E1-F9DF-4BEE-B07D-635D26011F4B}" type="slidenum">
              <a:rPr lang="en-US" altLang="ja-JP" smtClean="0"/>
              <a:pPr/>
              <a:t>12</a:t>
            </a:fld>
            <a:endParaRPr lang="en-US" altLang="ja-JP"/>
          </a:p>
        </p:txBody>
      </p:sp>
      <p:pic>
        <p:nvPicPr>
          <p:cNvPr id="5" name="図 4">
            <a:extLst>
              <a:ext uri="{FF2B5EF4-FFF2-40B4-BE49-F238E27FC236}">
                <a16:creationId xmlns:a16="http://schemas.microsoft.com/office/drawing/2014/main" id="{66642869-5410-17D9-BFCC-6E19A6A29D99}"/>
              </a:ext>
            </a:extLst>
          </p:cNvPr>
          <p:cNvPicPr>
            <a:picLocks noChangeAspect="1"/>
          </p:cNvPicPr>
          <p:nvPr/>
        </p:nvPicPr>
        <p:blipFill>
          <a:blip r:embed="rId2"/>
          <a:stretch>
            <a:fillRect/>
          </a:stretch>
        </p:blipFill>
        <p:spPr>
          <a:xfrm>
            <a:off x="6158118" y="3094827"/>
            <a:ext cx="2961972" cy="1964363"/>
          </a:xfrm>
          <a:prstGeom prst="rect">
            <a:avLst/>
          </a:prstGeom>
        </p:spPr>
      </p:pic>
      <p:sp>
        <p:nvSpPr>
          <p:cNvPr id="6" name="テキスト ボックス 5">
            <a:extLst>
              <a:ext uri="{FF2B5EF4-FFF2-40B4-BE49-F238E27FC236}">
                <a16:creationId xmlns:a16="http://schemas.microsoft.com/office/drawing/2014/main" id="{5BD4908E-7808-24CB-6855-FA560939641C}"/>
              </a:ext>
            </a:extLst>
          </p:cNvPr>
          <p:cNvSpPr txBox="1"/>
          <p:nvPr/>
        </p:nvSpPr>
        <p:spPr>
          <a:xfrm>
            <a:off x="6289988" y="2821261"/>
            <a:ext cx="2674322" cy="338554"/>
          </a:xfrm>
          <a:prstGeom prst="rect">
            <a:avLst/>
          </a:prstGeom>
          <a:noFill/>
        </p:spPr>
        <p:txBody>
          <a:bodyPr vert="horz" wrap="none" rtlCol="0">
            <a:spAutoFit/>
          </a:bodyPr>
          <a:lstStyle/>
          <a:p>
            <a:r>
              <a:rPr kumimoji="1" lang="ja-JP" altLang="en-US" sz="160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Form</a:t>
            </a:r>
            <a:r>
              <a:rPr lang="en-US" altLang="ja-JP" sz="1600" dirty="0">
                <a:latin typeface="Meiryo UI" panose="020B0604030504040204" pitchFamily="50" charset="-128"/>
                <a:ea typeface="Meiryo UI" panose="020B0604030504040204" pitchFamily="50" charset="-128"/>
              </a:rPr>
              <a:t>ats</a:t>
            </a:r>
            <a:r>
              <a:rPr lang="ja-JP" altLang="en-US" sz="160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Fold</a:t>
            </a:r>
            <a:r>
              <a:rPr lang="ja-JP" altLang="en-US" sz="160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Split</a:t>
            </a:r>
            <a:r>
              <a:rPr lang="ja-JP" altLang="en-US" sz="160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F46E1D7D-B0F3-F005-BBC6-40C20AF3C3F9}"/>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問題定義</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930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2">
            <a:extLst>
              <a:ext uri="{FF2B5EF4-FFF2-40B4-BE49-F238E27FC236}">
                <a16:creationId xmlns:a16="http://schemas.microsoft.com/office/drawing/2014/main" id="{E3ECF392-E6FE-B2F3-061D-D44A2F674970}"/>
              </a:ext>
            </a:extLst>
          </p:cNvPr>
          <p:cNvSpPr txBox="1">
            <a:spLocks/>
          </p:cNvSpPr>
          <p:nvPr/>
        </p:nvSpPr>
        <p:spPr bwMode="gray">
          <a:xfrm>
            <a:off x="249683" y="71690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en-US" altLang="ja-JP" kern="0" dirty="0"/>
              <a:t>Potter’s Wheel, </a:t>
            </a:r>
            <a:r>
              <a:rPr lang="en-US" altLang="ja-JP" kern="0" dirty="0" err="1"/>
              <a:t>Wragler</a:t>
            </a:r>
            <a:r>
              <a:rPr lang="en-US" altLang="ja-JP" kern="0" dirty="0"/>
              <a:t> </a:t>
            </a:r>
            <a:r>
              <a:rPr lang="ja-JP" altLang="en-US" kern="0"/>
              <a:t>のオペレーションを、</a:t>
            </a:r>
            <a:r>
              <a:rPr lang="en-US" altLang="ja-JP" kern="0" dirty="0"/>
              <a:t>PBE</a:t>
            </a:r>
            <a:r>
              <a:rPr lang="ja-JP" altLang="en-US" kern="0"/>
              <a:t>用に再定義</a:t>
            </a:r>
            <a:endParaRPr lang="en-US" altLang="ja-JP" kern="0" dirty="0"/>
          </a:p>
          <a:p>
            <a:pPr lvl="1"/>
            <a:r>
              <a:rPr lang="en-US" altLang="ja-JP" kern="0" dirty="0" err="1"/>
              <a:t>Foofah</a:t>
            </a:r>
            <a:r>
              <a:rPr lang="ja-JP" altLang="en-US" kern="0"/>
              <a:t>（</a:t>
            </a:r>
            <a:r>
              <a:rPr lang="en-US" altLang="ja-JP" kern="0" dirty="0" err="1"/>
              <a:t>Jin</a:t>
            </a:r>
            <a:r>
              <a:rPr lang="en-US" altLang="ja-JP" kern="0" dirty="0"/>
              <a:t> et al. 2017 non-neural </a:t>
            </a:r>
            <a:r>
              <a:rPr lang="ja-JP" altLang="en-US" kern="0"/>
              <a:t>の</a:t>
            </a:r>
            <a:r>
              <a:rPr lang="en-US" altLang="ja-JP" kern="0" dirty="0"/>
              <a:t>PBE</a:t>
            </a:r>
            <a:r>
              <a:rPr lang="ja-JP" altLang="en-US" kern="0"/>
              <a:t>の）とほぼ同じオペレータ</a:t>
            </a:r>
            <a:endParaRPr lang="en-US" altLang="ja-JP" kern="0" dirty="0"/>
          </a:p>
          <a:p>
            <a:pPr lvl="1"/>
            <a:endParaRPr lang="en-US" altLang="ja-JP" kern="0" dirty="0"/>
          </a:p>
          <a:p>
            <a:pPr lvl="1"/>
            <a:endParaRPr lang="en-US" altLang="ja-JP" kern="0" dirty="0"/>
          </a:p>
        </p:txBody>
      </p:sp>
      <p:sp>
        <p:nvSpPr>
          <p:cNvPr id="386089" name="Rectangle 41"/>
          <p:cNvSpPr>
            <a:spLocks noGrp="1" noChangeArrowheads="1"/>
          </p:cNvSpPr>
          <p:nvPr>
            <p:ph type="title"/>
          </p:nvPr>
        </p:nvSpPr>
        <p:spPr/>
        <p:txBody>
          <a:bodyPr/>
          <a:lstStyle/>
          <a:p>
            <a:r>
              <a:rPr lang="ja-JP" altLang="en-US"/>
              <a:t>オペレーションリスト（全</a:t>
            </a:r>
            <a:r>
              <a:rPr lang="en-US" altLang="ja-JP" dirty="0"/>
              <a:t>20</a:t>
            </a:r>
            <a:r>
              <a:rPr lang="ja-JP" altLang="en-US"/>
              <a:t>種類）</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13</a:t>
            </a:fld>
            <a:endParaRPr lang="en-US" altLang="ja-JP"/>
          </a:p>
        </p:txBody>
      </p:sp>
      <p:pic>
        <p:nvPicPr>
          <p:cNvPr id="2" name="図 1">
            <a:extLst>
              <a:ext uri="{FF2B5EF4-FFF2-40B4-BE49-F238E27FC236}">
                <a16:creationId xmlns:a16="http://schemas.microsoft.com/office/drawing/2014/main" id="{F0AE5EBB-7839-9E49-BCD7-EEEDC8F3C7D4}"/>
              </a:ext>
            </a:extLst>
          </p:cNvPr>
          <p:cNvPicPr>
            <a:picLocks noChangeAspect="1"/>
          </p:cNvPicPr>
          <p:nvPr/>
        </p:nvPicPr>
        <p:blipFill>
          <a:blip r:embed="rId4"/>
          <a:stretch>
            <a:fillRect/>
          </a:stretch>
        </p:blipFill>
        <p:spPr>
          <a:xfrm>
            <a:off x="2339751" y="1437427"/>
            <a:ext cx="4553383" cy="5303941"/>
          </a:xfrm>
          <a:prstGeom prst="rect">
            <a:avLst/>
          </a:prstGeom>
        </p:spPr>
      </p:pic>
      <p:sp>
        <p:nvSpPr>
          <p:cNvPr id="4" name="正方形/長方形 3">
            <a:extLst>
              <a:ext uri="{FF2B5EF4-FFF2-40B4-BE49-F238E27FC236}">
                <a16:creationId xmlns:a16="http://schemas.microsoft.com/office/drawing/2014/main" id="{AA3BD23F-F97D-7545-83ED-CB5A39CAED9A}"/>
              </a:ext>
            </a:extLst>
          </p:cNvPr>
          <p:cNvSpPr/>
          <p:nvPr/>
        </p:nvSpPr>
        <p:spPr bwMode="gray">
          <a:xfrm>
            <a:off x="2386824" y="1668189"/>
            <a:ext cx="1537104" cy="1886352"/>
          </a:xfrm>
          <a:prstGeom prst="rect">
            <a:avLst/>
          </a:prstGeom>
          <a:solidFill>
            <a:srgbClr val="FFC000">
              <a:alpha val="18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0FDEA36D-05FE-D548-BAF4-4C07B313B3D1}"/>
              </a:ext>
            </a:extLst>
          </p:cNvPr>
          <p:cNvSpPr/>
          <p:nvPr/>
        </p:nvSpPr>
        <p:spPr bwMode="gray">
          <a:xfrm>
            <a:off x="2382441" y="3554541"/>
            <a:ext cx="1537104" cy="2028498"/>
          </a:xfrm>
          <a:prstGeom prst="rect">
            <a:avLst/>
          </a:prstGeom>
          <a:solidFill>
            <a:srgbClr val="00B050">
              <a:alpha val="18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AEB606EF-95E3-7E4D-989C-9C7B50D67C28}"/>
              </a:ext>
            </a:extLst>
          </p:cNvPr>
          <p:cNvSpPr txBox="1"/>
          <p:nvPr/>
        </p:nvSpPr>
        <p:spPr>
          <a:xfrm>
            <a:off x="952198" y="2177776"/>
            <a:ext cx="1204112" cy="646331"/>
          </a:xfrm>
          <a:prstGeom prst="rect">
            <a:avLst/>
          </a:prstGeom>
          <a:noFill/>
        </p:spPr>
        <p:txBody>
          <a:bodyPr vert="horz" wrap="none" rtlCol="0">
            <a:spAutoFit/>
          </a:bodyPr>
          <a:lstStyle/>
          <a:p>
            <a:r>
              <a:rPr kumimoji="1" lang="en-US" altLang="ja-JP" dirty="0">
                <a:solidFill>
                  <a:srgbClr val="C07000"/>
                </a:solidFill>
                <a:latin typeface="Meiryo UI" panose="020B0604030504040204" pitchFamily="50" charset="-128"/>
                <a:ea typeface="Meiryo UI" panose="020B0604030504040204" pitchFamily="50" charset="-128"/>
              </a:rPr>
              <a:t>Syntactic</a:t>
            </a:r>
          </a:p>
          <a:p>
            <a:r>
              <a:rPr lang="en-US" altLang="ja-JP" dirty="0">
                <a:solidFill>
                  <a:srgbClr val="C07000"/>
                </a:solidFill>
                <a:latin typeface="Meiryo UI" panose="020B0604030504040204" pitchFamily="50" charset="-128"/>
                <a:ea typeface="Meiryo UI" panose="020B0604030504040204" pitchFamily="50" charset="-128"/>
              </a:rPr>
              <a:t>(10)</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1A04E124-A222-C149-99DE-27FD391FF91C}"/>
              </a:ext>
            </a:extLst>
          </p:cNvPr>
          <p:cNvSpPr txBox="1"/>
          <p:nvPr/>
        </p:nvSpPr>
        <p:spPr>
          <a:xfrm>
            <a:off x="1082907" y="4107999"/>
            <a:ext cx="942694" cy="646331"/>
          </a:xfrm>
          <a:prstGeom prst="rect">
            <a:avLst/>
          </a:prstGeom>
          <a:noFill/>
        </p:spPr>
        <p:txBody>
          <a:bodyPr vert="horz" wrap="none" rtlCol="0">
            <a:spAutoFit/>
          </a:bodyPr>
          <a:lstStyle/>
          <a:p>
            <a:r>
              <a:rPr kumimoji="1" lang="en-US" altLang="ja-JP" dirty="0">
                <a:solidFill>
                  <a:srgbClr val="00B050"/>
                </a:solidFill>
                <a:latin typeface="Meiryo UI" panose="020B0604030504040204" pitchFamily="50" charset="-128"/>
                <a:ea typeface="Meiryo UI" panose="020B0604030504040204" pitchFamily="50" charset="-128"/>
              </a:rPr>
              <a:t>Layout</a:t>
            </a:r>
          </a:p>
          <a:p>
            <a:r>
              <a:rPr lang="en-US" altLang="ja-JP" dirty="0">
                <a:solidFill>
                  <a:srgbClr val="00B050"/>
                </a:solidFill>
                <a:latin typeface="Meiryo UI" panose="020B0604030504040204" pitchFamily="50" charset="-128"/>
                <a:ea typeface="Meiryo UI" panose="020B0604030504040204" pitchFamily="50" charset="-128"/>
              </a:rPr>
              <a:t>(10)</a:t>
            </a:r>
            <a:endParaRPr kumimoji="1" lang="ja-JP" altLang="en-US" dirty="0">
              <a:solidFill>
                <a:srgbClr val="00B050"/>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A1F11574-B1DD-D442-B521-E4CB19BDF984}"/>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問題定義</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95209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研究の概要</a:t>
            </a:r>
            <a:endParaRPr lang="en-US" altLang="ja-JP" dirty="0"/>
          </a:p>
        </p:txBody>
      </p:sp>
      <p:sp>
        <p:nvSpPr>
          <p:cNvPr id="386080" name="Rectangle 32"/>
          <p:cNvSpPr>
            <a:spLocks noGrp="1" noChangeArrowheads="1"/>
          </p:cNvSpPr>
          <p:nvPr>
            <p:ph idx="1"/>
          </p:nvPr>
        </p:nvSpPr>
        <p:spPr>
          <a:xfrm>
            <a:off x="187324" y="764070"/>
            <a:ext cx="8786813" cy="2276909"/>
          </a:xfrm>
        </p:spPr>
        <p:txBody>
          <a:bodyPr/>
          <a:lstStyle/>
          <a:p>
            <a:r>
              <a:rPr lang="ja-JP" altLang="en-US"/>
              <a:t>研究の目的</a:t>
            </a:r>
            <a:endParaRPr lang="en-US" altLang="ja-JP" dirty="0"/>
          </a:p>
          <a:p>
            <a:pPr lvl="1"/>
            <a:r>
              <a:rPr lang="ja-JP" altLang="en-US"/>
              <a:t>テーブルデータ変換</a:t>
            </a:r>
            <a:r>
              <a:rPr lang="en-US" altLang="ja-JP" dirty="0"/>
              <a:t>PBE</a:t>
            </a:r>
            <a:r>
              <a:rPr lang="ja-JP" altLang="en-US"/>
              <a:t>をニューラルネットワークで実現</a:t>
            </a:r>
            <a:endParaRPr lang="en-US" altLang="ja-JP" dirty="0"/>
          </a:p>
          <a:p>
            <a:r>
              <a:rPr lang="ja-JP" altLang="en-US"/>
              <a:t>システム概要</a:t>
            </a:r>
            <a:endParaRPr lang="en-US" altLang="ja-JP" dirty="0"/>
          </a:p>
          <a:p>
            <a:pPr lvl="1"/>
            <a:r>
              <a:rPr lang="ja-JP" altLang="en-US"/>
              <a:t>事前に入出力例とそれに対応するプログラム対を教師データとしてモデルを学習</a:t>
            </a:r>
            <a:endParaRPr lang="en-US" altLang="ja-JP" dirty="0"/>
          </a:p>
          <a:p>
            <a:pPr lvl="1"/>
            <a:r>
              <a:rPr lang="ja-JP" altLang="en-US"/>
              <a:t>新しい入出力例が与えられたら、この事前学習したモデルが、この入出力例を満たすプログラムを予測する</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14</a:t>
            </a:fld>
            <a:endParaRPr lang="en-US" altLang="ja-JP"/>
          </a:p>
        </p:txBody>
      </p:sp>
      <p:sp>
        <p:nvSpPr>
          <p:cNvPr id="6" name="正方形/長方形 5">
            <a:extLst>
              <a:ext uri="{FF2B5EF4-FFF2-40B4-BE49-F238E27FC236}">
                <a16:creationId xmlns:a16="http://schemas.microsoft.com/office/drawing/2014/main" id="{BE4917BE-AD00-974C-84EF-1D2C6A2CAFAE}"/>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研究アプローチ</a:t>
            </a:r>
            <a:endParaRPr kumimoji="1" lang="en-US" altLang="ja-JP" sz="1400"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F557339C-7061-1F4E-A9F2-40ECB5A39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877" y="3040979"/>
            <a:ext cx="6459124" cy="3541042"/>
          </a:xfrm>
          <a:prstGeom prst="rect">
            <a:avLst/>
          </a:prstGeom>
        </p:spPr>
      </p:pic>
    </p:spTree>
    <p:extLst>
      <p:ext uri="{BB962C8B-B14F-4D97-AF65-F5344CB8AC3E}">
        <p14:creationId xmlns:p14="http://schemas.microsoft.com/office/powerpoint/2010/main" val="2421108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B18D79-7083-6841-A746-A74973FCD52C}"/>
              </a:ext>
            </a:extLst>
          </p:cNvPr>
          <p:cNvSpPr>
            <a:spLocks noGrp="1"/>
          </p:cNvSpPr>
          <p:nvPr>
            <p:ph type="title"/>
          </p:nvPr>
        </p:nvSpPr>
        <p:spPr/>
        <p:txBody>
          <a:bodyPr/>
          <a:lstStyle/>
          <a:p>
            <a:r>
              <a:rPr lang="ja-JP" altLang="en-US"/>
              <a:t>研究成果</a:t>
            </a:r>
            <a:endParaRPr kumimoji="1" lang="ja-JP" altLang="en-US"/>
          </a:p>
        </p:txBody>
      </p:sp>
      <p:sp>
        <p:nvSpPr>
          <p:cNvPr id="3" name="コンテンツ プレースホルダー 2">
            <a:extLst>
              <a:ext uri="{FF2B5EF4-FFF2-40B4-BE49-F238E27FC236}">
                <a16:creationId xmlns:a16="http://schemas.microsoft.com/office/drawing/2014/main" id="{E9AA1770-4FF0-EB4D-A9CB-E49A33CDD234}"/>
              </a:ext>
            </a:extLst>
          </p:cNvPr>
          <p:cNvSpPr>
            <a:spLocks noGrp="1"/>
          </p:cNvSpPr>
          <p:nvPr>
            <p:ph idx="1"/>
          </p:nvPr>
        </p:nvSpPr>
        <p:spPr>
          <a:xfrm>
            <a:off x="169863" y="692150"/>
            <a:ext cx="8786813" cy="5961063"/>
          </a:xfrm>
        </p:spPr>
        <p:txBody>
          <a:bodyPr/>
          <a:lstStyle/>
          <a:p>
            <a:r>
              <a:rPr kumimoji="1" lang="ja-JP" altLang="en-US"/>
              <a:t>成果</a:t>
            </a:r>
            <a:r>
              <a:rPr kumimoji="1" lang="en-US" altLang="ja-JP" dirty="0"/>
              <a:t>1: </a:t>
            </a:r>
            <a:r>
              <a:rPr kumimoji="1" lang="ja-JP" altLang="en-US" dirty="0"/>
              <a:t>エンコーダ・デコーダモデルで</a:t>
            </a:r>
            <a:r>
              <a:rPr kumimoji="1" lang="en-US" altLang="ja-JP" dirty="0"/>
              <a:t>PBE</a:t>
            </a:r>
            <a:r>
              <a:rPr kumimoji="1" lang="ja-JP" altLang="en-US" dirty="0"/>
              <a:t>を定式化</a:t>
            </a:r>
            <a:endParaRPr kumimoji="1" lang="en-US" altLang="ja-JP" dirty="0"/>
          </a:p>
          <a:p>
            <a:pPr lvl="1"/>
            <a:r>
              <a:rPr lang="ja-JP" altLang="en-US" dirty="0"/>
              <a:t>エンコーダ・デコーダモデル：</a:t>
            </a:r>
            <a:r>
              <a:rPr kumimoji="1" lang="ja-JP" altLang="en-US" dirty="0"/>
              <a:t>機械翻訳や質問応答などの自然言語処理タスク（</a:t>
            </a:r>
            <a:r>
              <a:rPr kumimoji="1" lang="en-US" altLang="ja-JP" dirty="0"/>
              <a:t>NLP</a:t>
            </a:r>
            <a:r>
              <a:rPr kumimoji="1" lang="ja-JP" altLang="en-US" dirty="0"/>
              <a:t>タスク）を解く深層学習モデル</a:t>
            </a:r>
            <a:endParaRPr lang="en-US" altLang="ja-JP" dirty="0"/>
          </a:p>
          <a:p>
            <a:pPr lvl="1"/>
            <a:r>
              <a:rPr lang="ja-JP" altLang="en-US" dirty="0"/>
              <a:t>機械翻訳では、エンコーダがある言語の単語列を符号化し、この情報をデコーダが他言語の単語列に復号化する</a:t>
            </a:r>
            <a:endParaRPr lang="en-US" altLang="ja-JP" dirty="0"/>
          </a:p>
          <a:p>
            <a:pPr lvl="1"/>
            <a:r>
              <a:rPr lang="ja-JP" altLang="en-US" dirty="0"/>
              <a:t>本研究では、エンコーダが入出力例テーブルデータを符号化し、この情報をデコーダが対応するプログラムに復号化する処理に焼き直す。</a:t>
            </a:r>
            <a:endParaRPr lang="en-US" altLang="ja-JP" dirty="0"/>
          </a:p>
          <a:p>
            <a:endParaRPr lang="en-US" altLang="ja-JP" dirty="0"/>
          </a:p>
          <a:p>
            <a:r>
              <a:rPr lang="ja-JP" altLang="en-US"/>
              <a:t>成果</a:t>
            </a:r>
            <a:r>
              <a:rPr lang="en-US" altLang="ja-JP" dirty="0"/>
              <a:t>2: </a:t>
            </a:r>
            <a:r>
              <a:rPr lang="ja-JP" altLang="en-US" dirty="0"/>
              <a:t>テーブルデータのエンコーディング</a:t>
            </a:r>
            <a:r>
              <a:rPr lang="ja-JP" altLang="en-US"/>
              <a:t>手法の提案</a:t>
            </a:r>
            <a:endParaRPr lang="en-US" altLang="ja-JP" dirty="0"/>
          </a:p>
          <a:p>
            <a:pPr lvl="1"/>
            <a:r>
              <a:rPr lang="en-US" altLang="ja-JP" dirty="0"/>
              <a:t>NLP</a:t>
            </a:r>
            <a:r>
              <a:rPr lang="ja-JP" altLang="en-US" dirty="0"/>
              <a:t>タスクでは、エンコーダは１次元の文字列データ</a:t>
            </a:r>
            <a:r>
              <a:rPr lang="ja-JP" altLang="en-US"/>
              <a:t>を扱うが、エンコーダ</a:t>
            </a:r>
            <a:r>
              <a:rPr lang="ja-JP" altLang="en-US" dirty="0"/>
              <a:t>が２次元テーブルデータを扱えるようなエンコーディング手法を提案する。</a:t>
            </a:r>
            <a:endParaRPr lang="en-US" altLang="ja-JP" dirty="0"/>
          </a:p>
          <a:p>
            <a:pPr marL="338137" lvl="1" indent="0">
              <a:buNone/>
            </a:pPr>
            <a:endParaRPr lang="en-US" altLang="ja-JP" dirty="0"/>
          </a:p>
          <a:p>
            <a:r>
              <a:rPr lang="ja-JP" altLang="en-US"/>
              <a:t>成果</a:t>
            </a:r>
            <a:r>
              <a:rPr lang="en-US" altLang="ja-JP" dirty="0"/>
              <a:t>3: </a:t>
            </a:r>
            <a:r>
              <a:rPr lang="ja-JP" altLang="en-US" dirty="0"/>
              <a:t>プログラム生成用のデコーディング手法の提案</a:t>
            </a:r>
            <a:endParaRPr lang="en-US" altLang="ja-JP" dirty="0"/>
          </a:p>
          <a:p>
            <a:pPr lvl="1"/>
            <a:r>
              <a:rPr lang="en-US" altLang="ja-JP" dirty="0"/>
              <a:t>PBE</a:t>
            </a:r>
            <a:r>
              <a:rPr lang="ja-JP" altLang="en-US"/>
              <a:t>では</a:t>
            </a:r>
            <a:r>
              <a:rPr lang="ja-JP" altLang="en-US" dirty="0"/>
              <a:t>、入出力テーブルを満たすプログラム（オペレーション列）を見つけることが目的。正解のプログラムを高速に得る手法を提案する。</a:t>
            </a:r>
            <a:endParaRPr lang="en-US" altLang="ja-JP" dirty="0"/>
          </a:p>
          <a:p>
            <a:endParaRPr lang="en-US" altLang="ja-JP" dirty="0"/>
          </a:p>
          <a:p>
            <a:pPr lvl="1"/>
            <a:endParaRPr lang="en-US" altLang="ja-JP" dirty="0"/>
          </a:p>
          <a:p>
            <a:endParaRPr lang="en-US" altLang="ja-JP" dirty="0"/>
          </a:p>
          <a:p>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2FE02C1E-E792-D545-9C98-DB9E55F38C8E}"/>
              </a:ext>
            </a:extLst>
          </p:cNvPr>
          <p:cNvSpPr>
            <a:spLocks noGrp="1"/>
          </p:cNvSpPr>
          <p:nvPr>
            <p:ph type="sldNum" sz="quarter" idx="10"/>
          </p:nvPr>
        </p:nvSpPr>
        <p:spPr/>
        <p:txBody>
          <a:bodyPr/>
          <a:lstStyle/>
          <a:p>
            <a:fld id="{DE2B87E1-F9DF-4BEE-B07D-635D26011F4B}" type="slidenum">
              <a:rPr lang="en-US" altLang="ja-JP" smtClean="0"/>
              <a:pPr/>
              <a:t>15</a:t>
            </a:fld>
            <a:endParaRPr lang="en-US" altLang="ja-JP"/>
          </a:p>
        </p:txBody>
      </p:sp>
      <p:sp>
        <p:nvSpPr>
          <p:cNvPr id="6" name="正方形/長方形 5">
            <a:extLst>
              <a:ext uri="{FF2B5EF4-FFF2-40B4-BE49-F238E27FC236}">
                <a16:creationId xmlns:a16="http://schemas.microsoft.com/office/drawing/2014/main" id="{04C53256-7163-0445-AD2D-07F11A1C90E6}"/>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研究アプローチ</a:t>
            </a:r>
            <a:endParaRPr kumimoji="1" lang="en-US" altLang="ja-JP" sz="14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4052A71-1AFB-B7A2-914A-3B7F0C47EA99}"/>
              </a:ext>
            </a:extLst>
          </p:cNvPr>
          <p:cNvSpPr txBox="1"/>
          <p:nvPr/>
        </p:nvSpPr>
        <p:spPr>
          <a:xfrm>
            <a:off x="9004785" y="980728"/>
            <a:ext cx="1697901" cy="646331"/>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研究アプローチ</a:t>
            </a:r>
            <a:endParaRPr kumimoji="1" lang="en-US" altLang="ja-JP" dirty="0">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みｇ８いや成果</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0243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字幕 1">
            <a:extLst>
              <a:ext uri="{FF2B5EF4-FFF2-40B4-BE49-F238E27FC236}">
                <a16:creationId xmlns:a16="http://schemas.microsoft.com/office/drawing/2014/main" id="{7C133704-B66B-47E6-9246-C9E29AEEB647}"/>
              </a:ext>
            </a:extLst>
          </p:cNvPr>
          <p:cNvSpPr>
            <a:spLocks noGrp="1"/>
          </p:cNvSpPr>
          <p:nvPr>
            <p:ph type="subTitle" idx="1"/>
          </p:nvPr>
        </p:nvSpPr>
        <p:spPr/>
        <p:txBody>
          <a:bodyPr/>
          <a:lstStyle/>
          <a:p>
            <a:endParaRPr kumimoji="1" lang="ja-JP" altLang="en-US" dirty="0"/>
          </a:p>
        </p:txBody>
      </p:sp>
      <p:sp>
        <p:nvSpPr>
          <p:cNvPr id="3" name="タイトル 2">
            <a:extLst>
              <a:ext uri="{FF2B5EF4-FFF2-40B4-BE49-F238E27FC236}">
                <a16:creationId xmlns:a16="http://schemas.microsoft.com/office/drawing/2014/main" id="{598528AC-E818-4D29-BF56-B9E181826410}"/>
              </a:ext>
            </a:extLst>
          </p:cNvPr>
          <p:cNvSpPr>
            <a:spLocks noGrp="1"/>
          </p:cNvSpPr>
          <p:nvPr>
            <p:ph type="ctrTitle"/>
          </p:nvPr>
        </p:nvSpPr>
        <p:spPr/>
        <p:txBody>
          <a:bodyPr/>
          <a:lstStyle/>
          <a:p>
            <a:br>
              <a:rPr kumimoji="1" lang="en-US" altLang="ja-JP" sz="3600" dirty="0"/>
            </a:br>
            <a:r>
              <a:rPr lang="ja-JP" altLang="en-US" sz="3600"/>
              <a:t>成果</a:t>
            </a:r>
            <a:r>
              <a:rPr kumimoji="1" lang="ja-JP" altLang="en-US" sz="3600"/>
              <a:t>１</a:t>
            </a:r>
            <a:br>
              <a:rPr kumimoji="1" lang="en-US" altLang="ja-JP" sz="3600" dirty="0"/>
            </a:br>
            <a:r>
              <a:rPr kumimoji="1" lang="ja-JP" altLang="en-US" sz="3600" dirty="0"/>
              <a:t>エンコーダ・デコーダモデルで</a:t>
            </a:r>
            <a:r>
              <a:rPr kumimoji="1" lang="en-US" altLang="ja-JP" sz="3600" dirty="0"/>
              <a:t>PBE</a:t>
            </a:r>
            <a:r>
              <a:rPr kumimoji="1" lang="ja-JP" altLang="en-US" sz="3600" dirty="0"/>
              <a:t>を定式化</a:t>
            </a:r>
          </a:p>
        </p:txBody>
      </p:sp>
      <p:sp>
        <p:nvSpPr>
          <p:cNvPr id="4" name="スライド番号プレースホルダー 3">
            <a:extLst>
              <a:ext uri="{FF2B5EF4-FFF2-40B4-BE49-F238E27FC236}">
                <a16:creationId xmlns:a16="http://schemas.microsoft.com/office/drawing/2014/main" id="{3B022D2D-F2B4-42BC-86AA-DAC755531D94}"/>
              </a:ext>
            </a:extLst>
          </p:cNvPr>
          <p:cNvSpPr>
            <a:spLocks noGrp="1"/>
          </p:cNvSpPr>
          <p:nvPr>
            <p:ph type="sldNum" sz="quarter" idx="4"/>
          </p:nvPr>
        </p:nvSpPr>
        <p:spPr/>
        <p:txBody>
          <a:bodyPr/>
          <a:lstStyle/>
          <a:p>
            <a:fld id="{E5C4FF1C-8F5E-4BC8-BCAF-207649A9C157}" type="slidenum">
              <a:rPr lang="en-US" altLang="ja-JP" smtClean="0"/>
              <a:pPr/>
              <a:t>16</a:t>
            </a:fld>
            <a:endParaRPr lang="ja-JP" altLang="en-US"/>
          </a:p>
        </p:txBody>
      </p:sp>
    </p:spTree>
    <p:extLst>
      <p:ext uri="{BB962C8B-B14F-4D97-AF65-F5344CB8AC3E}">
        <p14:creationId xmlns:p14="http://schemas.microsoft.com/office/powerpoint/2010/main" val="2413591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B18D79-7083-6841-A746-A74973FCD52C}"/>
              </a:ext>
            </a:extLst>
          </p:cNvPr>
          <p:cNvSpPr>
            <a:spLocks noGrp="1"/>
          </p:cNvSpPr>
          <p:nvPr>
            <p:ph type="title"/>
          </p:nvPr>
        </p:nvSpPr>
        <p:spPr>
          <a:xfrm>
            <a:off x="169863" y="-1588"/>
            <a:ext cx="6562377" cy="693738"/>
          </a:xfrm>
        </p:spPr>
        <p:txBody>
          <a:bodyPr/>
          <a:lstStyle/>
          <a:p>
            <a:r>
              <a:rPr kumimoji="1" lang="ja-JP" altLang="en-US"/>
              <a:t>既存研究</a:t>
            </a:r>
          </a:p>
        </p:txBody>
      </p:sp>
      <p:sp>
        <p:nvSpPr>
          <p:cNvPr id="3" name="コンテンツ プレースホルダー 2">
            <a:extLst>
              <a:ext uri="{FF2B5EF4-FFF2-40B4-BE49-F238E27FC236}">
                <a16:creationId xmlns:a16="http://schemas.microsoft.com/office/drawing/2014/main" id="{E9AA1770-4FF0-EB4D-A9CB-E49A33CDD234}"/>
              </a:ext>
            </a:extLst>
          </p:cNvPr>
          <p:cNvSpPr>
            <a:spLocks noGrp="1"/>
          </p:cNvSpPr>
          <p:nvPr>
            <p:ph idx="1"/>
          </p:nvPr>
        </p:nvSpPr>
        <p:spPr>
          <a:xfrm>
            <a:off x="169863" y="692150"/>
            <a:ext cx="8786813" cy="5961063"/>
          </a:xfrm>
        </p:spPr>
        <p:txBody>
          <a:bodyPr/>
          <a:lstStyle/>
          <a:p>
            <a:r>
              <a:rPr lang="en-US" altLang="ja-JP" dirty="0" err="1"/>
              <a:t>RobustFill</a:t>
            </a:r>
            <a:endParaRPr lang="en-US" altLang="ja-JP" dirty="0"/>
          </a:p>
          <a:p>
            <a:pPr lvl="1"/>
            <a:r>
              <a:rPr lang="en-US" altLang="ja-JP" b="1" dirty="0">
                <a:solidFill>
                  <a:srgbClr val="FF0000"/>
                </a:solidFill>
              </a:rPr>
              <a:t>string transformation </a:t>
            </a:r>
            <a:r>
              <a:rPr lang="ja-JP" altLang="en-US"/>
              <a:t>の</a:t>
            </a:r>
            <a:r>
              <a:rPr lang="en-US" altLang="ja-JP" dirty="0"/>
              <a:t>PBE</a:t>
            </a:r>
            <a:r>
              <a:rPr lang="ja-JP" altLang="en-US" dirty="0"/>
              <a:t>を </a:t>
            </a:r>
            <a:r>
              <a:rPr lang="en-US" altLang="ja-JP" dirty="0"/>
              <a:t>neural model </a:t>
            </a:r>
            <a:r>
              <a:rPr lang="ja-JP" altLang="en-US" dirty="0"/>
              <a:t>で実現</a:t>
            </a:r>
            <a:endParaRPr lang="en-US" altLang="ja-JP" dirty="0"/>
          </a:p>
          <a:p>
            <a:pPr lvl="1"/>
            <a:r>
              <a:rPr lang="en-US" altLang="ja-JP" dirty="0"/>
              <a:t>Long Short-Term Memory</a:t>
            </a:r>
            <a:r>
              <a:rPr lang="ja-JP" altLang="en-US" dirty="0"/>
              <a:t>（</a:t>
            </a:r>
            <a:r>
              <a:rPr lang="en-US" altLang="ja-JP" dirty="0"/>
              <a:t>LSTM</a:t>
            </a:r>
            <a:r>
              <a:rPr lang="ja-JP" altLang="en-US" dirty="0"/>
              <a:t>）：</a:t>
            </a:r>
            <a:r>
              <a:rPr lang="en-US" altLang="ja-JP" dirty="0"/>
              <a:t>Recurrent Neural Network (RNN)</a:t>
            </a:r>
            <a:r>
              <a:rPr lang="ja-JP" altLang="en-US" dirty="0"/>
              <a:t>の一種で、リカレント構造を</a:t>
            </a:r>
            <a:r>
              <a:rPr lang="ja-JP" altLang="en-US"/>
              <a:t>持ち、系列</a:t>
            </a:r>
            <a:r>
              <a:rPr lang="ja-JP" altLang="en-US" dirty="0"/>
              <a:t>データの学習に適する。</a:t>
            </a:r>
            <a:endParaRPr lang="en-US" altLang="ja-JP" dirty="0"/>
          </a:p>
          <a:p>
            <a:pPr lvl="2"/>
            <a:r>
              <a:rPr lang="ja-JP" altLang="en-US" dirty="0"/>
              <a:t>忘却ゲートを持つことで、</a:t>
            </a:r>
            <a:r>
              <a:rPr lang="en-US" altLang="ja-JP" dirty="0"/>
              <a:t>RNN</a:t>
            </a:r>
            <a:r>
              <a:rPr lang="ja-JP" altLang="en-US" dirty="0"/>
              <a:t>よりも長期依存を記憶することが可能</a:t>
            </a:r>
            <a:endParaRPr lang="en-US" altLang="ja-JP" dirty="0"/>
          </a:p>
          <a:p>
            <a:pPr lvl="2"/>
            <a:r>
              <a:rPr lang="ja-JP" altLang="en-US" dirty="0"/>
              <a:t>時系列データだけではなく、文章のような文字列にも応用される</a:t>
            </a:r>
            <a:endParaRPr lang="en-US" altLang="ja-JP" dirty="0"/>
          </a:p>
          <a:p>
            <a:pPr lvl="1"/>
            <a:r>
              <a:rPr lang="en-US" altLang="ja-JP" dirty="0" err="1"/>
              <a:t>RobustFill</a:t>
            </a:r>
            <a:r>
              <a:rPr lang="ja-JP" altLang="en-US"/>
              <a:t>では、入力例文字列、出力例文字列、プログラム列　を系列データとして</a:t>
            </a:r>
            <a:r>
              <a:rPr lang="en-US" altLang="ja-JP" dirty="0"/>
              <a:t>LSTM</a:t>
            </a:r>
            <a:r>
              <a:rPr lang="ja-JP" altLang="en-US"/>
              <a:t>で学習</a:t>
            </a:r>
            <a:r>
              <a:rPr lang="ja-JP" altLang="en-US" dirty="0"/>
              <a:t>する。</a:t>
            </a:r>
            <a:endParaRPr lang="en-US" altLang="ja-JP" dirty="0"/>
          </a:p>
          <a:p>
            <a:pPr lvl="1"/>
            <a:endParaRPr lang="en-US" altLang="ja-JP" dirty="0"/>
          </a:p>
          <a:p>
            <a:endParaRPr lang="en-US" altLang="ja-JP" dirty="0"/>
          </a:p>
          <a:p>
            <a:pPr lvl="1"/>
            <a:endParaRPr lang="en-US" altLang="ja-JP" dirty="0"/>
          </a:p>
          <a:p>
            <a:endParaRPr lang="en-US" altLang="ja-JP" dirty="0"/>
          </a:p>
          <a:p>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2FE02C1E-E792-D545-9C98-DB9E55F38C8E}"/>
              </a:ext>
            </a:extLst>
          </p:cNvPr>
          <p:cNvSpPr>
            <a:spLocks noGrp="1"/>
          </p:cNvSpPr>
          <p:nvPr>
            <p:ph type="sldNum" sz="quarter" idx="10"/>
          </p:nvPr>
        </p:nvSpPr>
        <p:spPr/>
        <p:txBody>
          <a:bodyPr/>
          <a:lstStyle/>
          <a:p>
            <a:fld id="{DE2B87E1-F9DF-4BEE-B07D-635D26011F4B}" type="slidenum">
              <a:rPr lang="en-US" altLang="ja-JP" smtClean="0"/>
              <a:pPr/>
              <a:t>17</a:t>
            </a:fld>
            <a:endParaRPr lang="en-US" altLang="ja-JP"/>
          </a:p>
        </p:txBody>
      </p:sp>
      <p:sp>
        <p:nvSpPr>
          <p:cNvPr id="6" name="正方形/長方形 5">
            <a:extLst>
              <a:ext uri="{FF2B5EF4-FFF2-40B4-BE49-F238E27FC236}">
                <a16:creationId xmlns:a16="http://schemas.microsoft.com/office/drawing/2014/main" id="{04C53256-7163-0445-AD2D-07F11A1C90E6}"/>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既存研究</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graphicFrame>
        <p:nvGraphicFramePr>
          <p:cNvPr id="8" name="オブジェクト 7">
            <a:extLst>
              <a:ext uri="{FF2B5EF4-FFF2-40B4-BE49-F238E27FC236}">
                <a16:creationId xmlns:a16="http://schemas.microsoft.com/office/drawing/2014/main" id="{47D4A14B-C7CF-42F1-9809-4BB66DE57057}"/>
              </a:ext>
            </a:extLst>
          </p:cNvPr>
          <p:cNvGraphicFramePr>
            <a:graphicFrameLocks noChangeAspect="1"/>
          </p:cNvGraphicFramePr>
          <p:nvPr>
            <p:extLst>
              <p:ext uri="{D42A27DB-BD31-4B8C-83A1-F6EECF244321}">
                <p14:modId xmlns:p14="http://schemas.microsoft.com/office/powerpoint/2010/main" val="938813768"/>
              </p:ext>
            </p:extLst>
          </p:nvPr>
        </p:nvGraphicFramePr>
        <p:xfrm>
          <a:off x="3451051" y="4271381"/>
          <a:ext cx="5631653" cy="2068923"/>
        </p:xfrm>
        <a:graphic>
          <a:graphicData uri="http://schemas.openxmlformats.org/presentationml/2006/ole">
            <mc:AlternateContent xmlns:mc="http://schemas.openxmlformats.org/markup-compatibility/2006">
              <mc:Choice xmlns:v="urn:schemas-microsoft-com:vml" Requires="v">
                <p:oleObj name="Acrobat Document" r:id="rId2" imgW="7181708" imgH="2638044" progId="Acrobat.Document.DC">
                  <p:embed/>
                </p:oleObj>
              </mc:Choice>
              <mc:Fallback>
                <p:oleObj name="Acrobat Document" r:id="rId2" imgW="7181708" imgH="2638044" progId="Acrobat.Document.DC">
                  <p:embed/>
                  <p:pic>
                    <p:nvPicPr>
                      <p:cNvPr id="8" name="オブジェクト 7">
                        <a:extLst>
                          <a:ext uri="{FF2B5EF4-FFF2-40B4-BE49-F238E27FC236}">
                            <a16:creationId xmlns:a16="http://schemas.microsoft.com/office/drawing/2014/main" id="{47D4A14B-C7CF-42F1-9809-4BB66DE57057}"/>
                          </a:ext>
                        </a:extLst>
                      </p:cNvPr>
                      <p:cNvPicPr/>
                      <p:nvPr/>
                    </p:nvPicPr>
                    <p:blipFill>
                      <a:blip r:embed="rId3"/>
                      <a:stretch>
                        <a:fillRect/>
                      </a:stretch>
                    </p:blipFill>
                    <p:spPr>
                      <a:xfrm>
                        <a:off x="3451051" y="4271381"/>
                        <a:ext cx="5631653" cy="2068923"/>
                      </a:xfrm>
                      <a:prstGeom prst="rect">
                        <a:avLst/>
                      </a:prstGeom>
                    </p:spPr>
                  </p:pic>
                </p:oleObj>
              </mc:Fallback>
            </mc:AlternateContent>
          </a:graphicData>
        </a:graphic>
      </p:graphicFrame>
      <p:sp>
        <p:nvSpPr>
          <p:cNvPr id="9" name="テキスト ボックス 8">
            <a:extLst>
              <a:ext uri="{FF2B5EF4-FFF2-40B4-BE49-F238E27FC236}">
                <a16:creationId xmlns:a16="http://schemas.microsoft.com/office/drawing/2014/main" id="{BCE89FB8-E871-4A0C-A284-DF8D4DDF5493}"/>
              </a:ext>
            </a:extLst>
          </p:cNvPr>
          <p:cNvSpPr txBox="1"/>
          <p:nvPr/>
        </p:nvSpPr>
        <p:spPr>
          <a:xfrm>
            <a:off x="5015573" y="3787926"/>
            <a:ext cx="2502608" cy="400110"/>
          </a:xfrm>
          <a:prstGeom prst="rect">
            <a:avLst/>
          </a:prstGeom>
          <a:noFill/>
        </p:spPr>
        <p:txBody>
          <a:bodyPr vert="horz" wrap="none" rtlCol="0">
            <a:spAutoFit/>
          </a:bodyPr>
          <a:lstStyle/>
          <a:p>
            <a:r>
              <a:rPr lang="en-US" altLang="ja-JP" sz="2000" dirty="0">
                <a:latin typeface="Meiryo UI" panose="020B0604030504040204" pitchFamily="50" charset="-128"/>
                <a:ea typeface="Meiryo UI" panose="020B0604030504040204" pitchFamily="50" charset="-128"/>
              </a:rPr>
              <a:t>LSTM</a:t>
            </a:r>
            <a:r>
              <a:rPr lang="ja-JP" altLang="en-US" sz="2000" dirty="0">
                <a:latin typeface="Meiryo UI" panose="020B0604030504040204" pitchFamily="50" charset="-128"/>
                <a:ea typeface="Meiryo UI" panose="020B0604030504040204" pitchFamily="50" charset="-128"/>
              </a:rPr>
              <a:t>ネットワーク構造</a:t>
            </a:r>
            <a:endParaRPr kumimoji="1" lang="ja-JP" altLang="en-US" sz="2000" dirty="0">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2392840E-0D2B-4AFD-9E68-70EDF0D1201C}"/>
              </a:ext>
            </a:extLst>
          </p:cNvPr>
          <p:cNvPicPr>
            <a:picLocks noChangeAspect="1"/>
          </p:cNvPicPr>
          <p:nvPr/>
        </p:nvPicPr>
        <p:blipFill>
          <a:blip r:embed="rId4"/>
          <a:stretch>
            <a:fillRect/>
          </a:stretch>
        </p:blipFill>
        <p:spPr>
          <a:xfrm>
            <a:off x="495398" y="4161693"/>
            <a:ext cx="1514686" cy="2219635"/>
          </a:xfrm>
          <a:prstGeom prst="rect">
            <a:avLst/>
          </a:prstGeom>
        </p:spPr>
      </p:pic>
      <p:sp>
        <p:nvSpPr>
          <p:cNvPr id="12" name="テキスト ボックス 11">
            <a:extLst>
              <a:ext uri="{FF2B5EF4-FFF2-40B4-BE49-F238E27FC236}">
                <a16:creationId xmlns:a16="http://schemas.microsoft.com/office/drawing/2014/main" id="{391D26A7-9699-4C93-A50A-D937675A81A3}"/>
              </a:ext>
            </a:extLst>
          </p:cNvPr>
          <p:cNvSpPr txBox="1"/>
          <p:nvPr/>
        </p:nvSpPr>
        <p:spPr>
          <a:xfrm>
            <a:off x="454285" y="3898959"/>
            <a:ext cx="1596912" cy="400110"/>
          </a:xfrm>
          <a:prstGeom prst="rect">
            <a:avLst/>
          </a:prstGeom>
          <a:noFill/>
        </p:spPr>
        <p:txBody>
          <a:bodyPr vert="horz" wrap="none" rtlCol="0">
            <a:spAutoFit/>
          </a:bodyPr>
          <a:lstStyle/>
          <a:p>
            <a:r>
              <a:rPr lang="ja-JP" altLang="en-US" sz="2000" dirty="0">
                <a:latin typeface="Meiryo UI" panose="020B0604030504040204" pitchFamily="50" charset="-128"/>
                <a:ea typeface="Meiryo UI" panose="020B0604030504040204" pitchFamily="50" charset="-128"/>
              </a:rPr>
              <a:t>リカレント構造</a:t>
            </a:r>
            <a:endParaRPr kumimoji="1" lang="ja-JP" altLang="en-US" sz="2000"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35B34184-60B6-4B08-A047-C8EEF82CCE1C}"/>
              </a:ext>
            </a:extLst>
          </p:cNvPr>
          <p:cNvSpPr/>
          <p:nvPr/>
        </p:nvSpPr>
        <p:spPr bwMode="gray">
          <a:xfrm>
            <a:off x="2398866" y="4783659"/>
            <a:ext cx="720603" cy="1044366"/>
          </a:xfrm>
          <a:prstGeom prst="rightArrow">
            <a:avLst>
              <a:gd name="adj1" fmla="val 64459"/>
              <a:gd name="adj2" fmla="val 34865"/>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effectLst/>
                <a:latin typeface="Meiryo UI" panose="020B0604030504040204" pitchFamily="50" charset="-128"/>
                <a:ea typeface="Meiryo UI" panose="020B0604030504040204" pitchFamily="50" charset="-128"/>
              </a:rPr>
              <a:t>展開</a:t>
            </a:r>
            <a:endPar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2814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E76861BA-5B8F-4310-BF72-BB8B83BC953B}"/>
              </a:ext>
            </a:extLst>
          </p:cNvPr>
          <p:cNvPicPr>
            <a:picLocks noChangeAspect="1"/>
          </p:cNvPicPr>
          <p:nvPr/>
        </p:nvPicPr>
        <p:blipFill rotWithShape="1">
          <a:blip r:embed="rId2"/>
          <a:srcRect b="48703"/>
          <a:stretch/>
        </p:blipFill>
        <p:spPr>
          <a:xfrm>
            <a:off x="81962" y="2060848"/>
            <a:ext cx="6739314" cy="3384376"/>
          </a:xfrm>
          <a:prstGeom prst="rect">
            <a:avLst/>
          </a:prstGeom>
        </p:spPr>
      </p:pic>
      <p:sp>
        <p:nvSpPr>
          <p:cNvPr id="2" name="タイトル 1">
            <a:extLst>
              <a:ext uri="{FF2B5EF4-FFF2-40B4-BE49-F238E27FC236}">
                <a16:creationId xmlns:a16="http://schemas.microsoft.com/office/drawing/2014/main" id="{129270A9-4771-B847-F1A0-8DBCEA524BF6}"/>
              </a:ext>
            </a:extLst>
          </p:cNvPr>
          <p:cNvSpPr>
            <a:spLocks noGrp="1"/>
          </p:cNvSpPr>
          <p:nvPr>
            <p:ph type="title"/>
          </p:nvPr>
        </p:nvSpPr>
        <p:spPr/>
        <p:txBody>
          <a:bodyPr/>
          <a:lstStyle/>
          <a:p>
            <a:r>
              <a:rPr kumimoji="1" lang="ja-JP" altLang="en-US" dirty="0"/>
              <a:t>既存研究</a:t>
            </a:r>
          </a:p>
        </p:txBody>
      </p:sp>
      <p:sp>
        <p:nvSpPr>
          <p:cNvPr id="4" name="スライド番号プレースホルダー 3">
            <a:extLst>
              <a:ext uri="{FF2B5EF4-FFF2-40B4-BE49-F238E27FC236}">
                <a16:creationId xmlns:a16="http://schemas.microsoft.com/office/drawing/2014/main" id="{617E18BD-25B5-AB79-06D0-0ECFFC2339BA}"/>
              </a:ext>
            </a:extLst>
          </p:cNvPr>
          <p:cNvSpPr>
            <a:spLocks noGrp="1"/>
          </p:cNvSpPr>
          <p:nvPr>
            <p:ph type="sldNum" sz="quarter" idx="10"/>
          </p:nvPr>
        </p:nvSpPr>
        <p:spPr/>
        <p:txBody>
          <a:bodyPr/>
          <a:lstStyle/>
          <a:p>
            <a:fld id="{DE2B87E1-F9DF-4BEE-B07D-635D26011F4B}" type="slidenum">
              <a:rPr lang="en-US" altLang="ja-JP" smtClean="0"/>
              <a:pPr/>
              <a:t>18</a:t>
            </a:fld>
            <a:endParaRPr lang="en-US" altLang="ja-JP"/>
          </a:p>
        </p:txBody>
      </p:sp>
      <p:sp>
        <p:nvSpPr>
          <p:cNvPr id="5" name="正方形/長方形 4">
            <a:extLst>
              <a:ext uri="{FF2B5EF4-FFF2-40B4-BE49-F238E27FC236}">
                <a16:creationId xmlns:a16="http://schemas.microsoft.com/office/drawing/2014/main" id="{F3F55C37-DF32-CBBC-DBE2-6445D6299563}"/>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effectLst/>
                <a:latin typeface="Meiryo UI" panose="020B0604030504040204" pitchFamily="50" charset="-128"/>
                <a:ea typeface="Meiryo UI" panose="020B0604030504040204" pitchFamily="50" charset="-128"/>
              </a:rPr>
              <a:t>既存研究</a:t>
            </a:r>
          </a:p>
        </p:txBody>
      </p:sp>
      <p:sp>
        <p:nvSpPr>
          <p:cNvPr id="7" name="コンテンツ プレースホルダー 2">
            <a:extLst>
              <a:ext uri="{FF2B5EF4-FFF2-40B4-BE49-F238E27FC236}">
                <a16:creationId xmlns:a16="http://schemas.microsoft.com/office/drawing/2014/main" id="{E4C0354F-4853-466C-A365-C5B9EA09DB93}"/>
              </a:ext>
            </a:extLst>
          </p:cNvPr>
          <p:cNvSpPr txBox="1">
            <a:spLocks/>
          </p:cNvSpPr>
          <p:nvPr/>
        </p:nvSpPr>
        <p:spPr bwMode="gray">
          <a:xfrm>
            <a:off x="107504" y="709442"/>
            <a:ext cx="9036496" cy="1063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en-US" altLang="ja-JP" kern="0" dirty="0" err="1"/>
              <a:t>RobustFill</a:t>
            </a:r>
            <a:r>
              <a:rPr lang="en-US" altLang="ja-JP" kern="0" dirty="0"/>
              <a:t> </a:t>
            </a:r>
            <a:r>
              <a:rPr lang="ja-JP" altLang="en-US" kern="0"/>
              <a:t>のニューラルネットワーク構造</a:t>
            </a:r>
            <a:endParaRPr lang="en-US" altLang="ja-JP" kern="0" dirty="0"/>
          </a:p>
          <a:p>
            <a:pPr lvl="1"/>
            <a:r>
              <a:rPr lang="ja-JP" altLang="en-US" kern="0"/>
              <a:t>入出力文字列をエンコードする</a:t>
            </a:r>
            <a:r>
              <a:rPr lang="en-US" altLang="ja-JP" kern="0" dirty="0"/>
              <a:t>Encoder</a:t>
            </a:r>
            <a:r>
              <a:rPr lang="ja-JP" altLang="en-US" kern="0"/>
              <a:t>、プログラムをデコードする</a:t>
            </a:r>
            <a:r>
              <a:rPr lang="en-US" altLang="ja-JP" kern="0" dirty="0"/>
              <a:t>Decoder</a:t>
            </a:r>
            <a:r>
              <a:rPr lang="ja-JP" altLang="en-US" kern="0"/>
              <a:t>で構成</a:t>
            </a:r>
            <a:endParaRPr lang="en-US" altLang="ja-JP" kern="0" dirty="0"/>
          </a:p>
          <a:p>
            <a:pPr lvl="1"/>
            <a:r>
              <a:rPr lang="ja-JP" altLang="en-US" kern="0"/>
              <a:t>４パターンの</a:t>
            </a:r>
            <a:r>
              <a:rPr lang="en-US" altLang="ja-JP" kern="0" dirty="0"/>
              <a:t> Attention </a:t>
            </a:r>
            <a:r>
              <a:rPr lang="ja-JP" altLang="en-US" kern="0"/>
              <a:t>構成を評価</a:t>
            </a:r>
            <a:endParaRPr lang="en-US" altLang="ja-JP" kern="0" dirty="0"/>
          </a:p>
          <a:p>
            <a:pPr lvl="1"/>
            <a:endParaRPr lang="ja-JP" altLang="en-US" kern="0" dirty="0"/>
          </a:p>
        </p:txBody>
      </p:sp>
      <p:sp>
        <p:nvSpPr>
          <p:cNvPr id="3" name="テキスト ボックス 2">
            <a:extLst>
              <a:ext uri="{FF2B5EF4-FFF2-40B4-BE49-F238E27FC236}">
                <a16:creationId xmlns:a16="http://schemas.microsoft.com/office/drawing/2014/main" id="{7371D31C-9415-CB51-0DE6-D4715A11A586}"/>
              </a:ext>
            </a:extLst>
          </p:cNvPr>
          <p:cNvSpPr txBox="1"/>
          <p:nvPr/>
        </p:nvSpPr>
        <p:spPr>
          <a:xfrm>
            <a:off x="6444208" y="4064060"/>
            <a:ext cx="2878673" cy="1323439"/>
          </a:xfrm>
          <a:prstGeom prst="rect">
            <a:avLst/>
          </a:prstGeom>
          <a:noFill/>
        </p:spPr>
        <p:txBody>
          <a:bodyPr vert="horz" wrap="none" rtlCol="0">
            <a:spAutoFit/>
          </a:bodyPr>
          <a:lstStyle/>
          <a:p>
            <a:pPr algn="l"/>
            <a:r>
              <a:rPr kumimoji="1" lang="ja-JP" altLang="en-US" sz="2000" i="1">
                <a:latin typeface="Meiryo UI" panose="020B0604030504040204" pitchFamily="50" charset="-128"/>
                <a:ea typeface="Meiryo UI" panose="020B0604030504040204" pitchFamily="50" charset="-128"/>
              </a:rPr>
              <a:t>各箱は</a:t>
            </a:r>
            <a:r>
              <a:rPr kumimoji="1" lang="en-US" altLang="ja-JP" sz="2000" i="1" dirty="0">
                <a:latin typeface="Meiryo UI" panose="020B0604030504040204" pitchFamily="50" charset="-128"/>
                <a:ea typeface="Meiryo UI" panose="020B0604030504040204" pitchFamily="50" charset="-128"/>
              </a:rPr>
              <a:t>LSTM</a:t>
            </a:r>
            <a:r>
              <a:rPr kumimoji="1" lang="ja-JP" altLang="en-US" sz="2000" i="1">
                <a:latin typeface="Meiryo UI" panose="020B0604030504040204" pitchFamily="50" charset="-128"/>
                <a:ea typeface="Meiryo UI" panose="020B0604030504040204" pitchFamily="50" charset="-128"/>
              </a:rPr>
              <a:t>モデルを表す</a:t>
            </a:r>
            <a:endParaRPr kumimoji="1" lang="en-US" altLang="ja-JP" sz="2000" i="1" dirty="0">
              <a:latin typeface="Meiryo UI" panose="020B0604030504040204" pitchFamily="50" charset="-128"/>
              <a:ea typeface="Meiryo UI" panose="020B0604030504040204" pitchFamily="50" charset="-128"/>
            </a:endParaRPr>
          </a:p>
          <a:p>
            <a:pPr algn="l"/>
            <a:r>
              <a:rPr kumimoji="1" lang="en-US" altLang="ja-JP" sz="2000" i="1" dirty="0">
                <a:latin typeface="Meiryo UI" panose="020B0604030504040204" pitchFamily="50" charset="-128"/>
                <a:ea typeface="Meiryo UI" panose="020B0604030504040204" pitchFamily="50" charset="-128"/>
              </a:rPr>
              <a:t>I</a:t>
            </a:r>
            <a:r>
              <a:rPr kumimoji="1" lang="en-US" altLang="ja-JP" sz="2000" dirty="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入力文字列</a:t>
            </a:r>
            <a:endParaRPr kumimoji="1" lang="en-US" altLang="ja-JP" sz="2000" dirty="0">
              <a:latin typeface="Meiryo UI" panose="020B0604030504040204" pitchFamily="50" charset="-128"/>
              <a:ea typeface="Meiryo UI" panose="020B0604030504040204" pitchFamily="50" charset="-128"/>
            </a:endParaRPr>
          </a:p>
          <a:p>
            <a:pPr algn="l"/>
            <a:r>
              <a:rPr lang="en-US" altLang="ja-JP" sz="2000" i="1" dirty="0">
                <a:latin typeface="Meiryo UI" panose="020B0604030504040204" pitchFamily="50" charset="-128"/>
                <a:ea typeface="Meiryo UI" panose="020B0604030504040204" pitchFamily="50" charset="-128"/>
              </a:rPr>
              <a:t>O</a:t>
            </a:r>
            <a:r>
              <a:rPr lang="en-US" altLang="ja-JP" sz="2000" dirty="0">
                <a:latin typeface="Meiryo UI" panose="020B0604030504040204" pitchFamily="50" charset="-128"/>
                <a:ea typeface="Meiryo UI" panose="020B0604030504040204" pitchFamily="50" charset="-128"/>
              </a:rPr>
              <a:t>:  </a:t>
            </a:r>
            <a:r>
              <a:rPr lang="ja-JP" altLang="en-US" sz="2000">
                <a:latin typeface="Meiryo UI" panose="020B0604030504040204" pitchFamily="50" charset="-128"/>
                <a:ea typeface="Meiryo UI" panose="020B0604030504040204" pitchFamily="50" charset="-128"/>
              </a:rPr>
              <a:t>出力文字列</a:t>
            </a:r>
            <a:endParaRPr lang="en-US" altLang="ja-JP" sz="2000" dirty="0">
              <a:latin typeface="Meiryo UI" panose="020B0604030504040204" pitchFamily="50" charset="-128"/>
              <a:ea typeface="Meiryo UI" panose="020B0604030504040204" pitchFamily="50" charset="-128"/>
            </a:endParaRPr>
          </a:p>
          <a:p>
            <a:pPr algn="l"/>
            <a:r>
              <a:rPr kumimoji="1" lang="en-US" altLang="ja-JP" sz="2000" i="1" dirty="0">
                <a:latin typeface="Meiryo UI" panose="020B0604030504040204" pitchFamily="50" charset="-128"/>
                <a:ea typeface="Meiryo UI" panose="020B0604030504040204" pitchFamily="50" charset="-128"/>
              </a:rPr>
              <a:t>P</a:t>
            </a:r>
            <a:r>
              <a:rPr kumimoji="1" lang="en-US" altLang="ja-JP" sz="2000" dirty="0">
                <a:latin typeface="Meiryo UI" panose="020B0604030504040204" pitchFamily="50" charset="-128"/>
                <a:ea typeface="Meiryo UI" panose="020B0604030504040204" pitchFamily="50" charset="-128"/>
              </a:rPr>
              <a:t>:</a:t>
            </a:r>
            <a:r>
              <a:rPr kumimoji="1" lang="en-US" altLang="ja-JP" sz="2000" i="1" dirty="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プログラム</a:t>
            </a:r>
            <a:endParaRPr kumimoji="1" lang="ja-JP" altLang="en-US" sz="2000" dirty="0">
              <a:latin typeface="Meiryo UI" panose="020B0604030504040204" pitchFamily="50" charset="-128"/>
              <a:ea typeface="Meiryo UI" panose="020B0604030504040204" pitchFamily="50" charset="-128"/>
            </a:endParaRPr>
          </a:p>
        </p:txBody>
      </p:sp>
      <p:sp>
        <p:nvSpPr>
          <p:cNvPr id="6" name="角丸四角形 5">
            <a:extLst>
              <a:ext uri="{FF2B5EF4-FFF2-40B4-BE49-F238E27FC236}">
                <a16:creationId xmlns:a16="http://schemas.microsoft.com/office/drawing/2014/main" id="{139690B6-3A9D-99DD-2399-F0F27F6AB674}"/>
              </a:ext>
            </a:extLst>
          </p:cNvPr>
          <p:cNvSpPr/>
          <p:nvPr/>
        </p:nvSpPr>
        <p:spPr bwMode="gray">
          <a:xfrm>
            <a:off x="573182" y="3186844"/>
            <a:ext cx="1885043" cy="674204"/>
          </a:xfrm>
          <a:prstGeom prst="roundRect">
            <a:avLst/>
          </a:prstGeom>
          <a:noFill/>
          <a:ln w="254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0" name="角丸四角形 9">
            <a:extLst>
              <a:ext uri="{FF2B5EF4-FFF2-40B4-BE49-F238E27FC236}">
                <a16:creationId xmlns:a16="http://schemas.microsoft.com/office/drawing/2014/main" id="{F49E1507-37FF-ECB2-F425-E54F20C2D4D7}"/>
              </a:ext>
            </a:extLst>
          </p:cNvPr>
          <p:cNvSpPr/>
          <p:nvPr/>
        </p:nvSpPr>
        <p:spPr bwMode="gray">
          <a:xfrm>
            <a:off x="2644666" y="3186843"/>
            <a:ext cx="677656" cy="674204"/>
          </a:xfrm>
          <a:prstGeom prst="roundRect">
            <a:avLst/>
          </a:prstGeom>
          <a:noFill/>
          <a:ln w="254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2B0F2427-A59E-6886-14E5-F2D76AF43040}"/>
              </a:ext>
            </a:extLst>
          </p:cNvPr>
          <p:cNvSpPr txBox="1"/>
          <p:nvPr/>
        </p:nvSpPr>
        <p:spPr>
          <a:xfrm>
            <a:off x="829224" y="2879067"/>
            <a:ext cx="1372958" cy="307777"/>
          </a:xfrm>
          <a:prstGeom prst="rect">
            <a:avLst/>
          </a:prstGeom>
          <a:noFill/>
        </p:spPr>
        <p:txBody>
          <a:bodyPr vert="horz" wrap="square" rtlCol="0">
            <a:spAutoFit/>
          </a:bodyPr>
          <a:lstStyle/>
          <a:p>
            <a:r>
              <a:rPr kumimoji="1" lang="en-US" altLang="ja-JP" sz="1400" dirty="0">
                <a:solidFill>
                  <a:schemeClr val="accent1">
                    <a:lumMod val="75000"/>
                  </a:schemeClr>
                </a:solidFill>
                <a:latin typeface="Meiryo UI" panose="020B0604030504040204" pitchFamily="50" charset="-128"/>
                <a:ea typeface="Meiryo UI" panose="020B0604030504040204" pitchFamily="50" charset="-128"/>
              </a:rPr>
              <a:t>Encoder</a:t>
            </a:r>
            <a:endParaRPr kumimoji="1" lang="ja-JP" altLang="en-US" sz="1400" dirty="0">
              <a:solidFill>
                <a:schemeClr val="accent1">
                  <a:lumMod val="7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94D0CB40-9D8E-21AD-3202-2DDA4FF3F791}"/>
              </a:ext>
            </a:extLst>
          </p:cNvPr>
          <p:cNvSpPr txBox="1"/>
          <p:nvPr/>
        </p:nvSpPr>
        <p:spPr>
          <a:xfrm>
            <a:off x="2542396" y="2879067"/>
            <a:ext cx="909223" cy="307777"/>
          </a:xfrm>
          <a:prstGeom prst="rect">
            <a:avLst/>
          </a:prstGeom>
          <a:noFill/>
        </p:spPr>
        <p:txBody>
          <a:bodyPr vert="horz" wrap="none" rtlCol="0">
            <a:spAutoFit/>
          </a:bodyPr>
          <a:lstStyle/>
          <a:p>
            <a:r>
              <a:rPr lang="en-US" altLang="ja-JP" sz="1400" dirty="0">
                <a:solidFill>
                  <a:schemeClr val="accent1">
                    <a:lumMod val="75000"/>
                  </a:schemeClr>
                </a:solidFill>
                <a:latin typeface="Meiryo UI" panose="020B0604030504040204" pitchFamily="50" charset="-128"/>
                <a:ea typeface="Meiryo UI" panose="020B0604030504040204" pitchFamily="50" charset="-128"/>
              </a:rPr>
              <a:t>De</a:t>
            </a:r>
            <a:r>
              <a:rPr kumimoji="1" lang="en-US" altLang="ja-JP" sz="1400" dirty="0">
                <a:solidFill>
                  <a:schemeClr val="accent1">
                    <a:lumMod val="75000"/>
                  </a:schemeClr>
                </a:solidFill>
                <a:latin typeface="Meiryo UI" panose="020B0604030504040204" pitchFamily="50" charset="-128"/>
                <a:ea typeface="Meiryo UI" panose="020B0604030504040204" pitchFamily="50" charset="-128"/>
              </a:rPr>
              <a:t>coder</a:t>
            </a:r>
            <a:endParaRPr kumimoji="1" lang="ja-JP" altLang="en-US" sz="1400" dirty="0">
              <a:solidFill>
                <a:schemeClr val="accent1">
                  <a:lumMod val="7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71010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アジェンダ</a:t>
            </a:r>
            <a:endParaRPr lang="en-US" altLang="ja-JP" dirty="0"/>
          </a:p>
        </p:txBody>
      </p:sp>
      <p:sp>
        <p:nvSpPr>
          <p:cNvPr id="386080" name="Rectangle 32"/>
          <p:cNvSpPr>
            <a:spLocks noGrp="1" noChangeArrowheads="1"/>
          </p:cNvSpPr>
          <p:nvPr>
            <p:ph idx="1"/>
          </p:nvPr>
        </p:nvSpPr>
        <p:spPr>
          <a:xfrm>
            <a:off x="187324" y="591344"/>
            <a:ext cx="8786813" cy="6162675"/>
          </a:xfrm>
        </p:spPr>
        <p:txBody>
          <a:bodyPr/>
          <a:lstStyle/>
          <a:p>
            <a:r>
              <a:rPr lang="ja-JP" altLang="en-US" sz="1600"/>
              <a:t>背景</a:t>
            </a:r>
            <a:r>
              <a:rPr lang="en-US" altLang="ja-JP" sz="1600" dirty="0"/>
              <a:t> (chap.1)</a:t>
            </a:r>
          </a:p>
          <a:p>
            <a:pPr lvl="1"/>
            <a:r>
              <a:rPr lang="ja-JP" altLang="en-US" sz="1400" dirty="0"/>
              <a:t>データプレパレーションの効率化</a:t>
            </a:r>
            <a:endParaRPr lang="en-US" altLang="ja-JP" sz="1400" dirty="0"/>
          </a:p>
          <a:p>
            <a:pPr lvl="1"/>
            <a:r>
              <a:rPr lang="en-US" altLang="ja-JP" sz="1400" dirty="0"/>
              <a:t>Programming by Example (PBE) </a:t>
            </a:r>
          </a:p>
          <a:p>
            <a:r>
              <a:rPr lang="ja-JP" altLang="en-US" sz="1600"/>
              <a:t>関連研究</a:t>
            </a:r>
            <a:r>
              <a:rPr lang="en-US" altLang="ja-JP" sz="1600" dirty="0"/>
              <a:t> (chap.3)</a:t>
            </a:r>
          </a:p>
          <a:p>
            <a:pPr lvl="1"/>
            <a:r>
              <a:rPr lang="ja-JP" altLang="en-US" sz="1200" dirty="0"/>
              <a:t>研究の位置付け</a:t>
            </a:r>
            <a:endParaRPr lang="en-US" altLang="ja-JP" sz="1200" dirty="0"/>
          </a:p>
          <a:p>
            <a:r>
              <a:rPr lang="ja-JP" altLang="en-US" sz="1600" dirty="0"/>
              <a:t>課題と解くべき問題</a:t>
            </a:r>
            <a:r>
              <a:rPr lang="ja-JP" altLang="en-US" sz="1600"/>
              <a:t>の定義</a:t>
            </a:r>
            <a:r>
              <a:rPr lang="en-US" altLang="ja-JP" sz="1600" dirty="0"/>
              <a:t> (chap.2)</a:t>
            </a:r>
          </a:p>
          <a:p>
            <a:pPr lvl="1"/>
            <a:r>
              <a:rPr lang="en-US" altLang="ja-JP" sz="1200" dirty="0"/>
              <a:t>PBE</a:t>
            </a:r>
            <a:r>
              <a:rPr lang="ja-JP" altLang="en-US" sz="1200" dirty="0"/>
              <a:t>で解く問題</a:t>
            </a:r>
            <a:endParaRPr lang="en-US" altLang="ja-JP" sz="1200" dirty="0"/>
          </a:p>
          <a:p>
            <a:r>
              <a:rPr lang="ja-JP" altLang="en-US" sz="1600"/>
              <a:t>研究成果</a:t>
            </a:r>
            <a:endParaRPr lang="en-US" altLang="ja-JP" sz="1600" dirty="0"/>
          </a:p>
          <a:p>
            <a:pPr lvl="1"/>
            <a:r>
              <a:rPr lang="ja-JP" altLang="en-US" sz="1400"/>
              <a:t>成果１ </a:t>
            </a:r>
            <a:r>
              <a:rPr lang="ja-JP" altLang="en-US" sz="1400" dirty="0"/>
              <a:t>エンコーダ・デコーダモデルで</a:t>
            </a:r>
            <a:r>
              <a:rPr lang="en-US" altLang="ja-JP" sz="1400" dirty="0"/>
              <a:t>PBE</a:t>
            </a:r>
            <a:r>
              <a:rPr lang="ja-JP" altLang="en-US" sz="1400"/>
              <a:t>を定式化</a:t>
            </a:r>
            <a:r>
              <a:rPr lang="en-US" altLang="ja-JP" sz="1400" dirty="0"/>
              <a:t> (chap.4, </a:t>
            </a:r>
            <a:r>
              <a:rPr lang="en-US" altLang="ja-JP" sz="1400" b="1" i="1" dirty="0"/>
              <a:t>IEEE Access</a:t>
            </a:r>
            <a:r>
              <a:rPr lang="en-US" altLang="ja-JP" sz="1400" dirty="0"/>
              <a:t>)</a:t>
            </a:r>
          </a:p>
          <a:p>
            <a:pPr lvl="2"/>
            <a:r>
              <a:rPr lang="en-US" altLang="ja-JP" sz="1200" dirty="0"/>
              <a:t>LSTM-model </a:t>
            </a:r>
            <a:r>
              <a:rPr lang="ja-JP" altLang="en-US" sz="1200" dirty="0"/>
              <a:t>の既存手法、提案手法、評価</a:t>
            </a:r>
            <a:endParaRPr lang="en-US" altLang="ja-JP" sz="1200" dirty="0"/>
          </a:p>
          <a:p>
            <a:pPr lvl="2"/>
            <a:r>
              <a:rPr lang="en-US" altLang="ja-JP" sz="1200" dirty="0"/>
              <a:t>Transformer-model </a:t>
            </a:r>
            <a:r>
              <a:rPr lang="ja-JP" altLang="en-US" sz="1200" dirty="0"/>
              <a:t>の提案手法、評価</a:t>
            </a:r>
            <a:endParaRPr lang="en-US" altLang="ja-JP" sz="1200" dirty="0"/>
          </a:p>
          <a:p>
            <a:pPr lvl="1"/>
            <a:r>
              <a:rPr lang="ja-JP" altLang="en-US" sz="1400"/>
              <a:t>成果２ </a:t>
            </a:r>
            <a:r>
              <a:rPr lang="ja-JP" altLang="en-US" sz="1400" dirty="0"/>
              <a:t>テーブルデータのエンコーディング手法</a:t>
            </a:r>
            <a:r>
              <a:rPr lang="ja-JP" altLang="en-US" sz="1400"/>
              <a:t>の提案</a:t>
            </a:r>
            <a:r>
              <a:rPr lang="en-US" altLang="ja-JP" sz="1400" dirty="0"/>
              <a:t> (chap.4, </a:t>
            </a:r>
            <a:r>
              <a:rPr lang="en-US" altLang="ja-JP" sz="1400" b="1" i="1" dirty="0"/>
              <a:t>ICANN2022</a:t>
            </a:r>
            <a:r>
              <a:rPr lang="en-US" altLang="ja-JP" sz="1400" dirty="0"/>
              <a:t>)</a:t>
            </a:r>
            <a:endParaRPr lang="en-US" altLang="ja-JP" sz="1200" dirty="0"/>
          </a:p>
          <a:p>
            <a:pPr lvl="2"/>
            <a:r>
              <a:rPr lang="ja-JP" altLang="en-US" sz="1200" dirty="0"/>
              <a:t>提案手法（</a:t>
            </a:r>
            <a:r>
              <a:rPr lang="en-US" altLang="ja-JP" sz="1200" dirty="0"/>
              <a:t>Tabular Positional Encoding</a:t>
            </a:r>
            <a:r>
              <a:rPr lang="ja-JP" altLang="en-US" sz="1200"/>
              <a:t>）とその評価</a:t>
            </a:r>
            <a:endParaRPr lang="en-US" altLang="ja-JP" sz="1200" dirty="0"/>
          </a:p>
          <a:p>
            <a:pPr lvl="1"/>
            <a:r>
              <a:rPr lang="ja-JP" altLang="en-US" sz="1400"/>
              <a:t>成果３ </a:t>
            </a:r>
            <a:r>
              <a:rPr lang="ja-JP" altLang="en-US" sz="1400" dirty="0"/>
              <a:t>プログラム生成用のデコーディング手法</a:t>
            </a:r>
            <a:r>
              <a:rPr lang="ja-JP" altLang="en-US" sz="1400"/>
              <a:t>の提案</a:t>
            </a:r>
            <a:r>
              <a:rPr lang="en-US" altLang="ja-JP" sz="1400" dirty="0"/>
              <a:t> (chap.5, </a:t>
            </a:r>
            <a:r>
              <a:rPr lang="en-US" altLang="ja-JP" sz="1400" b="1" i="1" dirty="0"/>
              <a:t>IEEE Access</a:t>
            </a:r>
            <a:r>
              <a:rPr lang="en-US" altLang="ja-JP" sz="1400" dirty="0"/>
              <a:t>)</a:t>
            </a:r>
            <a:endParaRPr lang="en-US" altLang="ja-JP" sz="1200" dirty="0"/>
          </a:p>
          <a:p>
            <a:pPr lvl="2"/>
            <a:r>
              <a:rPr lang="ja-JP" altLang="en-US" sz="1200" dirty="0"/>
              <a:t>提案手法（</a:t>
            </a:r>
            <a:r>
              <a:rPr lang="en-US" altLang="ja-JP" sz="1200" dirty="0"/>
              <a:t>multi-step beam search, PV-beam search</a:t>
            </a:r>
            <a:r>
              <a:rPr lang="ja-JP" altLang="en-US" sz="1200"/>
              <a:t>）とその評価</a:t>
            </a:r>
            <a:endParaRPr lang="en-US" altLang="ja-JP" sz="1200" dirty="0"/>
          </a:p>
          <a:p>
            <a:r>
              <a:rPr lang="ja-JP" altLang="en-US" sz="1800"/>
              <a:t>提案手法を組合せたモデル評価と提案モデルの実用化に向けて（</a:t>
            </a:r>
            <a:r>
              <a:rPr lang="en-US" altLang="ja-JP" sz="1800" dirty="0"/>
              <a:t>chap.6</a:t>
            </a:r>
            <a:r>
              <a:rPr lang="ja-JP" altLang="en-US" sz="1800"/>
              <a:t>）</a:t>
            </a:r>
            <a:endParaRPr lang="en-US" altLang="ja-JP" sz="1800" dirty="0"/>
          </a:p>
          <a:p>
            <a:r>
              <a:rPr lang="ja-JP" altLang="en-US" sz="1800"/>
              <a:t>結論</a:t>
            </a:r>
            <a:r>
              <a:rPr lang="en-US" altLang="ja-JP" sz="1800" dirty="0"/>
              <a:t> (chap.7)</a:t>
            </a:r>
          </a:p>
          <a:p>
            <a:endParaRPr lang="en-US" altLang="ja-JP" sz="1800" dirty="0"/>
          </a:p>
          <a:p>
            <a:r>
              <a:rPr lang="ja-JP" altLang="en-US" sz="1800"/>
              <a:t>論文リスト</a:t>
            </a:r>
            <a:endParaRPr lang="en-US" altLang="ja-JP" sz="1800" dirty="0"/>
          </a:p>
          <a:p>
            <a:pPr lvl="1"/>
            <a:r>
              <a:rPr lang="en-US" altLang="ja-JP" sz="1200" i="1" dirty="0" err="1"/>
              <a:t>Ujibashi</a:t>
            </a:r>
            <a:r>
              <a:rPr lang="en-US" altLang="ja-JP" sz="1200" i="1" dirty="0"/>
              <a:t>, Y., </a:t>
            </a:r>
            <a:r>
              <a:rPr lang="en-US" altLang="ja-JP" sz="1200" i="1" dirty="0" err="1"/>
              <a:t>Takasu</a:t>
            </a:r>
            <a:r>
              <a:rPr lang="en-US" altLang="ja-JP" sz="1200" i="1" dirty="0"/>
              <a:t>, A.: Neural network approach to program synthesis for tabular transformation by example. </a:t>
            </a:r>
            <a:r>
              <a:rPr lang="en-US" altLang="ja-JP" sz="1200" b="1" i="1" dirty="0"/>
              <a:t>IEEE Access </a:t>
            </a:r>
            <a:r>
              <a:rPr lang="en-US" altLang="ja-JP" sz="1200" i="1" dirty="0"/>
              <a:t>10, 24864–24876 (2022). </a:t>
            </a:r>
            <a:r>
              <a:rPr lang="en-US" altLang="ja-JP" sz="1200" dirty="0"/>
              <a:t> (</a:t>
            </a:r>
            <a:r>
              <a:rPr lang="ja-JP" altLang="en-US" sz="1200"/>
              <a:t>採録済）</a:t>
            </a:r>
            <a:endParaRPr lang="en-US" altLang="ja-JP" sz="1200" dirty="0"/>
          </a:p>
          <a:p>
            <a:pPr lvl="1"/>
            <a:r>
              <a:rPr lang="en-US" altLang="ja-JP" sz="1200" i="1" dirty="0" err="1"/>
              <a:t>Ujibashi</a:t>
            </a:r>
            <a:r>
              <a:rPr lang="en-US" altLang="ja-JP" sz="1200" i="1" dirty="0"/>
              <a:t>, Y., </a:t>
            </a:r>
            <a:r>
              <a:rPr lang="en-US" altLang="ja-JP" sz="1200" i="1" dirty="0" err="1"/>
              <a:t>Takasu</a:t>
            </a:r>
            <a:r>
              <a:rPr lang="en-US" altLang="ja-JP" sz="1200" i="1" dirty="0"/>
              <a:t>, A.: Two-Dimensional Encoding Method for Neural Synthesis of Tabular Transformation by Example. 31th International Conference of </a:t>
            </a:r>
            <a:r>
              <a:rPr lang="en-US" altLang="ja-JP" sz="1200" i="1" dirty="0" err="1"/>
              <a:t>Artifitial</a:t>
            </a:r>
            <a:r>
              <a:rPr lang="en-US" altLang="ja-JP" sz="1200" i="1" dirty="0"/>
              <a:t> Neural Networks (</a:t>
            </a:r>
            <a:r>
              <a:rPr lang="en-US" altLang="ja-JP" sz="1200" b="1" i="1" dirty="0"/>
              <a:t>ICANN 2022</a:t>
            </a:r>
            <a:r>
              <a:rPr lang="en-US" altLang="ja-JP" sz="1200" i="1" dirty="0"/>
              <a:t>)</a:t>
            </a:r>
            <a:r>
              <a:rPr lang="ja-JP" altLang="en-US" sz="1200" i="1"/>
              <a:t>（再録決定、発表予定）</a:t>
            </a:r>
            <a:endParaRPr lang="en-US" altLang="ja-JP" sz="1800"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1</a:t>
            </a:fld>
            <a:endParaRPr lang="en-US" altLang="ja-JP"/>
          </a:p>
        </p:txBody>
      </p:sp>
      <p:sp>
        <p:nvSpPr>
          <p:cNvPr id="6" name="コンテンツ プレースホルダー 2">
            <a:extLst>
              <a:ext uri="{FF2B5EF4-FFF2-40B4-BE49-F238E27FC236}">
                <a16:creationId xmlns:a16="http://schemas.microsoft.com/office/drawing/2014/main" id="{CDEC8A20-1D24-840F-DA21-BAC54ABC5FFE}"/>
              </a:ext>
            </a:extLst>
          </p:cNvPr>
          <p:cNvSpPr txBox="1">
            <a:spLocks/>
          </p:cNvSpPr>
          <p:nvPr/>
        </p:nvSpPr>
        <p:spPr bwMode="gray">
          <a:xfrm>
            <a:off x="4067944" y="474019"/>
            <a:ext cx="4921068" cy="2132441"/>
          </a:xfrm>
          <a:prstGeom prst="rect">
            <a:avLst/>
          </a:prstGeom>
          <a:noFill/>
          <a:ln w="9525">
            <a:solidFill>
              <a:srgbClr val="B1B1A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72000" rIns="72000" bIns="0" numCol="1" anchor="t" anchorCtr="0" compatLnSpc="1">
            <a:prstTxWarp prst="textNoShape">
              <a:avLst/>
            </a:prstTxWarp>
            <a:noAutofit/>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pPr marL="0" indent="0">
              <a:buFont typeface="Wingdings" pitchFamily="2" charset="2"/>
              <a:buNone/>
            </a:pPr>
            <a:r>
              <a:rPr lang="ja-JP" altLang="en-US" sz="1200" b="1" kern="0">
                <a:latin typeface="Century" panose="02040604050505020304" pitchFamily="18" charset="0"/>
              </a:rPr>
              <a:t>博士論文</a:t>
            </a:r>
            <a:r>
              <a:rPr lang="en-US" altLang="ja-JP" sz="1200" b="1" kern="0" dirty="0">
                <a:latin typeface="Century" panose="02040604050505020304" pitchFamily="18" charset="0"/>
              </a:rPr>
              <a:t> Contents</a:t>
            </a:r>
          </a:p>
          <a:p>
            <a:pPr marL="0" indent="0">
              <a:buFont typeface="Wingdings" pitchFamily="2" charset="2"/>
              <a:buNone/>
            </a:pPr>
            <a:endParaRPr lang="en-US" altLang="ja-JP" sz="1200" kern="0" dirty="0">
              <a:latin typeface="Century" panose="02040604050505020304" pitchFamily="18" charset="0"/>
            </a:endParaRPr>
          </a:p>
          <a:p>
            <a:pPr marL="0" indent="0">
              <a:buFont typeface="Wingdings" pitchFamily="2" charset="2"/>
              <a:buNone/>
            </a:pPr>
            <a:r>
              <a:rPr lang="en-US" altLang="ja-JP" sz="1200" b="1" kern="0" dirty="0">
                <a:latin typeface="Century" panose="02040604050505020304" pitchFamily="18" charset="0"/>
              </a:rPr>
              <a:t>Chap.1</a:t>
            </a:r>
            <a:r>
              <a:rPr lang="en-US" altLang="ja-JP" sz="1200" kern="0" dirty="0">
                <a:latin typeface="Century" panose="02040604050505020304" pitchFamily="18" charset="0"/>
              </a:rPr>
              <a:t>  Introduction</a:t>
            </a:r>
          </a:p>
          <a:p>
            <a:pPr marL="0" indent="0">
              <a:buFont typeface="Wingdings" pitchFamily="2" charset="2"/>
              <a:buNone/>
            </a:pPr>
            <a:r>
              <a:rPr lang="en-US" altLang="ja-JP" sz="1200" b="1" kern="0" dirty="0">
                <a:latin typeface="Century" panose="02040604050505020304" pitchFamily="18" charset="0"/>
              </a:rPr>
              <a:t>Chap.2  </a:t>
            </a:r>
            <a:r>
              <a:rPr lang="en-US" altLang="ja-JP" sz="1200" kern="0" dirty="0">
                <a:latin typeface="Century" panose="02040604050505020304" pitchFamily="18" charset="0"/>
              </a:rPr>
              <a:t>Problem Formulation</a:t>
            </a:r>
          </a:p>
          <a:p>
            <a:pPr marL="0" indent="0">
              <a:buFont typeface="Wingdings" pitchFamily="2" charset="2"/>
              <a:buNone/>
            </a:pPr>
            <a:r>
              <a:rPr lang="en-US" altLang="ja-JP" sz="1200" b="1" kern="0" dirty="0">
                <a:latin typeface="Century" panose="02040604050505020304" pitchFamily="18" charset="0"/>
              </a:rPr>
              <a:t>Chap.3  </a:t>
            </a:r>
            <a:r>
              <a:rPr lang="en-US" altLang="ja-JP" sz="1200" kern="0" dirty="0">
                <a:latin typeface="Century" panose="02040604050505020304" pitchFamily="18" charset="0"/>
              </a:rPr>
              <a:t>Related Work</a:t>
            </a:r>
          </a:p>
          <a:p>
            <a:pPr marL="0" indent="0">
              <a:buFont typeface="Wingdings" pitchFamily="2" charset="2"/>
              <a:buNone/>
            </a:pPr>
            <a:r>
              <a:rPr lang="en-US" altLang="ja-JP" sz="1200" b="1" kern="0" dirty="0">
                <a:latin typeface="Century" panose="02040604050505020304" pitchFamily="18" charset="0"/>
              </a:rPr>
              <a:t>Chap.4  </a:t>
            </a:r>
            <a:r>
              <a:rPr lang="en-US" altLang="ja-JP" sz="1200" kern="0" dirty="0">
                <a:latin typeface="Century" panose="02040604050505020304" pitchFamily="18" charset="0"/>
              </a:rPr>
              <a:t>A Transformer-based Neural Model for Tabular Data</a:t>
            </a:r>
          </a:p>
          <a:p>
            <a:pPr marL="0" indent="0">
              <a:buFont typeface="Wingdings" pitchFamily="2" charset="2"/>
              <a:buNone/>
            </a:pPr>
            <a:r>
              <a:rPr lang="en-US" altLang="ja-JP" sz="1200" b="1" kern="0" dirty="0">
                <a:latin typeface="Century" panose="02040604050505020304" pitchFamily="18" charset="0"/>
              </a:rPr>
              <a:t>Chap.5  </a:t>
            </a:r>
            <a:r>
              <a:rPr lang="en-US" altLang="ja-JP" sz="1200" kern="0" dirty="0">
                <a:latin typeface="Century" panose="02040604050505020304" pitchFamily="18" charset="0"/>
              </a:rPr>
              <a:t>Decoding Methods for Program Space Exploration</a:t>
            </a:r>
          </a:p>
          <a:p>
            <a:pPr marL="0" indent="0">
              <a:buFont typeface="Wingdings" pitchFamily="2" charset="2"/>
              <a:buNone/>
            </a:pPr>
            <a:r>
              <a:rPr lang="en-US" altLang="ja-JP" sz="1200" b="1" kern="0" dirty="0">
                <a:latin typeface="Century" panose="02040604050505020304" pitchFamily="18" charset="0"/>
              </a:rPr>
              <a:t>Chap.6  </a:t>
            </a:r>
            <a:r>
              <a:rPr lang="en-US" altLang="ja-JP" sz="1200" kern="0" dirty="0">
                <a:latin typeface="Century" panose="02040604050505020304" pitchFamily="18" charset="0"/>
              </a:rPr>
              <a:t>Transformer-based Model with TPE and PV-Beam Search</a:t>
            </a:r>
          </a:p>
          <a:p>
            <a:pPr marL="0" indent="0">
              <a:buFont typeface="Wingdings" pitchFamily="2" charset="2"/>
              <a:buNone/>
            </a:pPr>
            <a:r>
              <a:rPr lang="en-US" altLang="ja-JP" sz="1200" b="1" kern="0" dirty="0">
                <a:latin typeface="Century" panose="02040604050505020304" pitchFamily="18" charset="0"/>
              </a:rPr>
              <a:t>Chap.7  </a:t>
            </a:r>
            <a:r>
              <a:rPr lang="en-US" altLang="ja-JP" sz="1200" kern="0" dirty="0">
                <a:latin typeface="Century" panose="02040604050505020304" pitchFamily="18" charset="0"/>
              </a:rPr>
              <a:t>Conclusion</a:t>
            </a:r>
          </a:p>
        </p:txBody>
      </p:sp>
    </p:spTree>
  </p:cSld>
  <p:clrMapOvr>
    <a:masterClrMapping/>
  </p:clrMapOvr>
  <mc:AlternateContent xmlns:mc="http://schemas.openxmlformats.org/markup-compatibility/2006" xmlns:p14="http://schemas.microsoft.com/office/powerpoint/2010/main">
    <mc:Choice Requires="p14">
      <p:transition spd="slow" p14:dur="2000" advTm="115883"/>
    </mc:Choice>
    <mc:Fallback xmlns="">
      <p:transition spd="slow" advTm="11588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FEC62076-35ED-433E-B0A4-8FDEC7528BF4}"/>
              </a:ext>
            </a:extLst>
          </p:cNvPr>
          <p:cNvGraphicFramePr>
            <a:graphicFrameLocks noChangeAspect="1"/>
          </p:cNvGraphicFramePr>
          <p:nvPr>
            <p:extLst>
              <p:ext uri="{D42A27DB-BD31-4B8C-83A1-F6EECF244321}">
                <p14:modId xmlns:p14="http://schemas.microsoft.com/office/powerpoint/2010/main" val="61745097"/>
              </p:ext>
            </p:extLst>
          </p:nvPr>
        </p:nvGraphicFramePr>
        <p:xfrm>
          <a:off x="1043608" y="1844824"/>
          <a:ext cx="6228760" cy="4223288"/>
        </p:xfrm>
        <a:graphic>
          <a:graphicData uri="http://schemas.openxmlformats.org/presentationml/2006/ole">
            <mc:AlternateContent xmlns:mc="http://schemas.openxmlformats.org/markup-compatibility/2006">
              <mc:Choice xmlns:v="urn:schemas-microsoft-com:vml" Requires="v">
                <p:oleObj name="Acrobat Document" r:id="rId2" imgW="7543748" imgH="5114821" progId="Acrobat.Document.DC">
                  <p:embed/>
                </p:oleObj>
              </mc:Choice>
              <mc:Fallback>
                <p:oleObj name="Acrobat Document" r:id="rId2" imgW="7543748" imgH="5114821" progId="Acrobat.Document.DC">
                  <p:embed/>
                  <p:pic>
                    <p:nvPicPr>
                      <p:cNvPr id="7" name="オブジェクト 6">
                        <a:extLst>
                          <a:ext uri="{FF2B5EF4-FFF2-40B4-BE49-F238E27FC236}">
                            <a16:creationId xmlns:a16="http://schemas.microsoft.com/office/drawing/2014/main" id="{FEC62076-35ED-433E-B0A4-8FDEC7528BF4}"/>
                          </a:ext>
                        </a:extLst>
                      </p:cNvPr>
                      <p:cNvPicPr/>
                      <p:nvPr/>
                    </p:nvPicPr>
                    <p:blipFill>
                      <a:blip r:embed="rId3"/>
                      <a:stretch>
                        <a:fillRect/>
                      </a:stretch>
                    </p:blipFill>
                    <p:spPr>
                      <a:xfrm>
                        <a:off x="1043608" y="1844824"/>
                        <a:ext cx="6228760" cy="42232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A70EEBE3-60E8-6049-94DE-2559C1211104}"/>
              </a:ext>
            </a:extLst>
          </p:cNvPr>
          <p:cNvSpPr>
            <a:spLocks noGrp="1"/>
          </p:cNvSpPr>
          <p:nvPr>
            <p:ph type="title"/>
          </p:nvPr>
        </p:nvSpPr>
        <p:spPr/>
        <p:txBody>
          <a:bodyPr/>
          <a:lstStyle/>
          <a:p>
            <a:r>
              <a:rPr kumimoji="1" lang="ja-JP" altLang="en-US" sz="2800" dirty="0"/>
              <a:t> テーブル変換のため</a:t>
            </a:r>
            <a:r>
              <a:rPr kumimoji="1" lang="ja-JP" altLang="en-US" sz="2800"/>
              <a:t>の </a:t>
            </a:r>
            <a:r>
              <a:rPr lang="en-US" altLang="ja-JP" sz="2800" dirty="0"/>
              <a:t>ML</a:t>
            </a:r>
            <a:r>
              <a:rPr kumimoji="1" lang="en-US" altLang="ja-JP" sz="2800" dirty="0"/>
              <a:t>-based </a:t>
            </a:r>
            <a:r>
              <a:rPr lang="en-US" altLang="ja-JP" sz="2800" dirty="0"/>
              <a:t>model </a:t>
            </a:r>
            <a:endParaRPr kumimoji="1" lang="ja-JP" altLang="en-US" sz="2800" dirty="0"/>
          </a:p>
        </p:txBody>
      </p:sp>
      <p:sp>
        <p:nvSpPr>
          <p:cNvPr id="3" name="コンテンツ プレースホルダー 2">
            <a:extLst>
              <a:ext uri="{FF2B5EF4-FFF2-40B4-BE49-F238E27FC236}">
                <a16:creationId xmlns:a16="http://schemas.microsoft.com/office/drawing/2014/main" id="{3EBD2CE6-9481-A646-8CB7-9C3E94267C1C}"/>
              </a:ext>
            </a:extLst>
          </p:cNvPr>
          <p:cNvSpPr>
            <a:spLocks noGrp="1"/>
          </p:cNvSpPr>
          <p:nvPr>
            <p:ph idx="1"/>
          </p:nvPr>
        </p:nvSpPr>
        <p:spPr>
          <a:xfrm>
            <a:off x="164540" y="930647"/>
            <a:ext cx="8786813" cy="1262906"/>
          </a:xfrm>
        </p:spPr>
        <p:txBody>
          <a:bodyPr/>
          <a:lstStyle/>
          <a:p>
            <a:r>
              <a:rPr lang="en-US" altLang="ja-JP" dirty="0" err="1"/>
              <a:t>RobustFill</a:t>
            </a:r>
            <a:r>
              <a:rPr lang="ja-JP" altLang="en-US" dirty="0"/>
              <a:t>の</a:t>
            </a:r>
            <a:r>
              <a:rPr lang="en-US" altLang="ja-JP" dirty="0" err="1"/>
              <a:t>Attension</a:t>
            </a:r>
            <a:r>
              <a:rPr lang="en-US" altLang="ja-JP" dirty="0"/>
              <a:t>-A</a:t>
            </a:r>
            <a:r>
              <a:rPr lang="ja-JP" altLang="en-US" dirty="0"/>
              <a:t>モデルを参考</a:t>
            </a:r>
            <a:r>
              <a:rPr lang="ja-JP" altLang="en-US"/>
              <a:t>にし、</a:t>
            </a:r>
            <a:r>
              <a:rPr lang="en-US" altLang="ja-JP" dirty="0"/>
              <a:t>LSTM-based </a:t>
            </a:r>
            <a:r>
              <a:rPr lang="ja-JP" altLang="en-US"/>
              <a:t>で</a:t>
            </a:r>
            <a:r>
              <a:rPr lang="ja-JP" altLang="en-US" dirty="0"/>
              <a:t>実装。</a:t>
            </a:r>
            <a:endParaRPr lang="en-US" altLang="ja-JP" dirty="0"/>
          </a:p>
          <a:p>
            <a:r>
              <a:rPr lang="ja-JP" altLang="en-US" dirty="0"/>
              <a:t>テーブルデータは１列に</a:t>
            </a:r>
            <a:r>
              <a:rPr lang="en-US" altLang="ja-JP" dirty="0" err="1"/>
              <a:t>linealize</a:t>
            </a:r>
            <a:r>
              <a:rPr lang="ja-JP" altLang="en-US" dirty="0"/>
              <a:t>して</a:t>
            </a:r>
            <a:r>
              <a:rPr lang="en-US" altLang="ja-JP" dirty="0"/>
              <a:t>LSTM-based</a:t>
            </a:r>
            <a:r>
              <a:rPr lang="ja-JP" altLang="en-US" dirty="0"/>
              <a:t>モデルに入力する（</a:t>
            </a:r>
            <a:r>
              <a:rPr lang="en-US" altLang="ja-JP" dirty="0" err="1"/>
              <a:t>linealize</a:t>
            </a:r>
            <a:r>
              <a:rPr lang="ja-JP" altLang="en-US" dirty="0"/>
              <a:t>手法は次ページ参照）</a:t>
            </a:r>
            <a:endParaRPr lang="en-US" altLang="ja-JP" dirty="0"/>
          </a:p>
        </p:txBody>
      </p:sp>
      <p:sp>
        <p:nvSpPr>
          <p:cNvPr id="4" name="スライド番号プレースホルダー 3">
            <a:extLst>
              <a:ext uri="{FF2B5EF4-FFF2-40B4-BE49-F238E27FC236}">
                <a16:creationId xmlns:a16="http://schemas.microsoft.com/office/drawing/2014/main" id="{C047A595-B61D-5747-852A-8F83DFF257E3}"/>
              </a:ext>
            </a:extLst>
          </p:cNvPr>
          <p:cNvSpPr>
            <a:spLocks noGrp="1"/>
          </p:cNvSpPr>
          <p:nvPr>
            <p:ph type="sldNum" sz="quarter" idx="10"/>
          </p:nvPr>
        </p:nvSpPr>
        <p:spPr/>
        <p:txBody>
          <a:bodyPr/>
          <a:lstStyle/>
          <a:p>
            <a:fld id="{DE2B87E1-F9DF-4BEE-B07D-635D26011F4B}" type="slidenum">
              <a:rPr lang="en-US" altLang="ja-JP" smtClean="0"/>
              <a:pPr/>
              <a:t>19</a:t>
            </a:fld>
            <a:endParaRPr lang="en-US" altLang="ja-JP"/>
          </a:p>
        </p:txBody>
      </p:sp>
      <p:sp>
        <p:nvSpPr>
          <p:cNvPr id="6" name="正方形/長方形 5">
            <a:extLst>
              <a:ext uri="{FF2B5EF4-FFF2-40B4-BE49-F238E27FC236}">
                <a16:creationId xmlns:a16="http://schemas.microsoft.com/office/drawing/2014/main" id="{A9DD8BB0-2106-785F-C0A0-C3F448C002B9}"/>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1600" dirty="0">
                <a:latin typeface="Meiryo UI" panose="020B0604030504040204" pitchFamily="50" charset="-128"/>
                <a:ea typeface="Meiryo UI" panose="020B0604030504040204" pitchFamily="50" charset="-128"/>
              </a:rPr>
              <a:t>研究アプローチ</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55632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テーブルデータの</a:t>
            </a:r>
            <a:r>
              <a:rPr lang="en-US" altLang="ja-JP" dirty="0"/>
              <a:t>linearize</a:t>
            </a:r>
            <a:r>
              <a:rPr lang="ja-JP" altLang="en-US"/>
              <a:t>手法</a:t>
            </a:r>
            <a:endParaRPr lang="en-US" altLang="ja-JP" dirty="0"/>
          </a:p>
        </p:txBody>
      </p:sp>
      <p:sp>
        <p:nvSpPr>
          <p:cNvPr id="386080" name="Rectangle 32"/>
          <p:cNvSpPr>
            <a:spLocks noGrp="1" noChangeArrowheads="1"/>
          </p:cNvSpPr>
          <p:nvPr>
            <p:ph idx="1"/>
          </p:nvPr>
        </p:nvSpPr>
        <p:spPr>
          <a:xfrm>
            <a:off x="168275" y="869951"/>
            <a:ext cx="8786813" cy="1118890"/>
          </a:xfrm>
        </p:spPr>
        <p:txBody>
          <a:bodyPr/>
          <a:lstStyle/>
          <a:p>
            <a:endParaRPr lang="en-US" altLang="ja-JP" dirty="0"/>
          </a:p>
          <a:p>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20</a:t>
            </a:fld>
            <a:endParaRPr lang="en-US" altLang="ja-JP"/>
          </a:p>
        </p:txBody>
      </p:sp>
      <p:sp>
        <p:nvSpPr>
          <p:cNvPr id="6" name="コンテンツ プレースホルダー 1">
            <a:extLst>
              <a:ext uri="{FF2B5EF4-FFF2-40B4-BE49-F238E27FC236}">
                <a16:creationId xmlns:a16="http://schemas.microsoft.com/office/drawing/2014/main" id="{C59BB4D2-79E1-FA4D-8281-732DADF49DCC}"/>
              </a:ext>
            </a:extLst>
          </p:cNvPr>
          <p:cNvSpPr txBox="1">
            <a:spLocks/>
          </p:cNvSpPr>
          <p:nvPr/>
        </p:nvSpPr>
        <p:spPr bwMode="gray">
          <a:xfrm>
            <a:off x="156516" y="673536"/>
            <a:ext cx="8870065" cy="585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ja-JP" altLang="en-US" kern="0" dirty="0"/>
              <a:t>テーブルの文字列を文字レベルで</a:t>
            </a:r>
            <a:r>
              <a:rPr lang="en-US" altLang="ja-JP" kern="0" dirty="0"/>
              <a:t>NN</a:t>
            </a:r>
            <a:r>
              <a:rPr lang="ja-JP" altLang="en-US" kern="0" dirty="0"/>
              <a:t>に入力のため文字単位に分割</a:t>
            </a:r>
            <a:endParaRPr lang="en-US" altLang="ja-JP" kern="0" dirty="0"/>
          </a:p>
          <a:p>
            <a:r>
              <a:rPr lang="ja-JP" altLang="en-US" kern="0" dirty="0"/>
              <a:t>行と列の境界を特殊文字で表現し、２次元構造を１次元に直列化</a:t>
            </a:r>
            <a:endParaRPr lang="en-US" altLang="ja-JP" kern="0" dirty="0"/>
          </a:p>
          <a:p>
            <a:pPr lvl="2"/>
            <a:r>
              <a:rPr lang="en-US" altLang="ja-JP" kern="0" dirty="0"/>
              <a:t>”&lt;</a:t>
            </a:r>
            <a:r>
              <a:rPr lang="en-US" altLang="ja-JP" kern="0" dirty="0" err="1"/>
              <a:t>eoc</a:t>
            </a:r>
            <a:r>
              <a:rPr lang="en-US" altLang="ja-JP" kern="0" dirty="0"/>
              <a:t>&gt;”: </a:t>
            </a:r>
            <a:r>
              <a:rPr lang="ja-JP" altLang="en-US" kern="0" dirty="0"/>
              <a:t>列間の境界を表す（</a:t>
            </a:r>
            <a:r>
              <a:rPr lang="en-US" altLang="ja-JP" kern="0" dirty="0"/>
              <a:t>End of Column</a:t>
            </a:r>
            <a:r>
              <a:rPr lang="ja-JP" altLang="en-US" kern="0" dirty="0"/>
              <a:t>）</a:t>
            </a:r>
            <a:endParaRPr lang="en-US" altLang="ja-JP" kern="0" dirty="0"/>
          </a:p>
          <a:p>
            <a:pPr lvl="2"/>
            <a:r>
              <a:rPr lang="en-US" altLang="ja-JP" kern="0" dirty="0"/>
              <a:t>“&lt;</a:t>
            </a:r>
            <a:r>
              <a:rPr lang="en-US" altLang="ja-JP" kern="0" dirty="0" err="1"/>
              <a:t>eol</a:t>
            </a:r>
            <a:r>
              <a:rPr lang="en-US" altLang="ja-JP" kern="0" dirty="0"/>
              <a:t>&gt;”:  </a:t>
            </a:r>
            <a:r>
              <a:rPr lang="ja-JP" altLang="en-US" kern="0" dirty="0"/>
              <a:t>行間の境界を表す（</a:t>
            </a:r>
            <a:r>
              <a:rPr lang="en-US" altLang="ja-JP" kern="0" dirty="0"/>
              <a:t>End Of Line</a:t>
            </a:r>
            <a:r>
              <a:rPr lang="ja-JP" altLang="en-US" kern="0" dirty="0"/>
              <a:t>）</a:t>
            </a:r>
            <a:endParaRPr lang="en-US" altLang="ja-JP" kern="0" dirty="0"/>
          </a:p>
          <a:p>
            <a:pPr lvl="1"/>
            <a:endParaRPr lang="en-US" altLang="ja-JP" kern="0" dirty="0"/>
          </a:p>
          <a:p>
            <a:pPr lvl="1"/>
            <a:endParaRPr lang="en-US" altLang="ja-JP" kern="0" dirty="0"/>
          </a:p>
          <a:p>
            <a:pPr lvl="1"/>
            <a:endParaRPr lang="en-US" altLang="ja-JP" kern="0" dirty="0"/>
          </a:p>
          <a:p>
            <a:pPr lvl="1"/>
            <a:endParaRPr lang="en-US" altLang="ja-JP" kern="0" dirty="0"/>
          </a:p>
          <a:p>
            <a:pPr lvl="1"/>
            <a:endParaRPr lang="en-US" altLang="ja-JP" kern="0" dirty="0"/>
          </a:p>
          <a:p>
            <a:pPr lvl="1"/>
            <a:endParaRPr lang="en-US" altLang="ja-JP" kern="0" dirty="0"/>
          </a:p>
          <a:p>
            <a:pPr marL="338137" lvl="1" indent="0">
              <a:buNone/>
            </a:pPr>
            <a:endParaRPr lang="en-US" altLang="ja-JP" kern="0" dirty="0"/>
          </a:p>
          <a:p>
            <a:pPr marL="338137" lvl="1" indent="0">
              <a:buNone/>
            </a:pPr>
            <a:endParaRPr lang="en-US" altLang="ja-JP" kern="0" dirty="0"/>
          </a:p>
          <a:p>
            <a:pPr lvl="1"/>
            <a:endParaRPr lang="en-US" altLang="ja-JP" kern="0" dirty="0"/>
          </a:p>
          <a:p>
            <a:pPr lvl="1"/>
            <a:r>
              <a:rPr lang="en-US" altLang="ja-JP" kern="0" dirty="0"/>
              <a:t>Input </a:t>
            </a:r>
            <a:r>
              <a:rPr lang="ja-JP" altLang="en-US" kern="0" dirty="0"/>
              <a:t>と</a:t>
            </a:r>
            <a:r>
              <a:rPr lang="en-US" altLang="ja-JP" kern="0" dirty="0"/>
              <a:t> Output </a:t>
            </a:r>
            <a:r>
              <a:rPr lang="ja-JP" altLang="en-US" kern="0"/>
              <a:t>テーブル対</a:t>
            </a:r>
            <a:endParaRPr lang="en-US" altLang="ja-JP" kern="0" dirty="0"/>
          </a:p>
          <a:p>
            <a:pPr lvl="2"/>
            <a:r>
              <a:rPr lang="en-US" altLang="ja-JP" kern="0" dirty="0"/>
              <a:t>“&lt;</a:t>
            </a:r>
            <a:r>
              <a:rPr lang="en-US" altLang="ja-JP" kern="0" dirty="0" err="1"/>
              <a:t>sep</a:t>
            </a:r>
            <a:r>
              <a:rPr lang="en-US" altLang="ja-JP" kern="0" dirty="0"/>
              <a:t>&gt;”: Input </a:t>
            </a:r>
            <a:r>
              <a:rPr lang="ja-JP" altLang="en-US" kern="0" dirty="0"/>
              <a:t>と</a:t>
            </a:r>
            <a:r>
              <a:rPr lang="en-US" altLang="ja-JP" kern="0" dirty="0"/>
              <a:t> Output </a:t>
            </a:r>
            <a:r>
              <a:rPr lang="ja-JP" altLang="en-US" kern="0" dirty="0"/>
              <a:t>をつなげて、テーブルの組を１次元に表現</a:t>
            </a:r>
            <a:endParaRPr lang="en-US" altLang="ja-JP" kern="0" dirty="0"/>
          </a:p>
          <a:p>
            <a:pPr lvl="3"/>
            <a:endParaRPr lang="en-US" altLang="ja-JP" kern="0" dirty="0"/>
          </a:p>
          <a:p>
            <a:pPr lvl="1"/>
            <a:endParaRPr lang="en-US" altLang="ja-JP" kern="0" dirty="0"/>
          </a:p>
          <a:p>
            <a:endParaRPr lang="en-US" altLang="ja-JP" kern="0" dirty="0"/>
          </a:p>
        </p:txBody>
      </p:sp>
      <p:sp>
        <p:nvSpPr>
          <p:cNvPr id="7" name="正方形/長方形 6">
            <a:extLst>
              <a:ext uri="{FF2B5EF4-FFF2-40B4-BE49-F238E27FC236}">
                <a16:creationId xmlns:a16="http://schemas.microsoft.com/office/drawing/2014/main" id="{2E9472F3-AD51-0E4B-8448-D91AD19D9239}"/>
              </a:ext>
            </a:extLst>
          </p:cNvPr>
          <p:cNvSpPr/>
          <p:nvPr/>
        </p:nvSpPr>
        <p:spPr bwMode="gray">
          <a:xfrm>
            <a:off x="7815792" y="47731"/>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rPr>
              <a:t>研究アプローチ</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F3496D27-D3CA-C54C-9145-E36A0FD5C24F}"/>
              </a:ext>
            </a:extLst>
          </p:cNvPr>
          <p:cNvPicPr>
            <a:picLocks noChangeAspect="1"/>
          </p:cNvPicPr>
          <p:nvPr/>
        </p:nvPicPr>
        <p:blipFill>
          <a:blip r:embed="rId4"/>
          <a:stretch>
            <a:fillRect/>
          </a:stretch>
        </p:blipFill>
        <p:spPr>
          <a:xfrm>
            <a:off x="1299334" y="2301376"/>
            <a:ext cx="6562290" cy="3258145"/>
          </a:xfrm>
          <a:prstGeom prst="rect">
            <a:avLst/>
          </a:prstGeom>
        </p:spPr>
      </p:pic>
      <p:sp>
        <p:nvSpPr>
          <p:cNvPr id="2" name="正方形/長方形 1">
            <a:extLst>
              <a:ext uri="{FF2B5EF4-FFF2-40B4-BE49-F238E27FC236}">
                <a16:creationId xmlns:a16="http://schemas.microsoft.com/office/drawing/2014/main" id="{E57D660A-8374-324E-81D2-24F7BC971F6C}"/>
              </a:ext>
            </a:extLst>
          </p:cNvPr>
          <p:cNvSpPr/>
          <p:nvPr/>
        </p:nvSpPr>
        <p:spPr bwMode="gray">
          <a:xfrm>
            <a:off x="1115616" y="5104776"/>
            <a:ext cx="6500154" cy="369333"/>
          </a:xfrm>
          <a:prstGeom prst="rect">
            <a:avLst/>
          </a:prstGeom>
          <a:noFill/>
          <a:ln w="9525" cap="flat" cmpd="sng" algn="ctr">
            <a:solidFill>
              <a:schemeClr val="accent1">
                <a:lumMod val="9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B055DD18-4108-CB47-B297-448602D10B88}"/>
              </a:ext>
            </a:extLst>
          </p:cNvPr>
          <p:cNvSpPr txBox="1"/>
          <p:nvPr/>
        </p:nvSpPr>
        <p:spPr>
          <a:xfrm>
            <a:off x="6027674" y="4735444"/>
            <a:ext cx="3078535" cy="369332"/>
          </a:xfrm>
          <a:prstGeom prst="rect">
            <a:avLst/>
          </a:prstGeom>
          <a:noFill/>
        </p:spPr>
        <p:txBody>
          <a:bodyPr vert="horz" wrap="none" rtlCol="0">
            <a:spAutoFit/>
          </a:bodyPr>
          <a:lstStyle/>
          <a:p>
            <a:r>
              <a:rPr kumimoji="1" lang="en-US" altLang="ja-JP" dirty="0">
                <a:solidFill>
                  <a:schemeClr val="accent1">
                    <a:lumMod val="90000"/>
                  </a:schemeClr>
                </a:solidFill>
                <a:latin typeface="Meiryo UI" panose="020B0604030504040204" pitchFamily="50" charset="-128"/>
                <a:ea typeface="Meiryo UI" panose="020B0604030504040204" pitchFamily="50" charset="-128"/>
              </a:rPr>
              <a:t>Lin</a:t>
            </a:r>
            <a:r>
              <a:rPr lang="en-US" altLang="ja-JP" dirty="0">
                <a:solidFill>
                  <a:schemeClr val="accent1">
                    <a:lumMod val="90000"/>
                  </a:schemeClr>
                </a:solidFill>
                <a:latin typeface="Meiryo UI" panose="020B0604030504040204" pitchFamily="50" charset="-128"/>
                <a:ea typeface="Meiryo UI" panose="020B0604030504040204" pitchFamily="50" charset="-128"/>
              </a:rPr>
              <a:t>earize </a:t>
            </a:r>
            <a:r>
              <a:rPr lang="ja-JP" altLang="en-US" dirty="0">
                <a:solidFill>
                  <a:schemeClr val="accent1">
                    <a:lumMod val="90000"/>
                  </a:schemeClr>
                </a:solidFill>
                <a:latin typeface="Meiryo UI" panose="020B0604030504040204" pitchFamily="50" charset="-128"/>
                <a:ea typeface="Meiryo UI" panose="020B0604030504040204" pitchFamily="50" charset="-128"/>
              </a:rPr>
              <a:t>されたテーブルデータ</a:t>
            </a:r>
            <a:endParaRPr kumimoji="1" lang="ja-JP" altLang="en-US" dirty="0">
              <a:solidFill>
                <a:schemeClr val="accent1">
                  <a:lumMod val="9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62083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376B94F-D108-4D41-7446-6FB405912E5B}"/>
              </a:ext>
            </a:extLst>
          </p:cNvPr>
          <p:cNvPicPr>
            <a:picLocks noChangeAspect="1"/>
          </p:cNvPicPr>
          <p:nvPr/>
        </p:nvPicPr>
        <p:blipFill>
          <a:blip r:embed="rId2"/>
          <a:stretch>
            <a:fillRect/>
          </a:stretch>
        </p:blipFill>
        <p:spPr>
          <a:xfrm>
            <a:off x="6035305" y="6059558"/>
            <a:ext cx="1346200" cy="342900"/>
          </a:xfrm>
          <a:prstGeom prst="rect">
            <a:avLst/>
          </a:prstGeom>
        </p:spPr>
      </p:pic>
      <p:sp>
        <p:nvSpPr>
          <p:cNvPr id="2" name="タイトル 1">
            <a:extLst>
              <a:ext uri="{FF2B5EF4-FFF2-40B4-BE49-F238E27FC236}">
                <a16:creationId xmlns:a16="http://schemas.microsoft.com/office/drawing/2014/main" id="{31ADFBDB-10FB-4F40-9577-D26B7F706FD9}"/>
              </a:ext>
            </a:extLst>
          </p:cNvPr>
          <p:cNvSpPr>
            <a:spLocks noGrp="1"/>
          </p:cNvSpPr>
          <p:nvPr>
            <p:ph type="title"/>
          </p:nvPr>
        </p:nvSpPr>
        <p:spPr>
          <a:xfrm>
            <a:off x="169863" y="-1588"/>
            <a:ext cx="8785225" cy="693738"/>
          </a:xfrm>
        </p:spPr>
        <p:txBody>
          <a:bodyPr/>
          <a:lstStyle/>
          <a:p>
            <a:r>
              <a:rPr lang="en-US" altLang="ja-JP" dirty="0"/>
              <a:t>Beam Search </a:t>
            </a:r>
            <a:r>
              <a:rPr lang="ja-JP" altLang="en-US" dirty="0"/>
              <a:t>によるオペレーション列の推定</a:t>
            </a:r>
            <a:endParaRPr kumimoji="1" lang="ja-JP" altLang="en-US" dirty="0"/>
          </a:p>
        </p:txBody>
      </p:sp>
      <p:sp>
        <p:nvSpPr>
          <p:cNvPr id="3" name="コンテンツ プレースホルダー 2">
            <a:extLst>
              <a:ext uri="{FF2B5EF4-FFF2-40B4-BE49-F238E27FC236}">
                <a16:creationId xmlns:a16="http://schemas.microsoft.com/office/drawing/2014/main" id="{AA21C677-A91A-CC44-BCA3-699A39870FB0}"/>
              </a:ext>
            </a:extLst>
          </p:cNvPr>
          <p:cNvSpPr>
            <a:spLocks noGrp="1"/>
          </p:cNvSpPr>
          <p:nvPr>
            <p:ph idx="1"/>
          </p:nvPr>
        </p:nvSpPr>
        <p:spPr>
          <a:xfrm>
            <a:off x="44225" y="684444"/>
            <a:ext cx="9099775" cy="3191827"/>
          </a:xfrm>
        </p:spPr>
        <p:txBody>
          <a:bodyPr/>
          <a:lstStyle/>
          <a:p>
            <a:r>
              <a:rPr lang="en-US" altLang="ja-JP" dirty="0"/>
              <a:t>Decoder Layer </a:t>
            </a:r>
            <a:r>
              <a:rPr lang="ja-JP" altLang="en-US"/>
              <a:t>は、各場所のオペレーション出現確率を出力する。</a:t>
            </a:r>
            <a:endParaRPr lang="en-US" altLang="ja-JP" dirty="0"/>
          </a:p>
          <a:p>
            <a:r>
              <a:rPr lang="en-US" altLang="ja-JP" dirty="0"/>
              <a:t>Beam search</a:t>
            </a:r>
            <a:r>
              <a:rPr lang="ja-JP" altLang="en-US"/>
              <a:t>とは</a:t>
            </a:r>
            <a:endParaRPr lang="en-US" altLang="ja-JP" dirty="0"/>
          </a:p>
          <a:p>
            <a:pPr lvl="1"/>
            <a:r>
              <a:rPr lang="ja-JP" altLang="en-US"/>
              <a:t>このオペレーション出現確率を使って、高確率な</a:t>
            </a:r>
            <a:r>
              <a:rPr lang="en-US" altLang="ja-JP" dirty="0"/>
              <a:t> operation </a:t>
            </a:r>
            <a:r>
              <a:rPr lang="ja-JP" altLang="en-US"/>
              <a:t>列を生成する。</a:t>
            </a:r>
            <a:endParaRPr lang="en-US" altLang="ja-JP" dirty="0"/>
          </a:p>
          <a:p>
            <a:pPr lvl="1"/>
            <a:r>
              <a:rPr lang="ja-JP" altLang="en-US"/>
              <a:t>オペレーション列</a:t>
            </a:r>
            <a:r>
              <a:rPr lang="ja-JP" altLang="en-US" dirty="0"/>
              <a:t>候補</a:t>
            </a:r>
            <a:r>
              <a:rPr lang="ja-JP" altLang="en-US"/>
              <a:t>を</a:t>
            </a:r>
            <a:r>
              <a:rPr lang="en-US" altLang="ja-JP" dirty="0"/>
              <a:t>beam</a:t>
            </a:r>
            <a:r>
              <a:rPr lang="ja-JP" altLang="en-US"/>
              <a:t>サイズに絞ることで、探索を効率化。</a:t>
            </a:r>
            <a:endParaRPr lang="en-US" altLang="ja-JP" dirty="0"/>
          </a:p>
          <a:p>
            <a:pPr lvl="1"/>
            <a:r>
              <a:rPr lang="en-US" altLang="ja-JP" dirty="0"/>
              <a:t>beam</a:t>
            </a:r>
            <a:r>
              <a:rPr lang="ja-JP" altLang="en-US"/>
              <a:t>探索の結果、探索</a:t>
            </a:r>
            <a:r>
              <a:rPr kumimoji="1" lang="ja-JP" altLang="en-US"/>
              <a:t>結果リストに</a:t>
            </a:r>
            <a:r>
              <a:rPr lang="en-US" altLang="ja-JP" dirty="0"/>
              <a:t>beam</a:t>
            </a:r>
            <a:r>
              <a:rPr lang="ja-JP" altLang="en-US"/>
              <a:t>サイズの分だけ候補が残る。</a:t>
            </a:r>
            <a:endParaRPr kumimoji="1" lang="en-US" altLang="ja-JP" dirty="0"/>
          </a:p>
        </p:txBody>
      </p:sp>
      <p:sp>
        <p:nvSpPr>
          <p:cNvPr id="4" name="スライド番号プレースホルダー 3">
            <a:extLst>
              <a:ext uri="{FF2B5EF4-FFF2-40B4-BE49-F238E27FC236}">
                <a16:creationId xmlns:a16="http://schemas.microsoft.com/office/drawing/2014/main" id="{1D3B4C37-6D8A-C540-B5C8-8FA4CE37D1F2}"/>
              </a:ext>
            </a:extLst>
          </p:cNvPr>
          <p:cNvSpPr>
            <a:spLocks noGrp="1"/>
          </p:cNvSpPr>
          <p:nvPr>
            <p:ph type="sldNum" sz="quarter" idx="10"/>
          </p:nvPr>
        </p:nvSpPr>
        <p:spPr>
          <a:xfrm>
            <a:off x="4355976" y="6656388"/>
            <a:ext cx="539750" cy="201612"/>
          </a:xfrm>
        </p:spPr>
        <p:txBody>
          <a:bodyPr/>
          <a:lstStyle/>
          <a:p>
            <a:fld id="{DE2B87E1-F9DF-4BEE-B07D-635D26011F4B}" type="slidenum">
              <a:rPr lang="en-US" altLang="ja-JP" smtClean="0"/>
              <a:pPr/>
              <a:t>21</a:t>
            </a:fld>
            <a:endParaRPr lang="en-US" altLang="ja-JP"/>
          </a:p>
        </p:txBody>
      </p:sp>
      <p:sp>
        <p:nvSpPr>
          <p:cNvPr id="6" name="正方形/長方形 5">
            <a:extLst>
              <a:ext uri="{FF2B5EF4-FFF2-40B4-BE49-F238E27FC236}">
                <a16:creationId xmlns:a16="http://schemas.microsoft.com/office/drawing/2014/main" id="{DFE6FF84-223B-8F4D-8BD4-9E51555BCD7F}"/>
              </a:ext>
            </a:extLst>
          </p:cNvPr>
          <p:cNvSpPr/>
          <p:nvPr/>
        </p:nvSpPr>
        <p:spPr bwMode="gray">
          <a:xfrm>
            <a:off x="7833638" y="20675"/>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既存研究</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5B386FAF-6E0F-4834-8474-70E6FC9E9DF9}"/>
              </a:ext>
            </a:extLst>
          </p:cNvPr>
          <p:cNvPicPr>
            <a:picLocks noChangeAspect="1"/>
          </p:cNvPicPr>
          <p:nvPr/>
        </p:nvPicPr>
        <p:blipFill rotWithShape="1">
          <a:blip r:embed="rId3"/>
          <a:srcRect l="50976" t="22251" b="11782"/>
          <a:stretch/>
        </p:blipFill>
        <p:spPr>
          <a:xfrm>
            <a:off x="683568" y="4085516"/>
            <a:ext cx="4500294" cy="2426824"/>
          </a:xfrm>
          <a:prstGeom prst="rect">
            <a:avLst/>
          </a:prstGeom>
        </p:spPr>
      </p:pic>
      <p:sp>
        <p:nvSpPr>
          <p:cNvPr id="11" name="テキスト ボックス 10">
            <a:extLst>
              <a:ext uri="{FF2B5EF4-FFF2-40B4-BE49-F238E27FC236}">
                <a16:creationId xmlns:a16="http://schemas.microsoft.com/office/drawing/2014/main" id="{D8C94582-2AE6-484F-A545-771780642A57}"/>
              </a:ext>
            </a:extLst>
          </p:cNvPr>
          <p:cNvSpPr txBox="1"/>
          <p:nvPr/>
        </p:nvSpPr>
        <p:spPr>
          <a:xfrm>
            <a:off x="760598" y="3303834"/>
            <a:ext cx="1207670" cy="830997"/>
          </a:xfrm>
          <a:prstGeom prst="rect">
            <a:avLst/>
          </a:prstGeom>
          <a:solidFill>
            <a:schemeClr val="bg1"/>
          </a:solidFill>
        </p:spPr>
        <p:txBody>
          <a:bodyPr vert="horz" wrap="square" rtlCol="0">
            <a:spAutoFit/>
          </a:bodyPr>
          <a:lstStyle/>
          <a:p>
            <a:pPr algn="l"/>
            <a:r>
              <a:rPr lang="en-US" altLang="ja-JP" sz="1200" dirty="0">
                <a:latin typeface="Meiryo UI" panose="020B0604030504040204" pitchFamily="50" charset="-128"/>
                <a:ea typeface="Meiryo UI" panose="020B0604030504040204" pitchFamily="50" charset="-128"/>
              </a:rPr>
              <a:t>Transpose </a:t>
            </a:r>
          </a:p>
          <a:p>
            <a:pPr algn="l"/>
            <a:r>
              <a:rPr kumimoji="1" lang="en-US" altLang="ja-JP" sz="1200" dirty="0" err="1">
                <a:latin typeface="Meiryo UI" panose="020B0604030504040204" pitchFamily="50" charset="-128"/>
                <a:ea typeface="Meiryo UI" panose="020B0604030504040204" pitchFamily="50" charset="-128"/>
              </a:rPr>
              <a:t>DropColumn</a:t>
            </a:r>
            <a:endParaRPr lang="en-US" altLang="ja-JP" sz="1200" dirty="0">
              <a:latin typeface="Meiryo UI" panose="020B0604030504040204" pitchFamily="50" charset="-128"/>
              <a:ea typeface="Meiryo UI" panose="020B0604030504040204" pitchFamily="50" charset="-128"/>
            </a:endParaRPr>
          </a:p>
          <a:p>
            <a:pPr algn="l"/>
            <a:r>
              <a:rPr kumimoji="1" lang="ja-JP" altLang="en-US" sz="120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a:p>
            <a:pPr algn="l"/>
            <a:r>
              <a:rPr lang="ja-JP" altLang="en-US" sz="120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6FE9FED0-404D-B780-BD66-7FA5A09A9DCE}"/>
              </a:ext>
            </a:extLst>
          </p:cNvPr>
          <p:cNvSpPr txBox="1"/>
          <p:nvPr/>
        </p:nvSpPr>
        <p:spPr>
          <a:xfrm>
            <a:off x="1935963" y="3303834"/>
            <a:ext cx="648072" cy="769441"/>
          </a:xfrm>
          <a:prstGeom prst="rect">
            <a:avLst/>
          </a:prstGeom>
          <a:solidFill>
            <a:schemeClr val="bg1"/>
          </a:solidFill>
        </p:spPr>
        <p:txBody>
          <a:bodyPr vert="horz" wrap="square" rtlCol="0">
            <a:spAutoFit/>
          </a:bodyPr>
          <a:lstStyle/>
          <a:p>
            <a:pPr algn="l"/>
            <a:r>
              <a:rPr lang="en-US" altLang="ja-JP" sz="1100" dirty="0">
                <a:latin typeface="Meiryo UI" panose="020B0604030504040204" pitchFamily="50" charset="-128"/>
                <a:ea typeface="Meiryo UI" panose="020B0604030504040204" pitchFamily="50" charset="-128"/>
              </a:rPr>
              <a:t>0.01</a:t>
            </a:r>
          </a:p>
          <a:p>
            <a:pPr algn="l"/>
            <a:r>
              <a:rPr lang="en-US" altLang="ja-JP" sz="1100" dirty="0">
                <a:latin typeface="Meiryo UI" panose="020B0604030504040204" pitchFamily="50" charset="-128"/>
                <a:ea typeface="Meiryo UI" panose="020B0604030504040204" pitchFamily="50" charset="-128"/>
              </a:rPr>
              <a:t>0.5</a:t>
            </a:r>
          </a:p>
          <a:p>
            <a:pPr algn="l"/>
            <a:r>
              <a:rPr kumimoji="1" lang="ja-JP" altLang="en-US" sz="1100">
                <a:latin typeface="Meiryo UI" panose="020B0604030504040204" pitchFamily="50" charset="-128"/>
                <a:ea typeface="Meiryo UI" panose="020B0604030504040204" pitchFamily="50" charset="-128"/>
              </a:rPr>
              <a:t>・</a:t>
            </a:r>
            <a:endParaRPr kumimoji="1" lang="en-US" altLang="ja-JP" sz="1100" dirty="0">
              <a:latin typeface="Meiryo UI" panose="020B0604030504040204" pitchFamily="50" charset="-128"/>
              <a:ea typeface="Meiryo UI" panose="020B0604030504040204" pitchFamily="50" charset="-128"/>
            </a:endParaRPr>
          </a:p>
          <a:p>
            <a:pPr algn="l"/>
            <a:r>
              <a:rPr lang="ja-JP" altLang="en-US" sz="110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5F59100-0E3A-F4CD-5CE1-27DF609F00A2}"/>
              </a:ext>
            </a:extLst>
          </p:cNvPr>
          <p:cNvSpPr txBox="1"/>
          <p:nvPr/>
        </p:nvSpPr>
        <p:spPr>
          <a:xfrm>
            <a:off x="2388753" y="3303834"/>
            <a:ext cx="438589" cy="769441"/>
          </a:xfrm>
          <a:prstGeom prst="rect">
            <a:avLst/>
          </a:prstGeom>
          <a:solidFill>
            <a:schemeClr val="bg1"/>
          </a:solidFill>
        </p:spPr>
        <p:txBody>
          <a:bodyPr vert="horz" wrap="square" rtlCol="0">
            <a:spAutoFit/>
          </a:bodyPr>
          <a:lstStyle/>
          <a:p>
            <a:pPr algn="l"/>
            <a:r>
              <a:rPr lang="en-US" altLang="ja-JP" sz="1100" dirty="0">
                <a:latin typeface="Meiryo UI" panose="020B0604030504040204" pitchFamily="50" charset="-128"/>
                <a:ea typeface="Meiryo UI" panose="020B0604030504040204" pitchFamily="50" charset="-128"/>
              </a:rPr>
              <a:t>0.2</a:t>
            </a:r>
          </a:p>
          <a:p>
            <a:pPr algn="l"/>
            <a:r>
              <a:rPr lang="en-US" altLang="ja-JP" sz="1100" dirty="0">
                <a:latin typeface="Meiryo UI" panose="020B0604030504040204" pitchFamily="50" charset="-128"/>
                <a:ea typeface="Meiryo UI" panose="020B0604030504040204" pitchFamily="50" charset="-128"/>
              </a:rPr>
              <a:t>0.2</a:t>
            </a:r>
          </a:p>
          <a:p>
            <a:pPr algn="l"/>
            <a:r>
              <a:rPr kumimoji="1" lang="ja-JP" altLang="en-US" sz="1100">
                <a:latin typeface="Meiryo UI" panose="020B0604030504040204" pitchFamily="50" charset="-128"/>
                <a:ea typeface="Meiryo UI" panose="020B0604030504040204" pitchFamily="50" charset="-128"/>
              </a:rPr>
              <a:t>・</a:t>
            </a:r>
            <a:endParaRPr kumimoji="1" lang="en-US" altLang="ja-JP" sz="1100" dirty="0">
              <a:latin typeface="Meiryo UI" panose="020B0604030504040204" pitchFamily="50" charset="-128"/>
              <a:ea typeface="Meiryo UI" panose="020B0604030504040204" pitchFamily="50" charset="-128"/>
            </a:endParaRPr>
          </a:p>
          <a:p>
            <a:pPr algn="l"/>
            <a:r>
              <a:rPr lang="ja-JP" altLang="en-US" sz="1100">
                <a:latin typeface="Meiryo UI" panose="020B0604030504040204" pitchFamily="50" charset="-128"/>
                <a:ea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75F53A6F-1D92-B824-EF71-B69C313F38C3}"/>
              </a:ext>
            </a:extLst>
          </p:cNvPr>
          <p:cNvSpPr txBox="1"/>
          <p:nvPr/>
        </p:nvSpPr>
        <p:spPr>
          <a:xfrm>
            <a:off x="728826" y="3070074"/>
            <a:ext cx="988797" cy="276999"/>
          </a:xfrm>
          <a:prstGeom prst="rect">
            <a:avLst/>
          </a:prstGeom>
          <a:noFill/>
        </p:spPr>
        <p:txBody>
          <a:bodyPr vert="horz" wrap="none" rtlCol="0">
            <a:spAutoFit/>
          </a:bodyPr>
          <a:lstStyle/>
          <a:p>
            <a:r>
              <a:rPr kumimoji="1" lang="en-US" altLang="ja-JP" sz="1200" b="1" u="sng" dirty="0">
                <a:latin typeface="Meiryo UI" panose="020B0604030504040204" pitchFamily="50" charset="-128"/>
                <a:ea typeface="Meiryo UI" panose="020B0604030504040204" pitchFamily="50" charset="-128"/>
              </a:rPr>
              <a:t>Operation</a:t>
            </a:r>
            <a:endParaRPr kumimoji="1" lang="ja-JP" altLang="en-US" sz="1200" b="1" u="sng"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C377139-5EB8-F382-DDF3-D488CAE9630E}"/>
              </a:ext>
            </a:extLst>
          </p:cNvPr>
          <p:cNvSpPr txBox="1"/>
          <p:nvPr/>
        </p:nvSpPr>
        <p:spPr>
          <a:xfrm>
            <a:off x="1835696" y="3068960"/>
            <a:ext cx="2542106" cy="276999"/>
          </a:xfrm>
          <a:prstGeom prst="rect">
            <a:avLst/>
          </a:prstGeom>
          <a:noFill/>
        </p:spPr>
        <p:txBody>
          <a:bodyPr vert="horz" wrap="none" rtlCol="0">
            <a:spAutoFit/>
          </a:bodyPr>
          <a:lstStyle/>
          <a:p>
            <a:r>
              <a:rPr lang="en-US" altLang="ja-JP" sz="1200" b="1" u="sng" dirty="0">
                <a:latin typeface="Meiryo UI" panose="020B0604030504040204" pitchFamily="50" charset="-128"/>
                <a:ea typeface="Meiryo UI" panose="020B0604030504040204" pitchFamily="50" charset="-128"/>
              </a:rPr>
              <a:t>Probabilities at each position</a:t>
            </a:r>
            <a:endParaRPr kumimoji="1" lang="ja-JP" altLang="en-US" sz="1200" b="1" u="sng"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8A66474F-5C67-BDB9-00A6-4AFF4D2E0910}"/>
              </a:ext>
            </a:extLst>
          </p:cNvPr>
          <p:cNvSpPr txBox="1"/>
          <p:nvPr/>
        </p:nvSpPr>
        <p:spPr>
          <a:xfrm>
            <a:off x="257298" y="6122699"/>
            <a:ext cx="1678665" cy="307777"/>
          </a:xfrm>
          <a:prstGeom prst="rect">
            <a:avLst/>
          </a:prstGeom>
          <a:noFill/>
        </p:spPr>
        <p:txBody>
          <a:bodyPr vert="horz" wrap="none" rtlCol="0">
            <a:spAutoFit/>
          </a:bodyPr>
          <a:lstStyle/>
          <a:p>
            <a:pPr algn="l"/>
            <a:r>
              <a:rPr lang="en-US" altLang="ja-JP" sz="1400" b="1" i="1" dirty="0">
                <a:latin typeface="Meiryo UI" panose="020B0604030504040204" pitchFamily="50" charset="-128"/>
                <a:ea typeface="Meiryo UI" panose="020B0604030504040204" pitchFamily="50" charset="-128"/>
              </a:rPr>
              <a:t>t </a:t>
            </a:r>
            <a:r>
              <a:rPr lang="en-US" altLang="ja-JP" sz="1400" dirty="0">
                <a:latin typeface="Meiryo UI" panose="020B0604030504040204" pitchFamily="50" charset="-128"/>
                <a:ea typeface="Meiryo UI" panose="020B0604030504040204" pitchFamily="50" charset="-128"/>
              </a:rPr>
              <a:t>:</a:t>
            </a:r>
            <a:r>
              <a:rPr lang="ja-JP" altLang="en-US" sz="1400">
                <a:latin typeface="Meiryo UI" panose="020B0604030504040204" pitchFamily="50" charset="-128"/>
                <a:ea typeface="Meiryo UI" panose="020B0604030504040204" pitchFamily="50" charset="-128"/>
              </a:rPr>
              <a:t>入出力例テーブル</a:t>
            </a:r>
            <a:endParaRPr kumimoji="1" lang="ja-JP" altLang="en-US" sz="14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D774D9AC-44E8-10C0-5A49-26731413189A}"/>
              </a:ext>
            </a:extLst>
          </p:cNvPr>
          <p:cNvSpPr txBox="1"/>
          <p:nvPr/>
        </p:nvSpPr>
        <p:spPr>
          <a:xfrm>
            <a:off x="4895726" y="4010693"/>
            <a:ext cx="3953326" cy="338554"/>
          </a:xfrm>
          <a:prstGeom prst="rect">
            <a:avLst/>
          </a:prstGeom>
          <a:noFill/>
        </p:spPr>
        <p:txBody>
          <a:bodyPr vert="horz" wrap="none" rtlCol="0">
            <a:spAutoFit/>
          </a:bodyPr>
          <a:lstStyle/>
          <a:p>
            <a:r>
              <a:rPr lang="en-US" altLang="ja-JP" sz="1600" b="1" i="1" dirty="0">
                <a:latin typeface="Meiryo UI" panose="020B0604030504040204" pitchFamily="50" charset="-128"/>
                <a:ea typeface="Meiryo UI" panose="020B0604030504040204" pitchFamily="50" charset="-128"/>
              </a:rPr>
              <a:t>p</a:t>
            </a:r>
            <a:r>
              <a:rPr lang="en-US" altLang="ja-JP" sz="1600" b="1" i="1" baseline="-25000" dirty="0">
                <a:latin typeface="Meiryo UI" panose="020B0604030504040204" pitchFamily="50" charset="-128"/>
                <a:ea typeface="Meiryo UI" panose="020B0604030504040204" pitchFamily="50" charset="-128"/>
              </a:rPr>
              <a:t>i</a:t>
            </a:r>
            <a:r>
              <a:rPr lang="en-US" altLang="ja-JP" sz="1600" dirty="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オペレーション</a:t>
            </a:r>
            <a:r>
              <a:rPr lang="en-US" altLang="ja-JP" sz="1600" dirty="0">
                <a:latin typeface="Meiryo UI" panose="020B0604030504040204" pitchFamily="50" charset="-128"/>
                <a:ea typeface="Meiryo UI" panose="020B0604030504040204" pitchFamily="50" charset="-128"/>
              </a:rPr>
              <a:t> </a:t>
            </a:r>
            <a:r>
              <a:rPr lang="en-US" altLang="ja-JP" sz="1600" b="1" i="1" dirty="0">
                <a:latin typeface="Meiryo UI" panose="020B0604030504040204" pitchFamily="50" charset="-128"/>
                <a:ea typeface="Meiryo UI" panose="020B0604030504040204" pitchFamily="50" charset="-128"/>
              </a:rPr>
              <a:t>z </a:t>
            </a:r>
            <a:r>
              <a:rPr lang="ja-JP" altLang="en-US" sz="1600">
                <a:latin typeface="Meiryo UI" panose="020B0604030504040204" pitchFamily="50" charset="-128"/>
                <a:ea typeface="Meiryo UI" panose="020B0604030504040204" pitchFamily="50" charset="-128"/>
              </a:rPr>
              <a:t>が位置</a:t>
            </a:r>
            <a:r>
              <a:rPr lang="en-US" altLang="ja-JP" sz="1600" dirty="0">
                <a:latin typeface="Meiryo UI" panose="020B0604030504040204" pitchFamily="50" charset="-128"/>
                <a:ea typeface="Meiryo UI" panose="020B0604030504040204" pitchFamily="50" charset="-128"/>
              </a:rPr>
              <a:t> </a:t>
            </a:r>
            <a:r>
              <a:rPr lang="en-US" altLang="ja-JP" sz="1600" b="1" i="1" dirty="0" err="1">
                <a:latin typeface="Meiryo UI" panose="020B0604030504040204" pitchFamily="50" charset="-128"/>
                <a:ea typeface="Meiryo UI" panose="020B0604030504040204" pitchFamily="50" charset="-128"/>
              </a:rPr>
              <a:t>i</a:t>
            </a:r>
            <a:r>
              <a:rPr lang="en-US" altLang="ja-JP" sz="1600" b="1" i="1" dirty="0">
                <a:latin typeface="Meiryo UI" panose="020B0604030504040204" pitchFamily="50" charset="-128"/>
                <a:ea typeface="Meiryo UI" panose="020B0604030504040204" pitchFamily="50" charset="-128"/>
              </a:rPr>
              <a:t> </a:t>
            </a:r>
            <a:r>
              <a:rPr lang="ja-JP" altLang="en-US" sz="1600">
                <a:latin typeface="Meiryo UI" panose="020B0604030504040204" pitchFamily="50" charset="-128"/>
                <a:ea typeface="Meiryo UI" panose="020B0604030504040204" pitchFamily="50" charset="-128"/>
              </a:rPr>
              <a:t>で出現する確率</a:t>
            </a:r>
            <a:endParaRPr kumimoji="1" lang="ja-JP" altLang="en-US" sz="1600" dirty="0">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AC26266A-25E0-0922-2C54-1B196AFDEE8E}"/>
              </a:ext>
            </a:extLst>
          </p:cNvPr>
          <p:cNvPicPr>
            <a:picLocks noChangeAspect="1"/>
          </p:cNvPicPr>
          <p:nvPr/>
        </p:nvPicPr>
        <p:blipFill rotWithShape="1">
          <a:blip r:embed="rId4"/>
          <a:srcRect l="6030" t="15274"/>
          <a:stretch/>
        </p:blipFill>
        <p:spPr>
          <a:xfrm>
            <a:off x="7268103" y="6130337"/>
            <a:ext cx="1551444" cy="269004"/>
          </a:xfrm>
          <a:prstGeom prst="rect">
            <a:avLst/>
          </a:prstGeom>
        </p:spPr>
      </p:pic>
      <p:pic>
        <p:nvPicPr>
          <p:cNvPr id="14" name="図 13">
            <a:extLst>
              <a:ext uri="{FF2B5EF4-FFF2-40B4-BE49-F238E27FC236}">
                <a16:creationId xmlns:a16="http://schemas.microsoft.com/office/drawing/2014/main" id="{BC4C0BF5-0004-C0C7-EF74-868CBFA9BB4F}"/>
              </a:ext>
            </a:extLst>
          </p:cNvPr>
          <p:cNvPicPr>
            <a:picLocks noChangeAspect="1"/>
          </p:cNvPicPr>
          <p:nvPr/>
        </p:nvPicPr>
        <p:blipFill>
          <a:blip r:embed="rId5"/>
          <a:stretch>
            <a:fillRect/>
          </a:stretch>
        </p:blipFill>
        <p:spPr>
          <a:xfrm>
            <a:off x="6035305" y="5544137"/>
            <a:ext cx="2387600" cy="381000"/>
          </a:xfrm>
          <a:prstGeom prst="rect">
            <a:avLst/>
          </a:prstGeom>
        </p:spPr>
      </p:pic>
      <p:sp>
        <p:nvSpPr>
          <p:cNvPr id="7" name="テキスト ボックス 6">
            <a:extLst>
              <a:ext uri="{FF2B5EF4-FFF2-40B4-BE49-F238E27FC236}">
                <a16:creationId xmlns:a16="http://schemas.microsoft.com/office/drawing/2014/main" id="{5E3F6C29-6269-8FF8-D613-DBA72223D5FD}"/>
              </a:ext>
            </a:extLst>
          </p:cNvPr>
          <p:cNvSpPr txBox="1"/>
          <p:nvPr/>
        </p:nvSpPr>
        <p:spPr>
          <a:xfrm>
            <a:off x="5563776" y="4725144"/>
            <a:ext cx="3480440" cy="1815882"/>
          </a:xfrm>
          <a:prstGeom prst="rect">
            <a:avLst/>
          </a:prstGeom>
          <a:noFill/>
          <a:ln>
            <a:solidFill>
              <a:schemeClr val="bg2">
                <a:lumMod val="75000"/>
              </a:schemeClr>
            </a:solidFill>
          </a:ln>
        </p:spPr>
        <p:txBody>
          <a:bodyPr vert="horz" wrap="none" rtlCol="0">
            <a:spAutoFit/>
          </a:bodyPr>
          <a:lstStyle/>
          <a:p>
            <a:pPr algn="l"/>
            <a:r>
              <a:rPr lang="ja-JP" altLang="en-US" sz="1600">
                <a:latin typeface="Meiryo UI" panose="020B0604030504040204" pitchFamily="50" charset="-128"/>
                <a:ea typeface="Meiryo UI" panose="020B0604030504040204" pitchFamily="50" charset="-128"/>
              </a:rPr>
              <a:t>参考</a:t>
            </a:r>
            <a:r>
              <a:rPr lang="en-US" altLang="ja-JP" sz="1600" dirty="0">
                <a:latin typeface="Meiryo UI" panose="020B0604030504040204" pitchFamily="50" charset="-128"/>
                <a:ea typeface="Meiryo UI" panose="020B0604030504040204" pitchFamily="50" charset="-128"/>
              </a:rPr>
              <a:t>: </a:t>
            </a:r>
            <a:r>
              <a:rPr lang="en-US" altLang="ja-JP" sz="1600" b="1" i="1" dirty="0">
                <a:latin typeface="Meiryo UI" panose="020B0604030504040204" pitchFamily="50" charset="-128"/>
                <a:ea typeface="Meiryo UI" panose="020B0604030504040204" pitchFamily="50" charset="-128"/>
              </a:rPr>
              <a:t>p</a:t>
            </a:r>
            <a:r>
              <a:rPr lang="en-US" altLang="ja-JP" sz="1600" b="1" i="1" baseline="-25000" dirty="0">
                <a:latin typeface="Meiryo UI" panose="020B0604030504040204" pitchFamily="50" charset="-128"/>
                <a:ea typeface="Meiryo UI" panose="020B0604030504040204" pitchFamily="50" charset="-128"/>
              </a:rPr>
              <a:t>i</a:t>
            </a:r>
            <a:r>
              <a:rPr lang="en-US" altLang="ja-JP" sz="1600" b="1" i="1" dirty="0">
                <a:latin typeface="Meiryo UI" panose="020B0604030504040204" pitchFamily="50" charset="-128"/>
                <a:ea typeface="Meiryo UI" panose="020B0604030504040204" pitchFamily="50" charset="-128"/>
              </a:rPr>
              <a:t> </a:t>
            </a:r>
            <a:r>
              <a:rPr lang="ja-JP" altLang="en-US" sz="1600" i="1">
                <a:latin typeface="Meiryo UI" panose="020B0604030504040204" pitchFamily="50" charset="-128"/>
                <a:ea typeface="Meiryo UI" panose="020B0604030504040204" pitchFamily="50" charset="-128"/>
              </a:rPr>
              <a:t>は</a:t>
            </a:r>
            <a:r>
              <a:rPr lang="en-US" altLang="ja-JP" sz="1600" i="1" dirty="0">
                <a:latin typeface="Meiryo UI" panose="020B0604030504040204" pitchFamily="50" charset="-128"/>
                <a:ea typeface="Meiryo UI" panose="020B0604030504040204" pitchFamily="50" charset="-128"/>
              </a:rPr>
              <a:t>encoder</a:t>
            </a:r>
            <a:r>
              <a:rPr lang="ja-JP" altLang="en-US" sz="1600" i="1">
                <a:latin typeface="Meiryo UI" panose="020B0604030504040204" pitchFamily="50" charset="-128"/>
                <a:ea typeface="Meiryo UI" panose="020B0604030504040204" pitchFamily="50" charset="-128"/>
              </a:rPr>
              <a:t>入力と</a:t>
            </a:r>
            <a:r>
              <a:rPr lang="en-US" altLang="ja-JP" sz="1600" i="1" dirty="0">
                <a:latin typeface="Meiryo UI" panose="020B0604030504040204" pitchFamily="50" charset="-128"/>
                <a:ea typeface="Meiryo UI" panose="020B0604030504040204" pitchFamily="50" charset="-128"/>
              </a:rPr>
              <a:t>decoder</a:t>
            </a:r>
            <a:r>
              <a:rPr lang="ja-JP" altLang="en-US" sz="1600" i="1">
                <a:latin typeface="Meiryo UI" panose="020B0604030504040204" pitchFamily="50" charset="-128"/>
                <a:ea typeface="Meiryo UI" panose="020B0604030504040204" pitchFamily="50" charset="-128"/>
              </a:rPr>
              <a:t>の</a:t>
            </a:r>
            <a:endParaRPr lang="en-US" altLang="ja-JP" sz="1600" i="1" dirty="0">
              <a:latin typeface="Meiryo UI" panose="020B0604030504040204" pitchFamily="50" charset="-128"/>
              <a:ea typeface="Meiryo UI" panose="020B0604030504040204" pitchFamily="50" charset="-128"/>
            </a:endParaRPr>
          </a:p>
          <a:p>
            <a:pPr algn="l"/>
            <a:r>
              <a:rPr lang="en-US" altLang="ja-JP" sz="1600" i="1" dirty="0">
                <a:latin typeface="Meiryo UI" panose="020B0604030504040204" pitchFamily="50" charset="-128"/>
                <a:ea typeface="Meiryo UI" panose="020B0604030504040204" pitchFamily="50" charset="-128"/>
              </a:rPr>
              <a:t>i-1</a:t>
            </a:r>
            <a:r>
              <a:rPr lang="ja-JP" altLang="en-US" sz="1600" i="1">
                <a:latin typeface="Meiryo UI" panose="020B0604030504040204" pitchFamily="50" charset="-128"/>
                <a:ea typeface="Meiryo UI" panose="020B0604030504040204" pitchFamily="50" charset="-128"/>
              </a:rPr>
              <a:t>ステップまでの入力から得られる。</a:t>
            </a:r>
            <a:endParaRPr lang="en-US" altLang="ja-JP" sz="1600" i="1" dirty="0">
              <a:latin typeface="Meiryo UI" panose="020B0604030504040204" pitchFamily="50" charset="-128"/>
              <a:ea typeface="Meiryo UI" panose="020B0604030504040204" pitchFamily="50" charset="-128"/>
            </a:endParaRPr>
          </a:p>
          <a:p>
            <a:endParaRPr kumimoji="1" lang="en-US" altLang="ja-JP" sz="1600" i="1" dirty="0">
              <a:latin typeface="Meiryo UI" panose="020B0604030504040204" pitchFamily="50" charset="-128"/>
              <a:ea typeface="Meiryo UI" panose="020B0604030504040204" pitchFamily="50" charset="-128"/>
            </a:endParaRPr>
          </a:p>
          <a:p>
            <a:endParaRPr lang="en-US" altLang="ja-JP" sz="1600" i="1" dirty="0">
              <a:latin typeface="Meiryo UI" panose="020B0604030504040204" pitchFamily="50" charset="-128"/>
              <a:ea typeface="Meiryo UI" panose="020B0604030504040204" pitchFamily="50" charset="-128"/>
            </a:endParaRPr>
          </a:p>
          <a:p>
            <a:endParaRPr kumimoji="1" lang="en-US" altLang="ja-JP" sz="1600" i="1" dirty="0">
              <a:latin typeface="Meiryo UI" panose="020B0604030504040204" pitchFamily="50" charset="-128"/>
              <a:ea typeface="Meiryo UI" panose="020B0604030504040204" pitchFamily="50" charset="-128"/>
            </a:endParaRPr>
          </a:p>
          <a:p>
            <a:endParaRPr lang="en-US" altLang="ja-JP" sz="1600" i="1" dirty="0">
              <a:latin typeface="Meiryo UI" panose="020B0604030504040204" pitchFamily="50" charset="-128"/>
              <a:ea typeface="Meiryo UI" panose="020B0604030504040204" pitchFamily="50" charset="-128"/>
            </a:endParaRPr>
          </a:p>
          <a:p>
            <a:endParaRPr kumimoji="1" lang="ja-JP" altLang="en-US" sz="1600" i="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74881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DFBDB-10FB-4F40-9577-D26B7F706FD9}"/>
              </a:ext>
            </a:extLst>
          </p:cNvPr>
          <p:cNvSpPr>
            <a:spLocks noGrp="1"/>
          </p:cNvSpPr>
          <p:nvPr>
            <p:ph type="title"/>
          </p:nvPr>
        </p:nvSpPr>
        <p:spPr>
          <a:xfrm>
            <a:off x="169863" y="-1588"/>
            <a:ext cx="8785225" cy="693738"/>
          </a:xfrm>
        </p:spPr>
        <p:txBody>
          <a:bodyPr/>
          <a:lstStyle/>
          <a:p>
            <a:r>
              <a:rPr lang="en-US" altLang="ja-JP" dirty="0"/>
              <a:t>Beam Search </a:t>
            </a:r>
            <a:r>
              <a:rPr lang="ja-JP" altLang="en-US" dirty="0"/>
              <a:t>によるオペレーション列の推定</a:t>
            </a:r>
            <a:endParaRPr kumimoji="1" lang="ja-JP" altLang="en-US" dirty="0"/>
          </a:p>
        </p:txBody>
      </p:sp>
      <p:sp>
        <p:nvSpPr>
          <p:cNvPr id="3" name="コンテンツ プレースホルダー 2">
            <a:extLst>
              <a:ext uri="{FF2B5EF4-FFF2-40B4-BE49-F238E27FC236}">
                <a16:creationId xmlns:a16="http://schemas.microsoft.com/office/drawing/2014/main" id="{AA21C677-A91A-CC44-BCA3-699A39870FB0}"/>
              </a:ext>
            </a:extLst>
          </p:cNvPr>
          <p:cNvSpPr>
            <a:spLocks noGrp="1"/>
          </p:cNvSpPr>
          <p:nvPr>
            <p:ph idx="1"/>
          </p:nvPr>
        </p:nvSpPr>
        <p:spPr>
          <a:xfrm>
            <a:off x="89269" y="710444"/>
            <a:ext cx="8968505" cy="1638436"/>
          </a:xfrm>
        </p:spPr>
        <p:txBody>
          <a:bodyPr/>
          <a:lstStyle/>
          <a:p>
            <a:r>
              <a:rPr lang="ja-JP" altLang="en-US"/>
              <a:t>探索結果リストから解を決定</a:t>
            </a:r>
            <a:endParaRPr kumimoji="1" lang="en-US" altLang="ja-JP" dirty="0"/>
          </a:p>
          <a:p>
            <a:pPr lvl="1"/>
            <a:r>
              <a:rPr lang="ja-JP" altLang="en-US"/>
              <a:t>探索結果リストの中のオペレーション列は、入出力例を満足するとは限らない。</a:t>
            </a:r>
            <a:endParaRPr lang="en-US" altLang="ja-JP" dirty="0"/>
          </a:p>
          <a:p>
            <a:pPr lvl="1"/>
            <a:r>
              <a:rPr lang="ja-JP" altLang="en-US"/>
              <a:t>スコア</a:t>
            </a:r>
            <a:r>
              <a:rPr lang="ja-JP" altLang="en-US" dirty="0"/>
              <a:t>が高いオペレーション列から順番に、入出力例を満足するかチェックする。</a:t>
            </a:r>
            <a:endParaRPr lang="en-US" altLang="ja-JP" dirty="0"/>
          </a:p>
          <a:p>
            <a:pPr lvl="1"/>
            <a:r>
              <a:rPr lang="ja-JP" altLang="en-US" dirty="0"/>
              <a:t>入出力例を満足するオペレーション列が解となる。</a:t>
            </a:r>
            <a:endParaRPr kumimoji="1" lang="en-US" altLang="ja-JP" dirty="0"/>
          </a:p>
        </p:txBody>
      </p:sp>
      <p:sp>
        <p:nvSpPr>
          <p:cNvPr id="4" name="スライド番号プレースホルダー 3">
            <a:extLst>
              <a:ext uri="{FF2B5EF4-FFF2-40B4-BE49-F238E27FC236}">
                <a16:creationId xmlns:a16="http://schemas.microsoft.com/office/drawing/2014/main" id="{1D3B4C37-6D8A-C540-B5C8-8FA4CE37D1F2}"/>
              </a:ext>
            </a:extLst>
          </p:cNvPr>
          <p:cNvSpPr>
            <a:spLocks noGrp="1"/>
          </p:cNvSpPr>
          <p:nvPr>
            <p:ph type="sldNum" sz="quarter" idx="10"/>
          </p:nvPr>
        </p:nvSpPr>
        <p:spPr>
          <a:xfrm>
            <a:off x="4292600" y="6656388"/>
            <a:ext cx="539750" cy="201612"/>
          </a:xfrm>
        </p:spPr>
        <p:txBody>
          <a:bodyPr/>
          <a:lstStyle/>
          <a:p>
            <a:fld id="{DE2B87E1-F9DF-4BEE-B07D-635D26011F4B}" type="slidenum">
              <a:rPr lang="en-US" altLang="ja-JP" smtClean="0"/>
              <a:pPr/>
              <a:t>22</a:t>
            </a:fld>
            <a:endParaRPr lang="en-US" altLang="ja-JP" dirty="0"/>
          </a:p>
        </p:txBody>
      </p:sp>
      <p:sp>
        <p:nvSpPr>
          <p:cNvPr id="6" name="正方形/長方形 5">
            <a:extLst>
              <a:ext uri="{FF2B5EF4-FFF2-40B4-BE49-F238E27FC236}">
                <a16:creationId xmlns:a16="http://schemas.microsoft.com/office/drawing/2014/main" id="{DFE6FF84-223B-8F4D-8BD4-9E51555BCD7F}"/>
              </a:ext>
            </a:extLst>
          </p:cNvPr>
          <p:cNvSpPr/>
          <p:nvPr/>
        </p:nvSpPr>
        <p:spPr bwMode="gray">
          <a:xfrm>
            <a:off x="7833638" y="20675"/>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既存研究</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graphicFrame>
        <p:nvGraphicFramePr>
          <p:cNvPr id="5" name="表 6">
            <a:extLst>
              <a:ext uri="{FF2B5EF4-FFF2-40B4-BE49-F238E27FC236}">
                <a16:creationId xmlns:a16="http://schemas.microsoft.com/office/drawing/2014/main" id="{8374C85B-43A2-4C2F-BDD4-3DABC9A7CE61}"/>
              </a:ext>
            </a:extLst>
          </p:cNvPr>
          <p:cNvGraphicFramePr>
            <a:graphicFrameLocks noGrp="1"/>
          </p:cNvGraphicFramePr>
          <p:nvPr>
            <p:extLst>
              <p:ext uri="{D42A27DB-BD31-4B8C-83A1-F6EECF244321}">
                <p14:modId xmlns:p14="http://schemas.microsoft.com/office/powerpoint/2010/main" val="560311213"/>
              </p:ext>
            </p:extLst>
          </p:nvPr>
        </p:nvGraphicFramePr>
        <p:xfrm>
          <a:off x="1079115" y="2630154"/>
          <a:ext cx="2758355" cy="3363840"/>
        </p:xfrm>
        <a:graphic>
          <a:graphicData uri="http://schemas.openxmlformats.org/drawingml/2006/table">
            <a:tbl>
              <a:tblPr>
                <a:tableStyleId>{793D81CF-94F2-401A-BA57-92F5A7B2D0C5}</a:tableStyleId>
              </a:tblPr>
              <a:tblGrid>
                <a:gridCol w="551671">
                  <a:extLst>
                    <a:ext uri="{9D8B030D-6E8A-4147-A177-3AD203B41FA5}">
                      <a16:colId xmlns:a16="http://schemas.microsoft.com/office/drawing/2014/main" val="34706570"/>
                    </a:ext>
                  </a:extLst>
                </a:gridCol>
                <a:gridCol w="551671">
                  <a:extLst>
                    <a:ext uri="{9D8B030D-6E8A-4147-A177-3AD203B41FA5}">
                      <a16:colId xmlns:a16="http://schemas.microsoft.com/office/drawing/2014/main" val="4089532770"/>
                    </a:ext>
                  </a:extLst>
                </a:gridCol>
                <a:gridCol w="551671">
                  <a:extLst>
                    <a:ext uri="{9D8B030D-6E8A-4147-A177-3AD203B41FA5}">
                      <a16:colId xmlns:a16="http://schemas.microsoft.com/office/drawing/2014/main" val="484539498"/>
                    </a:ext>
                  </a:extLst>
                </a:gridCol>
                <a:gridCol w="551671">
                  <a:extLst>
                    <a:ext uri="{9D8B030D-6E8A-4147-A177-3AD203B41FA5}">
                      <a16:colId xmlns:a16="http://schemas.microsoft.com/office/drawing/2014/main" val="2498393113"/>
                    </a:ext>
                  </a:extLst>
                </a:gridCol>
                <a:gridCol w="551671">
                  <a:extLst>
                    <a:ext uri="{9D8B030D-6E8A-4147-A177-3AD203B41FA5}">
                      <a16:colId xmlns:a16="http://schemas.microsoft.com/office/drawing/2014/main" val="2299972446"/>
                    </a:ext>
                  </a:extLst>
                </a:gridCol>
              </a:tblGrid>
              <a:tr h="336384">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dirty="0"/>
                        <a:t>op</a:t>
                      </a:r>
                      <a:r>
                        <a:rPr kumimoji="1" lang="en-US" altLang="ja-JP" sz="1400" baseline="-25000" dirty="0"/>
                        <a:t>2</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a:p>
                  </a:txBody>
                  <a:tcPr/>
                </a:tc>
                <a:extLst>
                  <a:ext uri="{0D108BD9-81ED-4DB2-BD59-A6C34878D82A}">
                    <a16:rowId xmlns:a16="http://schemas.microsoft.com/office/drawing/2014/main" val="2327070865"/>
                  </a:ext>
                </a:extLst>
              </a:tr>
              <a:tr h="336384">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extLst>
                  <a:ext uri="{0D108BD9-81ED-4DB2-BD59-A6C34878D82A}">
                    <a16:rowId xmlns:a16="http://schemas.microsoft.com/office/drawing/2014/main" val="3281204440"/>
                  </a:ext>
                </a:extLst>
              </a:tr>
              <a:tr h="336384">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dirty="0"/>
                        <a:t>op</a:t>
                      </a:r>
                      <a:r>
                        <a:rPr kumimoji="1" lang="en-US" altLang="ja-JP" sz="1400" baseline="-25000" dirty="0"/>
                        <a:t>2</a:t>
                      </a:r>
                      <a:endParaRPr kumimoji="1" lang="ja-JP" altLang="en-US" sz="1400" baseline="-25000" dirty="0"/>
                    </a:p>
                  </a:txBody>
                  <a:tcPr/>
                </a:tc>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extLst>
                  <a:ext uri="{0D108BD9-81ED-4DB2-BD59-A6C34878D82A}">
                    <a16:rowId xmlns:a16="http://schemas.microsoft.com/office/drawing/2014/main" val="3842785916"/>
                  </a:ext>
                </a:extLst>
              </a:tr>
              <a:tr h="336384">
                <a:tc>
                  <a:txBody>
                    <a:bodyPr/>
                    <a:lstStyle/>
                    <a:p>
                      <a:r>
                        <a:rPr kumimoji="1" lang="en-US" altLang="ja-JP" sz="1400" dirty="0">
                          <a:solidFill>
                            <a:srgbClr val="FF0000"/>
                          </a:solidFill>
                        </a:rPr>
                        <a:t>op</a:t>
                      </a:r>
                      <a:r>
                        <a:rPr kumimoji="1" lang="en-US" altLang="ja-JP" sz="1400" baseline="-25000" dirty="0">
                          <a:solidFill>
                            <a:srgbClr val="FF0000"/>
                          </a:solidFill>
                        </a:rPr>
                        <a:t>2</a:t>
                      </a:r>
                      <a:endParaRPr kumimoji="1" lang="ja-JP" altLang="en-US" sz="1400" baseline="-25000" dirty="0">
                        <a:solidFill>
                          <a:srgbClr val="FF0000"/>
                        </a:solidFill>
                      </a:endParaRPr>
                    </a:p>
                  </a:txBody>
                  <a:tcPr/>
                </a:tc>
                <a:tc>
                  <a:txBody>
                    <a:bodyPr/>
                    <a:lstStyle/>
                    <a:p>
                      <a:r>
                        <a:rPr kumimoji="1" lang="en-US" altLang="ja-JP" sz="1400" dirty="0">
                          <a:solidFill>
                            <a:srgbClr val="FF0000"/>
                          </a:solidFill>
                        </a:rPr>
                        <a:t>op</a:t>
                      </a:r>
                      <a:r>
                        <a:rPr kumimoji="1" lang="en-US" altLang="ja-JP" sz="1400" baseline="-25000" dirty="0">
                          <a:solidFill>
                            <a:srgbClr val="FF0000"/>
                          </a:solidFill>
                        </a:rPr>
                        <a:t>1</a:t>
                      </a:r>
                      <a:endParaRPr kumimoji="1" lang="ja-JP" altLang="en-US" sz="1400" baseline="-25000" dirty="0">
                        <a:solidFill>
                          <a:srgbClr val="FF0000"/>
                        </a:solidFill>
                      </a:endParaRPr>
                    </a:p>
                  </a:txBody>
                  <a:tcPr/>
                </a:tc>
                <a:tc>
                  <a:txBody>
                    <a:bodyPr/>
                    <a:lstStyle/>
                    <a:p>
                      <a:r>
                        <a:rPr kumimoji="1" lang="en-US" altLang="ja-JP" sz="1400" dirty="0">
                          <a:solidFill>
                            <a:srgbClr val="FF0000"/>
                          </a:solidFill>
                        </a:rPr>
                        <a:t>op</a:t>
                      </a:r>
                      <a:r>
                        <a:rPr kumimoji="1" lang="en-US" altLang="ja-JP" sz="1400" baseline="-25000" dirty="0">
                          <a:solidFill>
                            <a:srgbClr val="FF0000"/>
                          </a:solidFill>
                        </a:rPr>
                        <a:t>3</a:t>
                      </a:r>
                      <a:endParaRPr kumimoji="1" lang="ja-JP" altLang="en-US" sz="1400" baseline="-25000" dirty="0">
                        <a:solidFill>
                          <a:srgbClr val="FF0000"/>
                        </a:solidFill>
                      </a:endParaRPr>
                    </a:p>
                  </a:txBody>
                  <a:tcPr/>
                </a:tc>
                <a:tc>
                  <a:txBody>
                    <a:bodyPr/>
                    <a:lstStyle/>
                    <a:p>
                      <a:r>
                        <a:rPr kumimoji="1" lang="en-US" altLang="ja-JP" sz="1400" b="1" dirty="0" err="1">
                          <a:solidFill>
                            <a:srgbClr val="FF0000"/>
                          </a:solidFill>
                        </a:rPr>
                        <a:t>eos</a:t>
                      </a:r>
                      <a:endParaRPr kumimoji="1" lang="ja-JP" altLang="en-US" sz="1400" b="1" dirty="0">
                        <a:solidFill>
                          <a:srgbClr val="FF0000"/>
                        </a:solidFill>
                      </a:endParaRPr>
                    </a:p>
                  </a:txBody>
                  <a:tcPr/>
                </a:tc>
                <a:tc>
                  <a:txBody>
                    <a:bodyPr/>
                    <a:lstStyle/>
                    <a:p>
                      <a:endParaRPr kumimoji="1" lang="ja-JP" altLang="en-US" sz="1400"/>
                    </a:p>
                  </a:txBody>
                  <a:tcPr/>
                </a:tc>
                <a:extLst>
                  <a:ext uri="{0D108BD9-81ED-4DB2-BD59-A6C34878D82A}">
                    <a16:rowId xmlns:a16="http://schemas.microsoft.com/office/drawing/2014/main" val="1683946839"/>
                  </a:ext>
                </a:extLst>
              </a:tr>
              <a:tr h="336384">
                <a:tc>
                  <a:txBody>
                    <a:bodyPr/>
                    <a:lstStyle/>
                    <a:p>
                      <a:r>
                        <a:rPr kumimoji="1" lang="en-US" altLang="ja-JP" sz="1400" dirty="0"/>
                        <a:t>op</a:t>
                      </a:r>
                      <a:r>
                        <a:rPr kumimoji="1" lang="en-US" altLang="ja-JP" sz="1400" baseline="-25000" dirty="0"/>
                        <a:t>5</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731879670"/>
                  </a:ext>
                </a:extLst>
              </a:tr>
              <a:tr h="336384">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dirty="0"/>
                        <a:t>op</a:t>
                      </a:r>
                      <a:r>
                        <a:rPr kumimoji="1" lang="en-US" altLang="ja-JP" sz="1400" baseline="-25000" dirty="0"/>
                        <a:t>1</a:t>
                      </a:r>
                    </a:p>
                  </a:txBody>
                  <a:tcPr/>
                </a:tc>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extLst>
                  <a:ext uri="{0D108BD9-81ED-4DB2-BD59-A6C34878D82A}">
                    <a16:rowId xmlns:a16="http://schemas.microsoft.com/office/drawing/2014/main" val="149157889"/>
                  </a:ext>
                </a:extLst>
              </a:tr>
              <a:tr h="336384">
                <a:tc>
                  <a:txBody>
                    <a:bodyPr/>
                    <a:lstStyle/>
                    <a:p>
                      <a:r>
                        <a:rPr kumimoji="1" lang="en-US" altLang="ja-JP" sz="1400" dirty="0"/>
                        <a:t>op</a:t>
                      </a:r>
                      <a:r>
                        <a:rPr kumimoji="1" lang="en-US" altLang="ja-JP" sz="1400" baseline="-25000" dirty="0"/>
                        <a:t>4</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1227908060"/>
                  </a:ext>
                </a:extLst>
              </a:tr>
              <a:tr h="336384">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dirty="0"/>
                        <a:t>op</a:t>
                      </a:r>
                      <a:r>
                        <a:rPr kumimoji="1" lang="en-US" altLang="ja-JP" sz="1400" baseline="-25000" dirty="0"/>
                        <a:t>1</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3708468030"/>
                  </a:ext>
                </a:extLst>
              </a:tr>
              <a:tr h="336384">
                <a:tc>
                  <a:txBody>
                    <a:bodyPr/>
                    <a:lstStyle/>
                    <a:p>
                      <a:r>
                        <a:rPr kumimoji="1" lang="en-US" altLang="ja-JP" sz="1400" dirty="0"/>
                        <a:t>op</a:t>
                      </a:r>
                      <a:r>
                        <a:rPr kumimoji="1" lang="en-US" altLang="ja-JP" sz="1400" baseline="-25000" dirty="0"/>
                        <a:t>6</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tc>
                  <a:txBody>
                    <a:bodyPr/>
                    <a:lstStyle/>
                    <a:p>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2832603788"/>
                  </a:ext>
                </a:extLst>
              </a:tr>
              <a:tr h="336384">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dirty="0"/>
                        <a:t>op</a:t>
                      </a:r>
                      <a:r>
                        <a:rPr kumimoji="1" lang="en-US" altLang="ja-JP" sz="1400" baseline="-25000" dirty="0"/>
                        <a:t>4</a:t>
                      </a:r>
                      <a:endParaRPr kumimoji="1" lang="ja-JP" altLang="en-US" sz="1400" baseline="-25000" dirty="0"/>
                    </a:p>
                  </a:txBody>
                  <a:tcPr/>
                </a:tc>
                <a:tc>
                  <a:txBody>
                    <a:bodyPr/>
                    <a:lstStyle/>
                    <a:p>
                      <a:r>
                        <a:rPr kumimoji="1" lang="en-US" altLang="ja-JP" sz="1400" dirty="0"/>
                        <a:t>op</a:t>
                      </a:r>
                      <a:r>
                        <a:rPr kumimoji="1" lang="en-US" altLang="ja-JP" sz="1400" baseline="-25000" dirty="0"/>
                        <a:t>3</a:t>
                      </a:r>
                      <a:endParaRPr kumimoji="1" lang="ja-JP" altLang="en-US" sz="1400" baseline="-25000" dirty="0"/>
                    </a:p>
                  </a:txBody>
                  <a:tcPr/>
                </a:tc>
                <a:tc>
                  <a:txBody>
                    <a:bodyPr/>
                    <a:lstStyle/>
                    <a:p>
                      <a:r>
                        <a:rPr kumimoji="1" lang="en-US" altLang="ja-JP" sz="1400" b="1" dirty="0" err="1"/>
                        <a:t>eos</a:t>
                      </a:r>
                      <a:endParaRPr kumimoji="1" lang="ja-JP" altLang="en-US" sz="1400" b="1" dirty="0"/>
                    </a:p>
                  </a:txBody>
                  <a:tcPr/>
                </a:tc>
                <a:tc>
                  <a:txBody>
                    <a:bodyPr/>
                    <a:lstStyle/>
                    <a:p>
                      <a:endParaRPr kumimoji="1" lang="ja-JP" altLang="en-US" sz="1400" dirty="0"/>
                    </a:p>
                  </a:txBody>
                  <a:tcPr/>
                </a:tc>
                <a:extLst>
                  <a:ext uri="{0D108BD9-81ED-4DB2-BD59-A6C34878D82A}">
                    <a16:rowId xmlns:a16="http://schemas.microsoft.com/office/drawing/2014/main" val="987845968"/>
                  </a:ext>
                </a:extLst>
              </a:tr>
            </a:tbl>
          </a:graphicData>
        </a:graphic>
      </p:graphicFrame>
      <p:sp>
        <p:nvSpPr>
          <p:cNvPr id="7" name="左中かっこ 6">
            <a:extLst>
              <a:ext uri="{FF2B5EF4-FFF2-40B4-BE49-F238E27FC236}">
                <a16:creationId xmlns:a16="http://schemas.microsoft.com/office/drawing/2014/main" id="{D811E012-C92C-4C7A-A3C0-CA91D1564F5F}"/>
              </a:ext>
            </a:extLst>
          </p:cNvPr>
          <p:cNvSpPr/>
          <p:nvPr/>
        </p:nvSpPr>
        <p:spPr bwMode="auto">
          <a:xfrm>
            <a:off x="772127" y="2626636"/>
            <a:ext cx="303859" cy="3367573"/>
          </a:xfrm>
          <a:prstGeom prst="leftBrace">
            <a:avLst/>
          </a:prstGeom>
          <a:noFill/>
          <a:ln w="9525" cap="flat" cmpd="sng" algn="ctr">
            <a:solidFill>
              <a:srgbClr val="57564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12" name="テキスト ボックス 11">
            <a:extLst>
              <a:ext uri="{FF2B5EF4-FFF2-40B4-BE49-F238E27FC236}">
                <a16:creationId xmlns:a16="http://schemas.microsoft.com/office/drawing/2014/main" id="{C1C92877-FAF6-4E27-9FAA-6CC6B65601A0}"/>
              </a:ext>
            </a:extLst>
          </p:cNvPr>
          <p:cNvSpPr txBox="1"/>
          <p:nvPr/>
        </p:nvSpPr>
        <p:spPr>
          <a:xfrm>
            <a:off x="1637039" y="2270332"/>
            <a:ext cx="1582484"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探索</a:t>
            </a:r>
            <a:r>
              <a:rPr kumimoji="1" lang="ja-JP" altLang="en-US">
                <a:latin typeface="Meiryo UI" panose="020B0604030504040204" pitchFamily="50" charset="-128"/>
                <a:ea typeface="Meiryo UI" panose="020B0604030504040204" pitchFamily="50" charset="-128"/>
              </a:rPr>
              <a:t>結果</a:t>
            </a:r>
            <a:r>
              <a:rPr kumimoji="1" lang="ja-JP" altLang="en-US" dirty="0">
                <a:latin typeface="Meiryo UI" panose="020B0604030504040204" pitchFamily="50" charset="-128"/>
                <a:ea typeface="Meiryo UI" panose="020B0604030504040204" pitchFamily="50" charset="-128"/>
              </a:rPr>
              <a:t>リスト</a:t>
            </a:r>
          </a:p>
        </p:txBody>
      </p:sp>
      <p:sp>
        <p:nvSpPr>
          <p:cNvPr id="14" name="角丸四角形 12">
            <a:extLst>
              <a:ext uri="{FF2B5EF4-FFF2-40B4-BE49-F238E27FC236}">
                <a16:creationId xmlns:a16="http://schemas.microsoft.com/office/drawing/2014/main" id="{21A30059-085C-47E5-A5D6-ADD1AC4EE88D}"/>
              </a:ext>
            </a:extLst>
          </p:cNvPr>
          <p:cNvSpPr/>
          <p:nvPr/>
        </p:nvSpPr>
        <p:spPr bwMode="gray">
          <a:xfrm>
            <a:off x="5731590" y="2688484"/>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Input</a:t>
            </a:r>
          </a:p>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table</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角丸四角形 13">
            <a:extLst>
              <a:ext uri="{FF2B5EF4-FFF2-40B4-BE49-F238E27FC236}">
                <a16:creationId xmlns:a16="http://schemas.microsoft.com/office/drawing/2014/main" id="{6A880649-A8C5-4CFD-94DE-00B9BD213AF1}"/>
              </a:ext>
            </a:extLst>
          </p:cNvPr>
          <p:cNvSpPr/>
          <p:nvPr/>
        </p:nvSpPr>
        <p:spPr bwMode="gray">
          <a:xfrm>
            <a:off x="5731590" y="5395068"/>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Final</a:t>
            </a:r>
          </a:p>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table</a:t>
            </a:r>
          </a:p>
        </p:txBody>
      </p:sp>
      <p:sp>
        <p:nvSpPr>
          <p:cNvPr id="16" name="角丸四角形 14">
            <a:extLst>
              <a:ext uri="{FF2B5EF4-FFF2-40B4-BE49-F238E27FC236}">
                <a16:creationId xmlns:a16="http://schemas.microsoft.com/office/drawing/2014/main" id="{A51639C8-4A03-4B41-B8E4-387F45ABE390}"/>
              </a:ext>
            </a:extLst>
          </p:cNvPr>
          <p:cNvSpPr/>
          <p:nvPr/>
        </p:nvSpPr>
        <p:spPr bwMode="gray">
          <a:xfrm>
            <a:off x="5731590" y="3590679"/>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7" name="角丸四角形 15">
            <a:extLst>
              <a:ext uri="{FF2B5EF4-FFF2-40B4-BE49-F238E27FC236}">
                <a16:creationId xmlns:a16="http://schemas.microsoft.com/office/drawing/2014/main" id="{D401011D-6386-4948-B6D2-752E523D82CB}"/>
              </a:ext>
            </a:extLst>
          </p:cNvPr>
          <p:cNvSpPr/>
          <p:nvPr/>
        </p:nvSpPr>
        <p:spPr bwMode="gray">
          <a:xfrm>
            <a:off x="5731590" y="4492874"/>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202363DB-91E3-4587-B398-F3AACFDFC408}"/>
              </a:ext>
            </a:extLst>
          </p:cNvPr>
          <p:cNvCxnSpPr>
            <a:cxnSpLocks/>
          </p:cNvCxnSpPr>
          <p:nvPr/>
        </p:nvCxnSpPr>
        <p:spPr bwMode="auto">
          <a:xfrm>
            <a:off x="6185303" y="3195268"/>
            <a:ext cx="0" cy="395411"/>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9" name="直線矢印コネクタ 18">
            <a:extLst>
              <a:ext uri="{FF2B5EF4-FFF2-40B4-BE49-F238E27FC236}">
                <a16:creationId xmlns:a16="http://schemas.microsoft.com/office/drawing/2014/main" id="{B4E49AEF-268B-4E43-B2EE-964B9741EBC5}"/>
              </a:ext>
            </a:extLst>
          </p:cNvPr>
          <p:cNvCxnSpPr>
            <a:cxnSpLocks/>
          </p:cNvCxnSpPr>
          <p:nvPr/>
        </p:nvCxnSpPr>
        <p:spPr bwMode="auto">
          <a:xfrm>
            <a:off x="6177496" y="4097463"/>
            <a:ext cx="0" cy="395411"/>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0" name="直線矢印コネクタ 19">
            <a:extLst>
              <a:ext uri="{FF2B5EF4-FFF2-40B4-BE49-F238E27FC236}">
                <a16:creationId xmlns:a16="http://schemas.microsoft.com/office/drawing/2014/main" id="{85CCC0CF-764D-44CC-B884-1C78AB2813F0}"/>
              </a:ext>
            </a:extLst>
          </p:cNvPr>
          <p:cNvCxnSpPr>
            <a:cxnSpLocks/>
          </p:cNvCxnSpPr>
          <p:nvPr/>
        </p:nvCxnSpPr>
        <p:spPr bwMode="auto">
          <a:xfrm>
            <a:off x="6188790" y="4999658"/>
            <a:ext cx="0" cy="395410"/>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1" name="テキスト ボックス 20">
            <a:extLst>
              <a:ext uri="{FF2B5EF4-FFF2-40B4-BE49-F238E27FC236}">
                <a16:creationId xmlns:a16="http://schemas.microsoft.com/office/drawing/2014/main" id="{78E0D0D0-BDA9-4EC9-901B-8A54CC3A5C36}"/>
              </a:ext>
            </a:extLst>
          </p:cNvPr>
          <p:cNvSpPr txBox="1"/>
          <p:nvPr/>
        </p:nvSpPr>
        <p:spPr>
          <a:xfrm>
            <a:off x="6196406" y="4168205"/>
            <a:ext cx="433131" cy="276999"/>
          </a:xfrm>
          <a:prstGeom prst="rect">
            <a:avLst/>
          </a:prstGeom>
          <a:noFill/>
        </p:spPr>
        <p:txBody>
          <a:bodyPr vert="horz"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op</a:t>
            </a:r>
            <a:r>
              <a:rPr lang="en-US" altLang="ja-JP" sz="1200" baseline="-25000" dirty="0">
                <a:solidFill>
                  <a:srgbClr val="FF0000"/>
                </a:solidFill>
                <a:latin typeface="Meiryo UI" panose="020B0604030504040204" pitchFamily="50" charset="-128"/>
                <a:ea typeface="Meiryo UI" panose="020B0604030504040204" pitchFamily="50" charset="-128"/>
              </a:rPr>
              <a:t>1</a:t>
            </a:r>
            <a:endParaRPr kumimoji="1" lang="ja-JP" altLang="en-US" sz="1200" baseline="-25000" dirty="0">
              <a:solidFill>
                <a:srgbClr val="FF0000"/>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C6498295-99F5-4E52-BE48-3750D41BFDBA}"/>
              </a:ext>
            </a:extLst>
          </p:cNvPr>
          <p:cNvSpPr txBox="1"/>
          <p:nvPr/>
        </p:nvSpPr>
        <p:spPr>
          <a:xfrm>
            <a:off x="6188432" y="3266010"/>
            <a:ext cx="433131" cy="276999"/>
          </a:xfrm>
          <a:prstGeom prst="rect">
            <a:avLst/>
          </a:prstGeom>
          <a:noFill/>
        </p:spPr>
        <p:txBody>
          <a:bodyPr vert="horz"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op</a:t>
            </a:r>
            <a:r>
              <a:rPr lang="en-US" altLang="ja-JP" sz="1200" baseline="-25000" dirty="0">
                <a:solidFill>
                  <a:srgbClr val="FF0000"/>
                </a:solidFill>
                <a:latin typeface="Meiryo UI" panose="020B0604030504040204" pitchFamily="50" charset="-128"/>
                <a:ea typeface="Meiryo UI" panose="020B0604030504040204" pitchFamily="50" charset="-128"/>
              </a:rPr>
              <a:t>2</a:t>
            </a:r>
            <a:endParaRPr kumimoji="1" lang="ja-JP" altLang="en-US" sz="1200" baseline="-25000" dirty="0">
              <a:solidFill>
                <a:srgbClr val="FF0000"/>
              </a:solidFill>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6AD0F38A-6D82-4002-A965-B68B35185BF1}"/>
              </a:ext>
            </a:extLst>
          </p:cNvPr>
          <p:cNvSpPr txBox="1"/>
          <p:nvPr/>
        </p:nvSpPr>
        <p:spPr>
          <a:xfrm>
            <a:off x="6207746" y="5072773"/>
            <a:ext cx="433131" cy="276999"/>
          </a:xfrm>
          <a:prstGeom prst="rect">
            <a:avLst/>
          </a:prstGeom>
          <a:noFill/>
        </p:spPr>
        <p:txBody>
          <a:bodyPr vert="horz"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op</a:t>
            </a:r>
            <a:r>
              <a:rPr lang="en-US" altLang="ja-JP" sz="1200" baseline="-25000" dirty="0">
                <a:solidFill>
                  <a:srgbClr val="FF0000"/>
                </a:solidFill>
                <a:latin typeface="Meiryo UI" panose="020B0604030504040204" pitchFamily="50" charset="-128"/>
                <a:ea typeface="Meiryo UI" panose="020B0604030504040204" pitchFamily="50" charset="-128"/>
              </a:rPr>
              <a:t>3</a:t>
            </a:r>
            <a:endParaRPr kumimoji="1" lang="ja-JP" altLang="en-US" sz="1200" baseline="-25000" dirty="0">
              <a:solidFill>
                <a:srgbClr val="FF0000"/>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EA5A4681-9ED7-4AE2-BC4B-CE8EB049DA67}"/>
              </a:ext>
            </a:extLst>
          </p:cNvPr>
          <p:cNvSpPr txBox="1"/>
          <p:nvPr/>
        </p:nvSpPr>
        <p:spPr>
          <a:xfrm>
            <a:off x="-30789" y="3733950"/>
            <a:ext cx="814647" cy="646331"/>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beam</a:t>
            </a:r>
          </a:p>
          <a:p>
            <a:r>
              <a:rPr lang="ja-JP" altLang="en-US">
                <a:latin typeface="Meiryo UI" panose="020B0604030504040204" pitchFamily="50" charset="-128"/>
                <a:ea typeface="Meiryo UI" panose="020B0604030504040204" pitchFamily="50" charset="-128"/>
              </a:rPr>
              <a:t>サイズ</a:t>
            </a:r>
            <a:endParaRPr kumimoji="1" lang="ja-JP" altLang="en-US" dirty="0">
              <a:latin typeface="Meiryo UI" panose="020B0604030504040204" pitchFamily="50" charset="-128"/>
              <a:ea typeface="Meiryo UI" panose="020B0604030504040204" pitchFamily="50" charset="-128"/>
            </a:endParaRPr>
          </a:p>
        </p:txBody>
      </p:sp>
      <p:cxnSp>
        <p:nvCxnSpPr>
          <p:cNvPr id="27" name="直線矢印コネクタ 26">
            <a:extLst>
              <a:ext uri="{FF2B5EF4-FFF2-40B4-BE49-F238E27FC236}">
                <a16:creationId xmlns:a16="http://schemas.microsoft.com/office/drawing/2014/main" id="{590A1460-5AE5-4018-8867-808CD4BC2550}"/>
              </a:ext>
            </a:extLst>
          </p:cNvPr>
          <p:cNvCxnSpPr/>
          <p:nvPr/>
        </p:nvCxnSpPr>
        <p:spPr bwMode="auto">
          <a:xfrm>
            <a:off x="3679996" y="3844071"/>
            <a:ext cx="1729953" cy="0"/>
          </a:xfrm>
          <a:prstGeom prst="straightConnector1">
            <a:avLst/>
          </a:prstGeom>
          <a:gradFill rotWithShape="0">
            <a:gsLst>
              <a:gs pos="0">
                <a:srgbClr val="FFFFFF"/>
              </a:gs>
              <a:gs pos="100000">
                <a:srgbClr val="CACAC7"/>
              </a:gs>
            </a:gsLst>
            <a:lin ang="5400000" scaled="1"/>
          </a:gra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3" name="直線矢印コネクタ 42">
            <a:extLst>
              <a:ext uri="{FF2B5EF4-FFF2-40B4-BE49-F238E27FC236}">
                <a16:creationId xmlns:a16="http://schemas.microsoft.com/office/drawing/2014/main" id="{3BAFDD9D-A760-46B3-90D2-C01B6BFBEFA7}"/>
              </a:ext>
            </a:extLst>
          </p:cNvPr>
          <p:cNvCxnSpPr>
            <a:stCxn id="15" idx="3"/>
            <a:endCxn id="44" idx="1"/>
          </p:cNvCxnSpPr>
          <p:nvPr/>
        </p:nvCxnSpPr>
        <p:spPr bwMode="auto">
          <a:xfrm flipV="1">
            <a:off x="6645990" y="3983539"/>
            <a:ext cx="357096" cy="1664921"/>
          </a:xfrm>
          <a:prstGeom prst="bentConnector3">
            <a:avLst>
              <a:gd name="adj1" fmla="val 50000"/>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4" name="テキスト ボックス 43">
            <a:extLst>
              <a:ext uri="{FF2B5EF4-FFF2-40B4-BE49-F238E27FC236}">
                <a16:creationId xmlns:a16="http://schemas.microsoft.com/office/drawing/2014/main" id="{7BE8F7CF-B32B-45A3-93FD-CBFE357AB0F3}"/>
              </a:ext>
            </a:extLst>
          </p:cNvPr>
          <p:cNvSpPr txBox="1"/>
          <p:nvPr/>
        </p:nvSpPr>
        <p:spPr>
          <a:xfrm>
            <a:off x="7003086" y="3521874"/>
            <a:ext cx="2307042" cy="923330"/>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Output Table</a:t>
            </a:r>
          </a:p>
          <a:p>
            <a:r>
              <a:rPr kumimoji="1" lang="ja-JP" altLang="en-US" dirty="0">
                <a:latin typeface="Meiryo UI" panose="020B0604030504040204" pitchFamily="50" charset="-128"/>
                <a:ea typeface="Meiryo UI" panose="020B0604030504040204" pitchFamily="50" charset="-128"/>
              </a:rPr>
              <a:t>と一致すれば、</a:t>
            </a:r>
            <a:endParaRPr kumimoji="1" lang="en-US" altLang="ja-JP" dirty="0">
              <a:latin typeface="Meiryo UI" panose="020B0604030504040204" pitchFamily="50" charset="-128"/>
              <a:ea typeface="Meiryo UI" panose="020B0604030504040204" pitchFamily="50" charset="-128"/>
            </a:endParaRPr>
          </a:p>
          <a:p>
            <a:r>
              <a:rPr lang="en-US" altLang="ja-JP" dirty="0">
                <a:solidFill>
                  <a:srgbClr val="FF0000"/>
                </a:solidFill>
                <a:latin typeface="Meiryo UI" panose="020B0604030504040204" pitchFamily="50" charset="-128"/>
                <a:ea typeface="Meiryo UI" panose="020B0604030504040204" pitchFamily="50" charset="-128"/>
              </a:rPr>
              <a:t>o</a:t>
            </a:r>
            <a:r>
              <a:rPr kumimoji="1" lang="en-US" altLang="ja-JP" dirty="0">
                <a:solidFill>
                  <a:srgbClr val="FF0000"/>
                </a:solidFill>
                <a:latin typeface="Meiryo UI" panose="020B0604030504040204" pitchFamily="50" charset="-128"/>
                <a:ea typeface="Meiryo UI" panose="020B0604030504040204" pitchFamily="50" charset="-128"/>
              </a:rPr>
              <a:t>p</a:t>
            </a:r>
            <a:r>
              <a:rPr kumimoji="1" lang="en-US" altLang="ja-JP" baseline="-25000" dirty="0">
                <a:solidFill>
                  <a:srgbClr val="FF0000"/>
                </a:solidFill>
                <a:latin typeface="Meiryo UI" panose="020B0604030504040204" pitchFamily="50" charset="-128"/>
                <a:ea typeface="Meiryo UI" panose="020B0604030504040204" pitchFamily="50" charset="-128"/>
              </a:rPr>
              <a:t>2</a:t>
            </a:r>
            <a:r>
              <a:rPr kumimoji="1" lang="en-US" altLang="ja-JP" dirty="0">
                <a:solidFill>
                  <a:srgbClr val="FF0000"/>
                </a:solidFill>
                <a:latin typeface="Meiryo UI" panose="020B0604030504040204" pitchFamily="50" charset="-128"/>
                <a:ea typeface="Meiryo UI" panose="020B0604030504040204" pitchFamily="50" charset="-128"/>
                <a:sym typeface="Wingdings" panose="05000000000000000000" pitchFamily="2" charset="2"/>
              </a:rPr>
              <a:t></a:t>
            </a:r>
            <a:r>
              <a:rPr kumimoji="1" lang="en-US" altLang="ja-JP" dirty="0">
                <a:solidFill>
                  <a:srgbClr val="FF0000"/>
                </a:solidFill>
                <a:latin typeface="Meiryo UI" panose="020B0604030504040204" pitchFamily="50" charset="-128"/>
                <a:ea typeface="Meiryo UI" panose="020B0604030504040204" pitchFamily="50" charset="-128"/>
              </a:rPr>
              <a:t>op</a:t>
            </a:r>
            <a:r>
              <a:rPr kumimoji="1" lang="en-US" altLang="ja-JP" baseline="-25000" dirty="0">
                <a:solidFill>
                  <a:srgbClr val="FF0000"/>
                </a:solidFill>
                <a:latin typeface="Meiryo UI" panose="020B0604030504040204" pitchFamily="50" charset="-128"/>
                <a:ea typeface="Meiryo UI" panose="020B0604030504040204" pitchFamily="50" charset="-128"/>
              </a:rPr>
              <a:t>1</a:t>
            </a:r>
            <a:r>
              <a:rPr kumimoji="1" lang="en-US" altLang="ja-JP" dirty="0">
                <a:solidFill>
                  <a:srgbClr val="FF0000"/>
                </a:solidFill>
                <a:latin typeface="Meiryo UI" panose="020B0604030504040204" pitchFamily="50" charset="-128"/>
                <a:ea typeface="Meiryo UI" panose="020B0604030504040204" pitchFamily="50" charset="-128"/>
                <a:sym typeface="Wingdings" panose="05000000000000000000" pitchFamily="2" charset="2"/>
              </a:rPr>
              <a:t></a:t>
            </a:r>
            <a:r>
              <a:rPr kumimoji="1" lang="en-US" altLang="ja-JP" dirty="0">
                <a:solidFill>
                  <a:srgbClr val="FF0000"/>
                </a:solidFill>
                <a:latin typeface="Meiryo UI" panose="020B0604030504040204" pitchFamily="50" charset="-128"/>
                <a:ea typeface="Meiryo UI" panose="020B0604030504040204" pitchFamily="50" charset="-128"/>
              </a:rPr>
              <a:t>op</a:t>
            </a:r>
            <a:r>
              <a:rPr kumimoji="1" lang="en-US" altLang="ja-JP" baseline="-25000" dirty="0">
                <a:solidFill>
                  <a:srgbClr val="FF0000"/>
                </a:solidFill>
                <a:latin typeface="Meiryo UI" panose="020B0604030504040204" pitchFamily="50" charset="-128"/>
                <a:ea typeface="Meiryo UI" panose="020B0604030504040204" pitchFamily="50" charset="-128"/>
              </a:rPr>
              <a:t>3</a:t>
            </a:r>
            <a:r>
              <a:rPr kumimoji="1" lang="en-US" altLang="ja-JP" dirty="0">
                <a:solidFill>
                  <a:srgbClr val="FF0000"/>
                </a:solidFill>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が解</a:t>
            </a:r>
            <a:endParaRPr kumimoji="1" lang="ja-JP" altLang="en-US" dirty="0">
              <a:latin typeface="Meiryo UI" panose="020B0604030504040204" pitchFamily="50" charset="-128"/>
              <a:ea typeface="Meiryo UI" panose="020B0604030504040204" pitchFamily="50" charset="-128"/>
            </a:endParaRPr>
          </a:p>
        </p:txBody>
      </p:sp>
      <p:sp>
        <p:nvSpPr>
          <p:cNvPr id="8" name="下矢印 7">
            <a:extLst>
              <a:ext uri="{FF2B5EF4-FFF2-40B4-BE49-F238E27FC236}">
                <a16:creationId xmlns:a16="http://schemas.microsoft.com/office/drawing/2014/main" id="{0207D6DB-9CCF-F24D-BC38-75B339B7F3E5}"/>
              </a:ext>
            </a:extLst>
          </p:cNvPr>
          <p:cNvSpPr/>
          <p:nvPr/>
        </p:nvSpPr>
        <p:spPr bwMode="gray">
          <a:xfrm>
            <a:off x="3825497" y="2629748"/>
            <a:ext cx="484632" cy="831845"/>
          </a:xfrm>
          <a:prstGeom prst="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E19610A3-9F9A-05D5-2D85-31F11F8CEEB3}"/>
              </a:ext>
            </a:extLst>
          </p:cNvPr>
          <p:cNvSpPr txBox="1"/>
          <p:nvPr/>
        </p:nvSpPr>
        <p:spPr>
          <a:xfrm>
            <a:off x="3964513" y="2598594"/>
            <a:ext cx="1157688" cy="646331"/>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高スコア順</a:t>
            </a:r>
            <a:endParaRPr lang="en-US" altLang="ja-JP" dirty="0">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にチェック</a:t>
            </a:r>
            <a:endParaRPr lang="en-US" altLang="ja-JP"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60A28594-33E6-67C9-8603-D1B0D7B093F9}"/>
              </a:ext>
            </a:extLst>
          </p:cNvPr>
          <p:cNvSpPr txBox="1"/>
          <p:nvPr/>
        </p:nvSpPr>
        <p:spPr>
          <a:xfrm>
            <a:off x="1207938" y="6167392"/>
            <a:ext cx="6728124" cy="369332"/>
          </a:xfrm>
          <a:prstGeom prst="rect">
            <a:avLst/>
          </a:prstGeom>
          <a:solidFill>
            <a:schemeClr val="bg1">
              <a:lumMod val="95000"/>
            </a:schemeClr>
          </a:solidFill>
        </p:spPr>
        <p:txBody>
          <a:bodyPr vert="horz" wrap="none" rtlCol="0">
            <a:spAutoFit/>
          </a:bodyPr>
          <a:lstStyle/>
          <a:p>
            <a:r>
              <a:rPr lang="ja-JP" altLang="en-US">
                <a:latin typeface="Meiryo UI" panose="020B0604030504040204" pitchFamily="50" charset="-128"/>
                <a:ea typeface="Meiryo UI" panose="020B0604030504040204" pitchFamily="50" charset="-128"/>
              </a:rPr>
              <a:t>オペレーション集合</a:t>
            </a:r>
            <a:r>
              <a:rPr lang="en-US" altLang="ja-JP" dirty="0">
                <a:latin typeface="Meiryo UI" panose="020B0604030504040204" pitchFamily="50" charset="-128"/>
                <a:ea typeface="Meiryo UI" panose="020B0604030504040204" pitchFamily="50" charset="-128"/>
              </a:rPr>
              <a:t> = {</a:t>
            </a:r>
            <a:r>
              <a:rPr lang="en-US" altLang="ja-JP" dirty="0" err="1">
                <a:latin typeface="Meiryo UI" panose="020B0604030504040204" pitchFamily="50" charset="-128"/>
                <a:ea typeface="Meiryo UI" panose="020B0604030504040204" pitchFamily="50" charset="-128"/>
              </a:rPr>
              <a:t>op</a:t>
            </a:r>
            <a:r>
              <a:rPr lang="en-US" altLang="ja-JP" i="1" baseline="-25000" dirty="0" err="1">
                <a:latin typeface="Meiryo UI" panose="020B0604030504040204" pitchFamily="50" charset="-128"/>
                <a:ea typeface="Meiryo UI" panose="020B0604030504040204" pitchFamily="50" charset="-128"/>
              </a:rPr>
              <a:t>i</a:t>
            </a:r>
            <a:r>
              <a:rPr lang="en-US" altLang="ja-JP" i="1" baseline="-25000" dirty="0">
                <a:latin typeface="Meiryo UI" panose="020B0604030504040204" pitchFamily="50" charset="-128"/>
                <a:ea typeface="Meiryo UI" panose="020B0604030504040204" pitchFamily="50" charset="-128"/>
              </a:rPr>
              <a:t> </a:t>
            </a:r>
            <a:r>
              <a:rPr lang="en-US" altLang="ja-JP" i="1"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 </a:t>
            </a:r>
            <a:r>
              <a:rPr lang="en-US" altLang="ja-JP" i="1" dirty="0" err="1">
                <a:latin typeface="Meiryo UI" panose="020B0604030504040204" pitchFamily="50" charset="-128"/>
                <a:ea typeface="Meiryo UI" panose="020B0604030504040204" pitchFamily="50" charset="-128"/>
              </a:rPr>
              <a:t>i</a:t>
            </a:r>
            <a:r>
              <a:rPr lang="en-US" altLang="ja-JP" dirty="0">
                <a:latin typeface="Meiryo UI" panose="020B0604030504040204" pitchFamily="50" charset="-128"/>
                <a:ea typeface="Meiryo UI" panose="020B0604030504040204" pitchFamily="50" charset="-128"/>
              </a:rPr>
              <a:t> &gt; 0},   </a:t>
            </a:r>
            <a:r>
              <a:rPr lang="en-US" altLang="ja-JP" b="1" dirty="0" err="1">
                <a:latin typeface="Meiryo UI" panose="020B0604030504040204" pitchFamily="50" charset="-128"/>
                <a:ea typeface="Meiryo UI" panose="020B0604030504040204" pitchFamily="50" charset="-128"/>
              </a:rPr>
              <a:t>eos</a:t>
            </a:r>
            <a:r>
              <a:rPr lang="en-US" altLang="ja-JP" dirty="0">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列の最後を表すトークン</a:t>
            </a:r>
            <a:r>
              <a:rPr lang="en-US" altLang="ja-JP" dirty="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17275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dirty="0"/>
              <a:t>教師データ</a:t>
            </a:r>
            <a:endParaRPr lang="en-US" altLang="ja-JP" dirty="0"/>
          </a:p>
        </p:txBody>
      </p:sp>
      <p:sp>
        <p:nvSpPr>
          <p:cNvPr id="386080" name="Rectangle 32"/>
          <p:cNvSpPr>
            <a:spLocks noGrp="1" noChangeArrowheads="1"/>
          </p:cNvSpPr>
          <p:nvPr>
            <p:ph idx="1"/>
          </p:nvPr>
        </p:nvSpPr>
        <p:spPr>
          <a:xfrm>
            <a:off x="107504" y="669322"/>
            <a:ext cx="8866633" cy="1668209"/>
          </a:xfrm>
        </p:spPr>
        <p:txBody>
          <a:bodyPr/>
          <a:lstStyle/>
          <a:p>
            <a:r>
              <a:rPr lang="ja-JP" altLang="en-US"/>
              <a:t>教師データの取得方法</a:t>
            </a:r>
            <a:endParaRPr lang="en-US" altLang="ja-JP" dirty="0"/>
          </a:p>
          <a:p>
            <a:pPr lvl="1"/>
            <a:r>
              <a:rPr lang="ja-JP" altLang="en-US"/>
              <a:t>実世界には大量に存在しないデータなので、自動生成により取得</a:t>
            </a:r>
            <a:endParaRPr lang="en-US" altLang="ja-JP" dirty="0"/>
          </a:p>
          <a:p>
            <a:pPr marL="1000125" lvl="2" indent="-342900">
              <a:buFont typeface="+mj-lt"/>
              <a:buAutoNum type="arabicPeriod"/>
            </a:pPr>
            <a:r>
              <a:rPr lang="ja-JP" altLang="en-US"/>
              <a:t>入力例</a:t>
            </a:r>
            <a:r>
              <a:rPr lang="ja-JP" altLang="en-US" dirty="0"/>
              <a:t>テーブルとプログラムをランダムサンプリングして自動生成</a:t>
            </a:r>
            <a:endParaRPr lang="en-US" altLang="ja-JP" dirty="0"/>
          </a:p>
          <a:p>
            <a:pPr marL="1000125" lvl="2" indent="-342900">
              <a:buFont typeface="+mj-lt"/>
              <a:buAutoNum type="arabicPeriod"/>
            </a:pPr>
            <a:r>
              <a:rPr lang="ja-JP" altLang="en-US" dirty="0"/>
              <a:t>出力例テーブルを、入力例テーブルとプログラムから生成</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23</a:t>
            </a:fld>
            <a:endParaRPr lang="en-US" altLang="ja-JP" dirty="0"/>
          </a:p>
        </p:txBody>
      </p:sp>
      <p:sp>
        <p:nvSpPr>
          <p:cNvPr id="5" name="正方形/長方形 4">
            <a:extLst>
              <a:ext uri="{FF2B5EF4-FFF2-40B4-BE49-F238E27FC236}">
                <a16:creationId xmlns:a16="http://schemas.microsoft.com/office/drawing/2014/main" id="{FB0B911F-8706-4A49-9DC0-C57A4DAEBC63}"/>
              </a:ext>
            </a:extLst>
          </p:cNvPr>
          <p:cNvSpPr/>
          <p:nvPr/>
        </p:nvSpPr>
        <p:spPr bwMode="gray">
          <a:xfrm>
            <a:off x="7740352" y="30366"/>
            <a:ext cx="1233785"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rPr>
              <a:t>研究アプローチ</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3557472E-F925-134F-A953-1DB3DC945072}"/>
              </a:ext>
            </a:extLst>
          </p:cNvPr>
          <p:cNvSpPr txBox="1"/>
          <p:nvPr/>
        </p:nvSpPr>
        <p:spPr>
          <a:xfrm>
            <a:off x="2756958" y="2863891"/>
            <a:ext cx="2376997" cy="461665"/>
          </a:xfrm>
          <a:prstGeom prst="rect">
            <a:avLst/>
          </a:prstGeom>
          <a:noFill/>
        </p:spPr>
        <p:txBody>
          <a:bodyPr vert="horz" wrap="none" rtlCol="0">
            <a:spAutoFit/>
          </a:bodyPr>
          <a:lstStyle/>
          <a:p>
            <a:pPr algn="l"/>
            <a:r>
              <a:rPr lang="en-US" altLang="ja-JP" sz="1200" dirty="0">
                <a:latin typeface="+mn-lt"/>
              </a:rPr>
              <a:t>1) </a:t>
            </a:r>
            <a:r>
              <a:rPr lang="en-US" altLang="ja-JP" sz="1200" dirty="0" err="1">
                <a:latin typeface="+mn-lt"/>
              </a:rPr>
              <a:t>ExtractColumn</a:t>
            </a:r>
            <a:r>
              <a:rPr lang="en-US" altLang="ja-JP" sz="1200" dirty="0">
                <a:latin typeface="+mn-lt"/>
              </a:rPr>
              <a:t>("\W+", 1) </a:t>
            </a:r>
          </a:p>
          <a:p>
            <a:pPr algn="l"/>
            <a:r>
              <a:rPr lang="en-US" altLang="ja-JP" sz="1200" dirty="0">
                <a:latin typeface="+mn-lt"/>
              </a:rPr>
              <a:t>2) </a:t>
            </a:r>
            <a:r>
              <a:rPr lang="en-US" altLang="ja-JP" sz="1200" dirty="0" err="1">
                <a:latin typeface="+mn-lt"/>
              </a:rPr>
              <a:t>MoveColumnToEnd</a:t>
            </a:r>
            <a:r>
              <a:rPr lang="en-US" altLang="ja-JP" sz="1200" dirty="0">
                <a:latin typeface="+mn-lt"/>
              </a:rPr>
              <a:t>(0)</a:t>
            </a:r>
          </a:p>
        </p:txBody>
      </p:sp>
      <p:sp>
        <p:nvSpPr>
          <p:cNvPr id="7" name="右矢印 6">
            <a:extLst>
              <a:ext uri="{FF2B5EF4-FFF2-40B4-BE49-F238E27FC236}">
                <a16:creationId xmlns:a16="http://schemas.microsoft.com/office/drawing/2014/main" id="{0670145C-150C-6640-AB89-88B89C0BFBBD}"/>
              </a:ext>
            </a:extLst>
          </p:cNvPr>
          <p:cNvSpPr/>
          <p:nvPr/>
        </p:nvSpPr>
        <p:spPr bwMode="gray">
          <a:xfrm>
            <a:off x="5292080" y="2863891"/>
            <a:ext cx="474352" cy="484632"/>
          </a:xfrm>
          <a:prstGeom prst="righ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0" name="Rectangle 32">
            <a:extLst>
              <a:ext uri="{FF2B5EF4-FFF2-40B4-BE49-F238E27FC236}">
                <a16:creationId xmlns:a16="http://schemas.microsoft.com/office/drawing/2014/main" id="{1F93A7ED-C54C-F64A-A096-EE53713C478C}"/>
              </a:ext>
            </a:extLst>
          </p:cNvPr>
          <p:cNvSpPr txBox="1">
            <a:spLocks noChangeArrowheads="1"/>
          </p:cNvSpPr>
          <p:nvPr/>
        </p:nvSpPr>
        <p:spPr bwMode="gray">
          <a:xfrm>
            <a:off x="169863" y="4679222"/>
            <a:ext cx="8866633" cy="184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r>
              <a:rPr lang="ja-JP" altLang="en-US" kern="0"/>
              <a:t>準備</a:t>
            </a:r>
            <a:r>
              <a:rPr lang="ja-JP" altLang="en-US" kern="0" dirty="0"/>
              <a:t>した教師データのデータ規模</a:t>
            </a:r>
            <a:endParaRPr lang="en-US" altLang="ja-JP" kern="0" dirty="0"/>
          </a:p>
          <a:p>
            <a:pPr lvl="2"/>
            <a:r>
              <a:rPr lang="ja-JP" altLang="en-US" kern="0" dirty="0"/>
              <a:t>各サンプルを上記の方法</a:t>
            </a:r>
            <a:r>
              <a:rPr lang="ja-JP" altLang="en-US" kern="0"/>
              <a:t>で生成</a:t>
            </a:r>
            <a:endParaRPr lang="en-US" altLang="ja-JP" kern="0" dirty="0"/>
          </a:p>
          <a:p>
            <a:pPr lvl="2"/>
            <a:r>
              <a:rPr lang="en-US" altLang="ja-JP" kern="0" dirty="0"/>
              <a:t>10K, 100K, 1M, 2M, 4M 10M </a:t>
            </a:r>
            <a:r>
              <a:rPr lang="ja-JP" altLang="en-US" kern="0" dirty="0"/>
              <a:t>サンプルの</a:t>
            </a:r>
            <a:r>
              <a:rPr lang="ja-JP" altLang="en-US" kern="0"/>
              <a:t>データセットを用意</a:t>
            </a:r>
            <a:endParaRPr lang="en-US" altLang="ja-JP" kern="0" dirty="0"/>
          </a:p>
          <a:p>
            <a:pPr lvl="2"/>
            <a:r>
              <a:rPr lang="ja-JP" altLang="en-US" kern="0" dirty="0"/>
              <a:t>生成したデータの</a:t>
            </a:r>
            <a:r>
              <a:rPr lang="en-US" altLang="ja-JP" kern="0" dirty="0"/>
              <a:t>90%</a:t>
            </a:r>
            <a:r>
              <a:rPr lang="ja-JP" altLang="en-US" kern="0" dirty="0"/>
              <a:t>を</a:t>
            </a:r>
            <a:r>
              <a:rPr lang="en-US" altLang="ja-JP" kern="0" dirty="0"/>
              <a:t>Training</a:t>
            </a:r>
            <a:r>
              <a:rPr lang="ja-JP" altLang="en-US" kern="0" dirty="0"/>
              <a:t>データとして利用</a:t>
            </a:r>
            <a:endParaRPr lang="en-US" altLang="ja-JP" kern="0" dirty="0"/>
          </a:p>
          <a:p>
            <a:pPr lvl="2"/>
            <a:r>
              <a:rPr lang="ja-JP" altLang="en-US" kern="0" dirty="0"/>
              <a:t>残りの</a:t>
            </a:r>
            <a:r>
              <a:rPr lang="en-US" altLang="ja-JP" kern="0" dirty="0"/>
              <a:t>10%</a:t>
            </a:r>
            <a:r>
              <a:rPr lang="ja-JP" altLang="en-US" kern="0" dirty="0"/>
              <a:t>データをホールド・アウトして</a:t>
            </a:r>
            <a:r>
              <a:rPr lang="en-US" altLang="ja-JP" kern="0" dirty="0"/>
              <a:t>Validation</a:t>
            </a:r>
            <a:r>
              <a:rPr lang="ja-JP" altLang="en-US" kern="0" dirty="0"/>
              <a:t>データとして利用</a:t>
            </a:r>
            <a:endParaRPr lang="en-US" altLang="ja-JP" kern="0" dirty="0"/>
          </a:p>
          <a:p>
            <a:endParaRPr lang="en-US" altLang="ja-JP" kern="0" dirty="0"/>
          </a:p>
          <a:p>
            <a:pPr lvl="1"/>
            <a:endParaRPr lang="en-US" altLang="ja-JP" kern="0" dirty="0"/>
          </a:p>
          <a:p>
            <a:pPr lvl="1"/>
            <a:endParaRPr lang="en-US" altLang="ja-JP" kern="0" dirty="0"/>
          </a:p>
          <a:p>
            <a:pPr marL="338137" lvl="1" indent="0">
              <a:buFont typeface="Wingdings" pitchFamily="2" charset="2"/>
              <a:buNone/>
            </a:pPr>
            <a:endParaRPr lang="en-US" altLang="ja-JP" kern="0" dirty="0"/>
          </a:p>
          <a:p>
            <a:pPr lvl="1"/>
            <a:endParaRPr lang="en-US" altLang="ja-JP" kern="0" dirty="0"/>
          </a:p>
          <a:p>
            <a:pPr lvl="1"/>
            <a:endParaRPr lang="en-US" altLang="ja-JP" kern="0" dirty="0"/>
          </a:p>
          <a:p>
            <a:pPr lvl="1"/>
            <a:endParaRPr lang="en-US" altLang="ja-JP" kern="0" dirty="0"/>
          </a:p>
        </p:txBody>
      </p:sp>
      <p:sp>
        <p:nvSpPr>
          <p:cNvPr id="11" name="テキスト ボックス 10">
            <a:extLst>
              <a:ext uri="{FF2B5EF4-FFF2-40B4-BE49-F238E27FC236}">
                <a16:creationId xmlns:a16="http://schemas.microsoft.com/office/drawing/2014/main" id="{AFB2B39E-0340-7243-AAC0-E38A1FB70BBA}"/>
              </a:ext>
            </a:extLst>
          </p:cNvPr>
          <p:cNvSpPr txBox="1"/>
          <p:nvPr/>
        </p:nvSpPr>
        <p:spPr>
          <a:xfrm>
            <a:off x="515815" y="3856458"/>
            <a:ext cx="1888659" cy="584775"/>
          </a:xfrm>
          <a:prstGeom prst="rect">
            <a:avLst/>
          </a:prstGeom>
          <a:noFill/>
        </p:spPr>
        <p:txBody>
          <a:bodyPr vert="horz" wrap="none" rtlCol="0">
            <a:spAutoFit/>
          </a:bodyPr>
          <a:lstStyle/>
          <a:p>
            <a:r>
              <a:rPr kumimoji="1" lang="ja-JP" altLang="en-US" sz="1600">
                <a:latin typeface="+mn-lt"/>
                <a:ea typeface="Meiryo UI" panose="020B0604030504040204" pitchFamily="50" charset="-128"/>
              </a:rPr>
              <a:t>入力テーブル</a:t>
            </a:r>
            <a:endParaRPr kumimoji="1" lang="en-US" altLang="ja-JP" sz="1600" dirty="0">
              <a:latin typeface="+mn-lt"/>
              <a:ea typeface="Meiryo UI" panose="020B0604030504040204" pitchFamily="50" charset="-128"/>
            </a:endParaRPr>
          </a:p>
          <a:p>
            <a:r>
              <a:rPr kumimoji="1" lang="en-US" altLang="ja-JP" sz="1600" dirty="0">
                <a:latin typeface="+mn-lt"/>
                <a:ea typeface="Meiryo UI" panose="020B0604030504040204" pitchFamily="50" charset="-128"/>
              </a:rPr>
              <a:t>(</a:t>
            </a:r>
            <a:r>
              <a:rPr kumimoji="1" lang="ja-JP" altLang="en-US" sz="1600">
                <a:latin typeface="+mn-lt"/>
                <a:ea typeface="Meiryo UI" panose="020B0604030504040204" pitchFamily="50" charset="-128"/>
              </a:rPr>
              <a:t>ランダムサンプリング</a:t>
            </a:r>
            <a:r>
              <a:rPr kumimoji="1" lang="en-US" altLang="ja-JP" sz="1600" dirty="0">
                <a:latin typeface="+mn-lt"/>
                <a:ea typeface="Meiryo UI" panose="020B0604030504040204" pitchFamily="50" charset="-128"/>
              </a:rPr>
              <a:t>)</a:t>
            </a:r>
            <a:endParaRPr kumimoji="1" lang="ja-JP" altLang="en-US" sz="1600" dirty="0">
              <a:latin typeface="+mn-lt"/>
              <a:ea typeface="Meiryo UI" panose="020B0604030504040204" pitchFamily="50" charset="-128"/>
            </a:endParaRPr>
          </a:p>
        </p:txBody>
      </p:sp>
      <p:sp>
        <p:nvSpPr>
          <p:cNvPr id="12" name="テキスト ボックス 11">
            <a:extLst>
              <a:ext uri="{FF2B5EF4-FFF2-40B4-BE49-F238E27FC236}">
                <a16:creationId xmlns:a16="http://schemas.microsoft.com/office/drawing/2014/main" id="{2EB3534C-CB19-3B4F-9FF8-72DB2233A69B}"/>
              </a:ext>
            </a:extLst>
          </p:cNvPr>
          <p:cNvSpPr txBox="1"/>
          <p:nvPr/>
        </p:nvSpPr>
        <p:spPr>
          <a:xfrm>
            <a:off x="2780589" y="3847728"/>
            <a:ext cx="2119490" cy="584775"/>
          </a:xfrm>
          <a:prstGeom prst="rect">
            <a:avLst/>
          </a:prstGeom>
          <a:noFill/>
        </p:spPr>
        <p:txBody>
          <a:bodyPr vert="horz" wrap="none" rtlCol="0">
            <a:spAutoFit/>
          </a:bodyPr>
          <a:lstStyle/>
          <a:p>
            <a:r>
              <a:rPr kumimoji="1" lang="ja-JP" altLang="en-US" sz="1600">
                <a:latin typeface="+mn-lt"/>
                <a:ea typeface="Meiryo UI" panose="020B0604030504040204" pitchFamily="50" charset="-128"/>
              </a:rPr>
              <a:t>プログラム</a:t>
            </a:r>
            <a:endParaRPr kumimoji="1" lang="en-US" altLang="ja-JP" sz="1600" dirty="0">
              <a:latin typeface="+mn-lt"/>
              <a:ea typeface="Meiryo UI" panose="020B0604030504040204" pitchFamily="50" charset="-128"/>
            </a:endParaRPr>
          </a:p>
          <a:p>
            <a:r>
              <a:rPr lang="ja-JP" altLang="en-US" sz="1600">
                <a:latin typeface="+mn-lt"/>
                <a:ea typeface="Meiryo UI" panose="020B0604030504040204" pitchFamily="50" charset="-128"/>
              </a:rPr>
              <a:t>（ランダムサンプリング）</a:t>
            </a:r>
            <a:endParaRPr kumimoji="1" lang="ja-JP" altLang="en-US" sz="1600" dirty="0">
              <a:latin typeface="+mn-lt"/>
              <a:ea typeface="Meiryo UI" panose="020B0604030504040204" pitchFamily="50" charset="-128"/>
            </a:endParaRPr>
          </a:p>
        </p:txBody>
      </p:sp>
      <p:sp>
        <p:nvSpPr>
          <p:cNvPr id="14" name="テキスト ボックス 13">
            <a:extLst>
              <a:ext uri="{FF2B5EF4-FFF2-40B4-BE49-F238E27FC236}">
                <a16:creationId xmlns:a16="http://schemas.microsoft.com/office/drawing/2014/main" id="{FB41F61B-29F3-5341-9874-70B0725B28D2}"/>
              </a:ext>
            </a:extLst>
          </p:cNvPr>
          <p:cNvSpPr txBox="1"/>
          <p:nvPr/>
        </p:nvSpPr>
        <p:spPr>
          <a:xfrm>
            <a:off x="6786277" y="3847728"/>
            <a:ext cx="1244250" cy="338554"/>
          </a:xfrm>
          <a:prstGeom prst="rect">
            <a:avLst/>
          </a:prstGeom>
          <a:noFill/>
        </p:spPr>
        <p:txBody>
          <a:bodyPr vert="horz" wrap="none" rtlCol="0">
            <a:spAutoFit/>
          </a:bodyPr>
          <a:lstStyle/>
          <a:p>
            <a:r>
              <a:rPr lang="ja-JP" altLang="en-US" sz="1600">
                <a:latin typeface="+mn-lt"/>
                <a:ea typeface="Meiryo UI" panose="020B0604030504040204" pitchFamily="50" charset="-128"/>
              </a:rPr>
              <a:t>出力</a:t>
            </a:r>
            <a:r>
              <a:rPr kumimoji="1" lang="ja-JP" altLang="en-US" sz="1600">
                <a:latin typeface="+mn-lt"/>
                <a:ea typeface="Meiryo UI" panose="020B0604030504040204" pitchFamily="50" charset="-128"/>
              </a:rPr>
              <a:t>テーブル</a:t>
            </a:r>
            <a:endParaRPr kumimoji="1" lang="ja-JP" altLang="en-US" sz="1600" dirty="0">
              <a:latin typeface="+mn-lt"/>
              <a:ea typeface="Meiryo UI" panose="020B0604030504040204" pitchFamily="50" charset="-128"/>
            </a:endParaRPr>
          </a:p>
        </p:txBody>
      </p:sp>
      <p:graphicFrame>
        <p:nvGraphicFramePr>
          <p:cNvPr id="15" name="表 15">
            <a:extLst>
              <a:ext uri="{FF2B5EF4-FFF2-40B4-BE49-F238E27FC236}">
                <a16:creationId xmlns:a16="http://schemas.microsoft.com/office/drawing/2014/main" id="{58E79FB3-184F-B64C-BA8B-D610DDBE97E8}"/>
              </a:ext>
            </a:extLst>
          </p:cNvPr>
          <p:cNvGraphicFramePr>
            <a:graphicFrameLocks noGrp="1"/>
          </p:cNvGraphicFramePr>
          <p:nvPr>
            <p:extLst>
              <p:ext uri="{D42A27DB-BD31-4B8C-83A1-F6EECF244321}">
                <p14:modId xmlns:p14="http://schemas.microsoft.com/office/powerpoint/2010/main" val="3166997546"/>
              </p:ext>
            </p:extLst>
          </p:nvPr>
        </p:nvGraphicFramePr>
        <p:xfrm>
          <a:off x="323528" y="2406427"/>
          <a:ext cx="2204658" cy="1392721"/>
        </p:xfrm>
        <a:graphic>
          <a:graphicData uri="http://schemas.openxmlformats.org/drawingml/2006/table">
            <a:tbl>
              <a:tblPr bandRow="1">
                <a:tableStyleId>{5C22544A-7EE6-4342-B048-85BDC9FD1C3A}</a:tableStyleId>
              </a:tblPr>
              <a:tblGrid>
                <a:gridCol w="1102329">
                  <a:extLst>
                    <a:ext uri="{9D8B030D-6E8A-4147-A177-3AD203B41FA5}">
                      <a16:colId xmlns:a16="http://schemas.microsoft.com/office/drawing/2014/main" val="2355250594"/>
                    </a:ext>
                  </a:extLst>
                </a:gridCol>
                <a:gridCol w="1102329">
                  <a:extLst>
                    <a:ext uri="{9D8B030D-6E8A-4147-A177-3AD203B41FA5}">
                      <a16:colId xmlns:a16="http://schemas.microsoft.com/office/drawing/2014/main" val="1578630632"/>
                    </a:ext>
                  </a:extLst>
                </a:gridCol>
              </a:tblGrid>
              <a:tr h="206486">
                <a:tc>
                  <a:txBody>
                    <a:bodyPr/>
                    <a:lstStyle/>
                    <a:p>
                      <a:pPr algn="r" fontAlgn="ctr"/>
                      <a:r>
                        <a:rPr lang="en" sz="1100">
                          <a:effectLst/>
                        </a:rPr>
                        <a:t>TEks</a:t>
                      </a:r>
                    </a:p>
                  </a:txBody>
                  <a:tcPr anchor="ctr"/>
                </a:tc>
                <a:tc>
                  <a:txBody>
                    <a:bodyPr/>
                    <a:lstStyle/>
                    <a:p>
                      <a:pPr algn="r" fontAlgn="ctr"/>
                      <a:r>
                        <a:rPr lang="en" sz="1100">
                          <a:effectLst/>
                        </a:rPr>
                        <a:t>C-$n[B0fE</a:t>
                      </a:r>
                    </a:p>
                  </a:txBody>
                  <a:tcPr anchor="ctr"/>
                </a:tc>
                <a:extLst>
                  <a:ext uri="{0D108BD9-81ED-4DB2-BD59-A6C34878D82A}">
                    <a16:rowId xmlns:a16="http://schemas.microsoft.com/office/drawing/2014/main" val="1922295245"/>
                  </a:ext>
                </a:extLst>
              </a:tr>
              <a:tr h="206486">
                <a:tc>
                  <a:txBody>
                    <a:bodyPr/>
                    <a:lstStyle/>
                    <a:p>
                      <a:pPr algn="r" fontAlgn="ctr"/>
                      <a:r>
                        <a:rPr lang="en" sz="1100">
                          <a:effectLst/>
                        </a:rPr>
                        <a:t>44-o0B6r</a:t>
                      </a:r>
                    </a:p>
                  </a:txBody>
                  <a:tcPr anchor="ctr"/>
                </a:tc>
                <a:tc>
                  <a:txBody>
                    <a:bodyPr/>
                    <a:lstStyle/>
                    <a:p>
                      <a:pPr algn="r" fontAlgn="ctr"/>
                      <a:r>
                        <a:rPr lang="en" sz="1100" dirty="0">
                          <a:effectLst/>
                        </a:rPr>
                        <a:t>/&amp;</a:t>
                      </a:r>
                      <a:r>
                        <a:rPr lang="en" sz="1100" dirty="0" err="1">
                          <a:effectLst/>
                        </a:rPr>
                        <a:t>g.kJ</a:t>
                      </a:r>
                      <a:endParaRPr lang="en" sz="1100" dirty="0">
                        <a:effectLst/>
                      </a:endParaRPr>
                    </a:p>
                  </a:txBody>
                  <a:tcPr anchor="ctr"/>
                </a:tc>
                <a:extLst>
                  <a:ext uri="{0D108BD9-81ED-4DB2-BD59-A6C34878D82A}">
                    <a16:rowId xmlns:a16="http://schemas.microsoft.com/office/drawing/2014/main" val="1056394193"/>
                  </a:ext>
                </a:extLst>
              </a:tr>
              <a:tr h="206486">
                <a:tc>
                  <a:txBody>
                    <a:bodyPr/>
                    <a:lstStyle/>
                    <a:p>
                      <a:pPr algn="r" fontAlgn="ctr"/>
                      <a:r>
                        <a:rPr lang="en" sz="1100" dirty="0">
                          <a:effectLst/>
                        </a:rPr>
                        <a:t>V</a:t>
                      </a:r>
                    </a:p>
                  </a:txBody>
                  <a:tcPr anchor="ctr"/>
                </a:tc>
                <a:tc>
                  <a:txBody>
                    <a:bodyPr/>
                    <a:lstStyle/>
                    <a:p>
                      <a:pPr algn="r" fontAlgn="ctr"/>
                      <a:r>
                        <a:rPr lang="en" sz="1100">
                          <a:effectLst/>
                        </a:rPr>
                        <a:t>wU$-q5em</a:t>
                      </a:r>
                    </a:p>
                  </a:txBody>
                  <a:tcPr anchor="ctr"/>
                </a:tc>
                <a:extLst>
                  <a:ext uri="{0D108BD9-81ED-4DB2-BD59-A6C34878D82A}">
                    <a16:rowId xmlns:a16="http://schemas.microsoft.com/office/drawing/2014/main" val="3391236353"/>
                  </a:ext>
                </a:extLst>
              </a:tr>
              <a:tr h="206486">
                <a:tc>
                  <a:txBody>
                    <a:bodyPr/>
                    <a:lstStyle/>
                    <a:p>
                      <a:pPr algn="r" fontAlgn="ctr"/>
                      <a:r>
                        <a:rPr lang="en" sz="1100">
                          <a:effectLst/>
                        </a:rPr>
                        <a:t>1k:-</a:t>
                      </a:r>
                    </a:p>
                  </a:txBody>
                  <a:tcPr anchor="ctr"/>
                </a:tc>
                <a:tc>
                  <a:txBody>
                    <a:bodyPr/>
                    <a:lstStyle/>
                    <a:p>
                      <a:pPr algn="r" fontAlgn="ctr"/>
                      <a:r>
                        <a:rPr lang="en" sz="1100">
                          <a:effectLst/>
                        </a:rPr>
                        <a:t>7(S</a:t>
                      </a:r>
                    </a:p>
                  </a:txBody>
                  <a:tcPr anchor="ctr"/>
                </a:tc>
                <a:extLst>
                  <a:ext uri="{0D108BD9-81ED-4DB2-BD59-A6C34878D82A}">
                    <a16:rowId xmlns:a16="http://schemas.microsoft.com/office/drawing/2014/main" val="2035652493"/>
                  </a:ext>
                </a:extLst>
              </a:tr>
              <a:tr h="356401">
                <a:tc>
                  <a:txBody>
                    <a:bodyPr/>
                    <a:lstStyle/>
                    <a:p>
                      <a:pPr algn="r" fontAlgn="ctr"/>
                      <a:r>
                        <a:rPr lang="en" sz="1100" dirty="0">
                          <a:effectLst/>
                        </a:rPr>
                        <a:t>4TWwU$OS</a:t>
                      </a:r>
                    </a:p>
                  </a:txBody>
                  <a:tcPr anchor="ctr"/>
                </a:tc>
                <a:tc>
                  <a:txBody>
                    <a:bodyPr/>
                    <a:lstStyle/>
                    <a:p>
                      <a:pPr algn="r" fontAlgn="ctr"/>
                      <a:r>
                        <a:rPr lang="en" sz="1100" dirty="0" err="1">
                          <a:effectLst/>
                        </a:rPr>
                        <a:t>dbxdM</a:t>
                      </a:r>
                      <a:r>
                        <a:rPr lang="en" sz="1100" dirty="0">
                          <a:effectLst/>
                        </a:rPr>
                        <a:t>-</a:t>
                      </a:r>
                    </a:p>
                  </a:txBody>
                  <a:tcPr anchor="ctr"/>
                </a:tc>
                <a:extLst>
                  <a:ext uri="{0D108BD9-81ED-4DB2-BD59-A6C34878D82A}">
                    <a16:rowId xmlns:a16="http://schemas.microsoft.com/office/drawing/2014/main" val="466742728"/>
                  </a:ext>
                </a:extLst>
              </a:tr>
            </a:tbl>
          </a:graphicData>
        </a:graphic>
      </p:graphicFrame>
      <p:graphicFrame>
        <p:nvGraphicFramePr>
          <p:cNvPr id="16" name="表 16">
            <a:extLst>
              <a:ext uri="{FF2B5EF4-FFF2-40B4-BE49-F238E27FC236}">
                <a16:creationId xmlns:a16="http://schemas.microsoft.com/office/drawing/2014/main" id="{8A84D738-7D3F-F24A-8C06-2AABF2B1F0F5}"/>
              </a:ext>
            </a:extLst>
          </p:cNvPr>
          <p:cNvGraphicFramePr>
            <a:graphicFrameLocks noGrp="1"/>
          </p:cNvGraphicFramePr>
          <p:nvPr>
            <p:extLst>
              <p:ext uri="{D42A27DB-BD31-4B8C-83A1-F6EECF244321}">
                <p14:modId xmlns:p14="http://schemas.microsoft.com/office/powerpoint/2010/main" val="2784860484"/>
              </p:ext>
            </p:extLst>
          </p:nvPr>
        </p:nvGraphicFramePr>
        <p:xfrm>
          <a:off x="5924557" y="2401466"/>
          <a:ext cx="3110289" cy="1295400"/>
        </p:xfrm>
        <a:graphic>
          <a:graphicData uri="http://schemas.openxmlformats.org/drawingml/2006/table">
            <a:tbl>
              <a:tblPr bandRow="1">
                <a:tableStyleId>{5C22544A-7EE6-4342-B048-85BDC9FD1C3A}</a:tableStyleId>
              </a:tblPr>
              <a:tblGrid>
                <a:gridCol w="1036763">
                  <a:extLst>
                    <a:ext uri="{9D8B030D-6E8A-4147-A177-3AD203B41FA5}">
                      <a16:colId xmlns:a16="http://schemas.microsoft.com/office/drawing/2014/main" val="1962563345"/>
                    </a:ext>
                  </a:extLst>
                </a:gridCol>
                <a:gridCol w="1036763">
                  <a:extLst>
                    <a:ext uri="{9D8B030D-6E8A-4147-A177-3AD203B41FA5}">
                      <a16:colId xmlns:a16="http://schemas.microsoft.com/office/drawing/2014/main" val="2557729727"/>
                    </a:ext>
                  </a:extLst>
                </a:gridCol>
                <a:gridCol w="1036763">
                  <a:extLst>
                    <a:ext uri="{9D8B030D-6E8A-4147-A177-3AD203B41FA5}">
                      <a16:colId xmlns:a16="http://schemas.microsoft.com/office/drawing/2014/main" val="3132642261"/>
                    </a:ext>
                  </a:extLst>
                </a:gridCol>
              </a:tblGrid>
              <a:tr h="160198">
                <a:tc>
                  <a:txBody>
                    <a:bodyPr/>
                    <a:lstStyle/>
                    <a:p>
                      <a:pPr algn="r" fontAlgn="ctr"/>
                      <a:r>
                        <a:rPr lang="en-US" altLang="ja-JP" sz="1100" dirty="0">
                          <a:effectLst/>
                        </a:rPr>
                        <a:t>-$</a:t>
                      </a:r>
                    </a:p>
                  </a:txBody>
                  <a:tcPr anchor="ctr"/>
                </a:tc>
                <a:tc>
                  <a:txBody>
                    <a:bodyPr/>
                    <a:lstStyle/>
                    <a:p>
                      <a:pPr algn="r" fontAlgn="ctr"/>
                      <a:r>
                        <a:rPr lang="en" sz="1100" dirty="0">
                          <a:effectLst/>
                        </a:rPr>
                        <a:t>C-$n[B0fE</a:t>
                      </a:r>
                    </a:p>
                  </a:txBody>
                  <a:tcPr anchor="ctr"/>
                </a:tc>
                <a:tc>
                  <a:txBody>
                    <a:bodyPr/>
                    <a:lstStyle/>
                    <a:p>
                      <a:pPr algn="r" fontAlgn="ctr"/>
                      <a:r>
                        <a:rPr lang="en" sz="1100">
                          <a:effectLst/>
                        </a:rPr>
                        <a:t>TEks</a:t>
                      </a:r>
                    </a:p>
                  </a:txBody>
                  <a:tcPr anchor="ctr"/>
                </a:tc>
                <a:extLst>
                  <a:ext uri="{0D108BD9-81ED-4DB2-BD59-A6C34878D82A}">
                    <a16:rowId xmlns:a16="http://schemas.microsoft.com/office/drawing/2014/main" val="3355941510"/>
                  </a:ext>
                </a:extLst>
              </a:tr>
              <a:tr h="160198">
                <a:tc>
                  <a:txBody>
                    <a:bodyPr/>
                    <a:lstStyle/>
                    <a:p>
                      <a:pPr algn="r" fontAlgn="ctr"/>
                      <a:r>
                        <a:rPr lang="en-US" altLang="ja-JP" sz="1100" dirty="0">
                          <a:effectLst/>
                        </a:rPr>
                        <a:t>/&amp;</a:t>
                      </a:r>
                    </a:p>
                  </a:txBody>
                  <a:tcPr anchor="ctr"/>
                </a:tc>
                <a:tc>
                  <a:txBody>
                    <a:bodyPr/>
                    <a:lstStyle/>
                    <a:p>
                      <a:pPr algn="r" fontAlgn="ctr"/>
                      <a:r>
                        <a:rPr lang="en" sz="1100">
                          <a:effectLst/>
                        </a:rPr>
                        <a:t>/&amp;g.kJ</a:t>
                      </a:r>
                    </a:p>
                  </a:txBody>
                  <a:tcPr anchor="ctr"/>
                </a:tc>
                <a:tc>
                  <a:txBody>
                    <a:bodyPr/>
                    <a:lstStyle/>
                    <a:p>
                      <a:pPr algn="r" fontAlgn="ctr"/>
                      <a:r>
                        <a:rPr lang="en" sz="1100">
                          <a:effectLst/>
                        </a:rPr>
                        <a:t>44-o0B6r</a:t>
                      </a:r>
                    </a:p>
                  </a:txBody>
                  <a:tcPr anchor="ctr"/>
                </a:tc>
                <a:extLst>
                  <a:ext uri="{0D108BD9-81ED-4DB2-BD59-A6C34878D82A}">
                    <a16:rowId xmlns:a16="http://schemas.microsoft.com/office/drawing/2014/main" val="352512876"/>
                  </a:ext>
                </a:extLst>
              </a:tr>
              <a:tr h="160198">
                <a:tc>
                  <a:txBody>
                    <a:bodyPr/>
                    <a:lstStyle/>
                    <a:p>
                      <a:pPr algn="r" fontAlgn="ctr"/>
                      <a:r>
                        <a:rPr lang="en-US" altLang="ja-JP" sz="1100" dirty="0">
                          <a:effectLst/>
                        </a:rPr>
                        <a:t>$-</a:t>
                      </a:r>
                    </a:p>
                  </a:txBody>
                  <a:tcPr anchor="ctr"/>
                </a:tc>
                <a:tc>
                  <a:txBody>
                    <a:bodyPr/>
                    <a:lstStyle/>
                    <a:p>
                      <a:pPr algn="r" fontAlgn="ctr"/>
                      <a:r>
                        <a:rPr lang="en" sz="1100">
                          <a:effectLst/>
                        </a:rPr>
                        <a:t>wU$-q5em</a:t>
                      </a:r>
                    </a:p>
                  </a:txBody>
                  <a:tcPr anchor="ctr"/>
                </a:tc>
                <a:tc>
                  <a:txBody>
                    <a:bodyPr/>
                    <a:lstStyle/>
                    <a:p>
                      <a:pPr algn="r" fontAlgn="ctr"/>
                      <a:r>
                        <a:rPr lang="en" sz="1100">
                          <a:effectLst/>
                        </a:rPr>
                        <a:t>V</a:t>
                      </a:r>
                    </a:p>
                  </a:txBody>
                  <a:tcPr anchor="ctr"/>
                </a:tc>
                <a:extLst>
                  <a:ext uri="{0D108BD9-81ED-4DB2-BD59-A6C34878D82A}">
                    <a16:rowId xmlns:a16="http://schemas.microsoft.com/office/drawing/2014/main" val="1698135545"/>
                  </a:ext>
                </a:extLst>
              </a:tr>
              <a:tr h="160198">
                <a:tc>
                  <a:txBody>
                    <a:bodyPr/>
                    <a:lstStyle/>
                    <a:p>
                      <a:pPr algn="r" fontAlgn="ctr"/>
                      <a:r>
                        <a:rPr lang="en-US" altLang="ja-JP" sz="1100" dirty="0">
                          <a:effectLst/>
                        </a:rPr>
                        <a:t>(</a:t>
                      </a:r>
                    </a:p>
                  </a:txBody>
                  <a:tcPr anchor="ctr"/>
                </a:tc>
                <a:tc>
                  <a:txBody>
                    <a:bodyPr/>
                    <a:lstStyle/>
                    <a:p>
                      <a:pPr algn="r" fontAlgn="ctr"/>
                      <a:r>
                        <a:rPr lang="en" sz="1100">
                          <a:effectLst/>
                        </a:rPr>
                        <a:t>7(S</a:t>
                      </a:r>
                    </a:p>
                  </a:txBody>
                  <a:tcPr anchor="ctr"/>
                </a:tc>
                <a:tc>
                  <a:txBody>
                    <a:bodyPr/>
                    <a:lstStyle/>
                    <a:p>
                      <a:pPr algn="r" fontAlgn="ctr"/>
                      <a:r>
                        <a:rPr lang="en" sz="1100">
                          <a:effectLst/>
                        </a:rPr>
                        <a:t>1k:-</a:t>
                      </a:r>
                    </a:p>
                  </a:txBody>
                  <a:tcPr anchor="ctr"/>
                </a:tc>
                <a:extLst>
                  <a:ext uri="{0D108BD9-81ED-4DB2-BD59-A6C34878D82A}">
                    <a16:rowId xmlns:a16="http://schemas.microsoft.com/office/drawing/2014/main" val="4063828002"/>
                  </a:ext>
                </a:extLst>
              </a:tr>
              <a:tr h="160198">
                <a:tc>
                  <a:txBody>
                    <a:bodyPr/>
                    <a:lstStyle/>
                    <a:p>
                      <a:pPr algn="r" fontAlgn="ctr"/>
                      <a:r>
                        <a:rPr lang="en-US" altLang="ja-JP" sz="1100" dirty="0">
                          <a:effectLst/>
                        </a:rPr>
                        <a:t>-</a:t>
                      </a:r>
                    </a:p>
                  </a:txBody>
                  <a:tcPr anchor="ctr"/>
                </a:tc>
                <a:tc>
                  <a:txBody>
                    <a:bodyPr/>
                    <a:lstStyle/>
                    <a:p>
                      <a:pPr algn="r" fontAlgn="ctr"/>
                      <a:r>
                        <a:rPr lang="en" sz="1100">
                          <a:effectLst/>
                        </a:rPr>
                        <a:t>dbxdM-</a:t>
                      </a:r>
                    </a:p>
                  </a:txBody>
                  <a:tcPr anchor="ctr"/>
                </a:tc>
                <a:tc>
                  <a:txBody>
                    <a:bodyPr/>
                    <a:lstStyle/>
                    <a:p>
                      <a:pPr algn="r" fontAlgn="ctr"/>
                      <a:r>
                        <a:rPr lang="en" sz="1100" dirty="0">
                          <a:effectLst/>
                        </a:rPr>
                        <a:t>4TWwU$OS</a:t>
                      </a:r>
                    </a:p>
                  </a:txBody>
                  <a:tcPr anchor="ctr"/>
                </a:tc>
                <a:extLst>
                  <a:ext uri="{0D108BD9-81ED-4DB2-BD59-A6C34878D82A}">
                    <a16:rowId xmlns:a16="http://schemas.microsoft.com/office/drawing/2014/main" val="2943408041"/>
                  </a:ext>
                </a:extLst>
              </a:tr>
            </a:tbl>
          </a:graphicData>
        </a:graphic>
      </p:graphicFrame>
    </p:spTree>
    <p:extLst>
      <p:ext uri="{BB962C8B-B14F-4D97-AF65-F5344CB8AC3E}">
        <p14:creationId xmlns:p14="http://schemas.microsoft.com/office/powerpoint/2010/main" val="3492924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175F8-C30F-421C-B483-7574A984A95E}"/>
              </a:ext>
            </a:extLst>
          </p:cNvPr>
          <p:cNvSpPr>
            <a:spLocks noGrp="1"/>
          </p:cNvSpPr>
          <p:nvPr>
            <p:ph type="title"/>
          </p:nvPr>
        </p:nvSpPr>
        <p:spPr/>
        <p:txBody>
          <a:bodyPr/>
          <a:lstStyle/>
          <a:p>
            <a:r>
              <a:rPr kumimoji="1" lang="ja-JP" altLang="en-US" dirty="0"/>
              <a:t>評価対象</a:t>
            </a:r>
            <a:r>
              <a:rPr kumimoji="1" lang="en-US" altLang="ja-JP" dirty="0"/>
              <a:t>(baseline)</a:t>
            </a:r>
            <a:endParaRPr kumimoji="1" lang="ja-JP" altLang="en-US" dirty="0"/>
          </a:p>
        </p:txBody>
      </p:sp>
      <p:sp>
        <p:nvSpPr>
          <p:cNvPr id="3" name="コンテンツ プレースホルダー 2">
            <a:extLst>
              <a:ext uri="{FF2B5EF4-FFF2-40B4-BE49-F238E27FC236}">
                <a16:creationId xmlns:a16="http://schemas.microsoft.com/office/drawing/2014/main" id="{01432539-F174-4819-862B-C715CF730FFC}"/>
              </a:ext>
            </a:extLst>
          </p:cNvPr>
          <p:cNvSpPr>
            <a:spLocks noGrp="1"/>
          </p:cNvSpPr>
          <p:nvPr>
            <p:ph idx="1"/>
          </p:nvPr>
        </p:nvSpPr>
        <p:spPr>
          <a:xfrm>
            <a:off x="168275" y="869951"/>
            <a:ext cx="8786813" cy="2559048"/>
          </a:xfrm>
        </p:spPr>
        <p:txBody>
          <a:bodyPr/>
          <a:lstStyle/>
          <a:p>
            <a:r>
              <a:rPr kumimoji="1" lang="en-US" altLang="ja-JP" dirty="0" err="1"/>
              <a:t>Foofah</a:t>
            </a:r>
            <a:r>
              <a:rPr kumimoji="1" lang="en-US" altLang="ja-JP" dirty="0"/>
              <a:t> </a:t>
            </a:r>
            <a:r>
              <a:rPr kumimoji="1" lang="ja-JP" altLang="en-US"/>
              <a:t>　</a:t>
            </a:r>
            <a:r>
              <a:rPr kumimoji="1" lang="en-US" altLang="ja-JP" dirty="0"/>
              <a:t>SIGMOD’17</a:t>
            </a:r>
          </a:p>
          <a:p>
            <a:pPr lvl="1"/>
            <a:r>
              <a:rPr kumimoji="1" lang="en-US" altLang="ja-JP" dirty="0"/>
              <a:t>Syntactic </a:t>
            </a:r>
            <a:r>
              <a:rPr kumimoji="1" lang="ja-JP" altLang="en-US" dirty="0"/>
              <a:t>と　</a:t>
            </a:r>
            <a:r>
              <a:rPr kumimoji="1" lang="en-US" altLang="ja-JP" dirty="0"/>
              <a:t>Layout </a:t>
            </a:r>
            <a:r>
              <a:rPr kumimoji="1" lang="ja-JP" altLang="en-US" dirty="0"/>
              <a:t>の両方を含む、</a:t>
            </a:r>
            <a:r>
              <a:rPr kumimoji="1" lang="en-US" altLang="ja-JP" dirty="0"/>
              <a:t>”</a:t>
            </a:r>
            <a:r>
              <a:rPr kumimoji="1" lang="ja-JP" altLang="en-US" dirty="0"/>
              <a:t>テーブルデータ変換</a:t>
            </a:r>
            <a:r>
              <a:rPr kumimoji="1" lang="en-US" altLang="ja-JP" dirty="0"/>
              <a:t>”</a:t>
            </a:r>
            <a:r>
              <a:rPr kumimoji="1" lang="ja-JP" altLang="en-US" dirty="0"/>
              <a:t>の</a:t>
            </a:r>
            <a:r>
              <a:rPr kumimoji="1" lang="en-US" altLang="ja-JP" dirty="0"/>
              <a:t>PBE </a:t>
            </a:r>
            <a:r>
              <a:rPr kumimoji="1" lang="ja-JP" altLang="en-US" dirty="0"/>
              <a:t>の既存研究</a:t>
            </a:r>
            <a:endParaRPr kumimoji="1" lang="en-US" altLang="ja-JP" dirty="0"/>
          </a:p>
          <a:p>
            <a:pPr lvl="1"/>
            <a:r>
              <a:rPr lang="ja-JP" altLang="en-US" i="1"/>
              <a:t>手法</a:t>
            </a:r>
            <a:endParaRPr lang="en-US" altLang="ja-JP" i="1" dirty="0"/>
          </a:p>
          <a:p>
            <a:pPr lvl="2"/>
            <a:r>
              <a:rPr kumimoji="1" lang="en-US" altLang="ja-JP" i="1" dirty="0" err="1"/>
              <a:t>T</a:t>
            </a:r>
            <a:r>
              <a:rPr kumimoji="1" lang="en-US" altLang="ja-JP" i="1" baseline="-25000" dirty="0" err="1"/>
              <a:t>i</a:t>
            </a:r>
            <a:r>
              <a:rPr kumimoji="1" lang="en-US" altLang="ja-JP" i="1" dirty="0"/>
              <a:t> </a:t>
            </a:r>
            <a:r>
              <a:rPr kumimoji="1" lang="ja-JP" altLang="en-US" i="1" dirty="0"/>
              <a:t>（入力例テーブル）から </a:t>
            </a:r>
            <a:r>
              <a:rPr kumimoji="1" lang="en-US" altLang="ja-JP" i="1" dirty="0"/>
              <a:t>T</a:t>
            </a:r>
            <a:r>
              <a:rPr kumimoji="1" lang="en-US" altLang="ja-JP" i="1" baseline="-25000" dirty="0"/>
              <a:t>o</a:t>
            </a:r>
            <a:r>
              <a:rPr kumimoji="1" lang="en-US" altLang="ja-JP" i="1" dirty="0"/>
              <a:t> </a:t>
            </a:r>
            <a:r>
              <a:rPr kumimoji="1" lang="en-US" altLang="ja-JP" dirty="0"/>
              <a:t>(</a:t>
            </a:r>
            <a:r>
              <a:rPr kumimoji="1" lang="ja-JP" altLang="en-US" dirty="0"/>
              <a:t>出力例テーブル</a:t>
            </a:r>
            <a:r>
              <a:rPr kumimoji="1" lang="en-US" altLang="ja-JP" dirty="0"/>
              <a:t>) </a:t>
            </a:r>
            <a:r>
              <a:rPr kumimoji="1" lang="ja-JP" altLang="en-US" dirty="0"/>
              <a:t>に到達する経路（プログラム）を探索</a:t>
            </a:r>
            <a:r>
              <a:rPr lang="en-US" altLang="ja-JP" i="1" dirty="0"/>
              <a:t>A*</a:t>
            </a:r>
            <a:r>
              <a:rPr lang="ja-JP" altLang="en-US" i="1" dirty="0"/>
              <a:t>アルゴリズムにより探索する。</a:t>
            </a:r>
            <a:endParaRPr kumimoji="1" lang="en-US" altLang="ja-JP" i="1" dirty="0"/>
          </a:p>
          <a:p>
            <a:pPr lvl="1"/>
            <a:r>
              <a:rPr kumimoji="1" lang="en-US" altLang="ja-JP" dirty="0"/>
              <a:t>”</a:t>
            </a:r>
            <a:r>
              <a:rPr kumimoji="1" lang="ja-JP" altLang="en-US" dirty="0"/>
              <a:t>テーブルデータ変換</a:t>
            </a:r>
            <a:r>
              <a:rPr kumimoji="1" lang="en-US" altLang="ja-JP" dirty="0"/>
              <a:t>”</a:t>
            </a:r>
            <a:r>
              <a:rPr kumimoji="1" lang="ja-JP" altLang="en-US" dirty="0"/>
              <a:t>の</a:t>
            </a:r>
            <a:r>
              <a:rPr kumimoji="1" lang="en-US" altLang="ja-JP" dirty="0"/>
              <a:t>Non-neural network PBE</a:t>
            </a:r>
            <a:r>
              <a:rPr lang="ja-JP" altLang="en-US" dirty="0"/>
              <a:t>を代表する研究。</a:t>
            </a:r>
            <a:endParaRPr lang="en-US" altLang="ja-JP" dirty="0"/>
          </a:p>
          <a:p>
            <a:pPr lvl="1"/>
            <a:r>
              <a:rPr lang="ja-JP" altLang="en-US" dirty="0"/>
              <a:t>以降、</a:t>
            </a:r>
            <a:r>
              <a:rPr lang="en-US" altLang="ja-JP" dirty="0" err="1"/>
              <a:t>Foofah</a:t>
            </a:r>
            <a:r>
              <a:rPr lang="en-US" altLang="ja-JP" dirty="0"/>
              <a:t> </a:t>
            </a:r>
            <a:r>
              <a:rPr lang="ja-JP" altLang="en-US" dirty="0"/>
              <a:t>を </a:t>
            </a:r>
            <a:r>
              <a:rPr lang="en-US" altLang="ja-JP" dirty="0">
                <a:solidFill>
                  <a:srgbClr val="FF0000"/>
                </a:solidFill>
              </a:rPr>
              <a:t>search-based method </a:t>
            </a:r>
            <a:r>
              <a:rPr lang="ja-JP" altLang="en-US" dirty="0"/>
              <a:t>と表記する。</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98243FC0-16D4-4E1C-A8E2-05CA9F23DFA4}"/>
              </a:ext>
            </a:extLst>
          </p:cNvPr>
          <p:cNvSpPr>
            <a:spLocks noGrp="1"/>
          </p:cNvSpPr>
          <p:nvPr>
            <p:ph type="sldNum" sz="quarter" idx="10"/>
          </p:nvPr>
        </p:nvSpPr>
        <p:spPr/>
        <p:txBody>
          <a:bodyPr/>
          <a:lstStyle/>
          <a:p>
            <a:fld id="{DE2B87E1-F9DF-4BEE-B07D-635D26011F4B}" type="slidenum">
              <a:rPr lang="en-US" altLang="ja-JP" smtClean="0"/>
              <a:pPr/>
              <a:t>24</a:t>
            </a:fld>
            <a:endParaRPr lang="en-US" altLang="ja-JP"/>
          </a:p>
        </p:txBody>
      </p:sp>
      <p:sp>
        <p:nvSpPr>
          <p:cNvPr id="5" name="テキスト ボックス 4">
            <a:extLst>
              <a:ext uri="{FF2B5EF4-FFF2-40B4-BE49-F238E27FC236}">
                <a16:creationId xmlns:a16="http://schemas.microsoft.com/office/drawing/2014/main" id="{D4D4CB5A-B863-4A27-AD27-84BA49075FD2}"/>
              </a:ext>
            </a:extLst>
          </p:cNvPr>
          <p:cNvSpPr txBox="1"/>
          <p:nvPr/>
        </p:nvSpPr>
        <p:spPr>
          <a:xfrm>
            <a:off x="827584" y="6078645"/>
            <a:ext cx="7650852" cy="523220"/>
          </a:xfrm>
          <a:prstGeom prst="rect">
            <a:avLst/>
          </a:prstGeom>
          <a:noFill/>
        </p:spPr>
        <p:txBody>
          <a:bodyPr vert="horz" wrap="square" rtlCol="0">
            <a:spAutoFit/>
          </a:bodyPr>
          <a:lstStyle/>
          <a:p>
            <a:pPr algn="l"/>
            <a:r>
              <a:rPr lang="en-US" altLang="ja-JP" sz="1400" dirty="0" err="1">
                <a:latin typeface="+mn-ea"/>
                <a:ea typeface="+mn-ea"/>
              </a:rPr>
              <a:t>Zhongjun</a:t>
            </a:r>
            <a:r>
              <a:rPr lang="en-US" altLang="ja-JP" sz="1400" dirty="0">
                <a:latin typeface="+mn-ea"/>
                <a:ea typeface="+mn-ea"/>
              </a:rPr>
              <a:t> </a:t>
            </a:r>
            <a:r>
              <a:rPr lang="en-US" altLang="ja-JP" sz="1400" dirty="0" err="1">
                <a:latin typeface="+mn-ea"/>
                <a:ea typeface="+mn-ea"/>
              </a:rPr>
              <a:t>Jin</a:t>
            </a:r>
            <a:r>
              <a:rPr lang="en-US" altLang="ja-JP" sz="1400" dirty="0">
                <a:latin typeface="+mn-ea"/>
                <a:ea typeface="+mn-ea"/>
              </a:rPr>
              <a:t> et al. </a:t>
            </a:r>
            <a:r>
              <a:rPr lang="en-US" altLang="ja-JP" sz="1400" dirty="0" err="1">
                <a:latin typeface="+mn-ea"/>
                <a:ea typeface="+mn-ea"/>
              </a:rPr>
              <a:t>Foofah</a:t>
            </a:r>
            <a:r>
              <a:rPr lang="en-US" altLang="ja-JP" sz="1400" dirty="0">
                <a:latin typeface="+mn-ea"/>
                <a:ea typeface="+mn-ea"/>
              </a:rPr>
              <a:t>: Transforming data by example</a:t>
            </a:r>
            <a:r>
              <a:rPr lang="en-US" altLang="ja-JP" sz="1400" i="1" dirty="0">
                <a:latin typeface="+mn-ea"/>
                <a:ea typeface="+mn-ea"/>
              </a:rPr>
              <a:t>. In Proceedings of the 2017 ACM International Conference on Management of Data, pages 683–698, 2017.</a:t>
            </a:r>
          </a:p>
        </p:txBody>
      </p:sp>
      <p:pic>
        <p:nvPicPr>
          <p:cNvPr id="7" name="図 6">
            <a:extLst>
              <a:ext uri="{FF2B5EF4-FFF2-40B4-BE49-F238E27FC236}">
                <a16:creationId xmlns:a16="http://schemas.microsoft.com/office/drawing/2014/main" id="{45B28C05-E429-4D45-ABA2-FDC060B32DB7}"/>
              </a:ext>
            </a:extLst>
          </p:cNvPr>
          <p:cNvPicPr>
            <a:picLocks noChangeAspect="1"/>
          </p:cNvPicPr>
          <p:nvPr/>
        </p:nvPicPr>
        <p:blipFill>
          <a:blip r:embed="rId2"/>
          <a:stretch>
            <a:fillRect/>
          </a:stretch>
        </p:blipFill>
        <p:spPr>
          <a:xfrm>
            <a:off x="1586053" y="3781205"/>
            <a:ext cx="5025743" cy="2206844"/>
          </a:xfrm>
          <a:prstGeom prst="rect">
            <a:avLst/>
          </a:prstGeom>
        </p:spPr>
      </p:pic>
      <p:sp>
        <p:nvSpPr>
          <p:cNvPr id="8" name="テキスト ボックス 7">
            <a:extLst>
              <a:ext uri="{FF2B5EF4-FFF2-40B4-BE49-F238E27FC236}">
                <a16:creationId xmlns:a16="http://schemas.microsoft.com/office/drawing/2014/main" id="{DCCDBA6A-609E-4552-B2CE-693B77CB47AB}"/>
              </a:ext>
            </a:extLst>
          </p:cNvPr>
          <p:cNvSpPr txBox="1"/>
          <p:nvPr/>
        </p:nvSpPr>
        <p:spPr>
          <a:xfrm>
            <a:off x="4543899" y="3781205"/>
            <a:ext cx="340189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A*</a:t>
            </a:r>
            <a:r>
              <a:rPr kumimoji="1" lang="ja-JP" altLang="en-US" dirty="0">
                <a:latin typeface="Meiryo UI" panose="020B0604030504040204" pitchFamily="50" charset="-128"/>
                <a:ea typeface="Meiryo UI" panose="020B0604030504040204" pitchFamily="50" charset="-128"/>
              </a:rPr>
              <a:t>アルゴリズムによるプログラム探索</a:t>
            </a:r>
          </a:p>
        </p:txBody>
      </p:sp>
      <p:sp>
        <p:nvSpPr>
          <p:cNvPr id="9" name="正方形/長方形 8">
            <a:extLst>
              <a:ext uri="{FF2B5EF4-FFF2-40B4-BE49-F238E27FC236}">
                <a16:creationId xmlns:a16="http://schemas.microsoft.com/office/drawing/2014/main" id="{ED919C66-4CCC-46E9-A91E-C95B52616B8E}"/>
              </a:ext>
            </a:extLst>
          </p:cNvPr>
          <p:cNvSpPr/>
          <p:nvPr/>
        </p:nvSpPr>
        <p:spPr bwMode="gray">
          <a:xfrm>
            <a:off x="7524328" y="30366"/>
            <a:ext cx="1449809"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3BEE3EE4-ED4B-42D1-08E5-8191A5037F8E}"/>
              </a:ext>
            </a:extLst>
          </p:cNvPr>
          <p:cNvSpPr txBox="1"/>
          <p:nvPr/>
        </p:nvSpPr>
        <p:spPr>
          <a:xfrm>
            <a:off x="4436148" y="4741297"/>
            <a:ext cx="4221220"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“Table Edit Distance” </a:t>
            </a:r>
            <a:r>
              <a:rPr kumimoji="1" lang="ja-JP" altLang="en-US">
                <a:latin typeface="Meiryo UI" panose="020B0604030504040204" pitchFamily="50" charset="-128"/>
                <a:ea typeface="Meiryo UI" panose="020B0604030504040204" pitchFamily="50" charset="-128"/>
              </a:rPr>
              <a:t>で距離を見積もり</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45851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00A5F-F156-F8C5-FFEB-B8FC03BFCF70}"/>
              </a:ext>
            </a:extLst>
          </p:cNvPr>
          <p:cNvSpPr>
            <a:spLocks noGrp="1"/>
          </p:cNvSpPr>
          <p:nvPr>
            <p:ph type="title"/>
          </p:nvPr>
        </p:nvSpPr>
        <p:spPr/>
        <p:txBody>
          <a:bodyPr/>
          <a:lstStyle/>
          <a:p>
            <a:r>
              <a:rPr lang="ja-JP" altLang="en-US" dirty="0"/>
              <a:t>評価用 </a:t>
            </a:r>
            <a:r>
              <a:rPr kumimoji="1" lang="ja-JP" altLang="en-US" dirty="0"/>
              <a:t>ベンチマークデータ　</a:t>
            </a:r>
          </a:p>
        </p:txBody>
      </p:sp>
      <p:sp>
        <p:nvSpPr>
          <p:cNvPr id="3" name="コンテンツ プレースホルダー 2">
            <a:extLst>
              <a:ext uri="{FF2B5EF4-FFF2-40B4-BE49-F238E27FC236}">
                <a16:creationId xmlns:a16="http://schemas.microsoft.com/office/drawing/2014/main" id="{FABC41BF-BCE2-3FD9-1D3A-A78539B57336}"/>
              </a:ext>
            </a:extLst>
          </p:cNvPr>
          <p:cNvSpPr>
            <a:spLocks noGrp="1"/>
          </p:cNvSpPr>
          <p:nvPr>
            <p:ph idx="1"/>
          </p:nvPr>
        </p:nvSpPr>
        <p:spPr/>
        <p:txBody>
          <a:bodyPr/>
          <a:lstStyle/>
          <a:p>
            <a:r>
              <a:rPr kumimoji="1" lang="en-US" altLang="ja-JP" dirty="0" err="1"/>
              <a:t>Foofah</a:t>
            </a:r>
            <a:r>
              <a:rPr kumimoji="1" lang="en-US" altLang="ja-JP" dirty="0"/>
              <a:t>(search-based method)</a:t>
            </a:r>
            <a:r>
              <a:rPr kumimoji="1" lang="ja-JP" altLang="en-US" dirty="0"/>
              <a:t>のテストセット</a:t>
            </a:r>
            <a:endParaRPr lang="en-US" altLang="ja-JP" dirty="0"/>
          </a:p>
          <a:p>
            <a:pPr lvl="1"/>
            <a:r>
              <a:rPr lang="ja-JP" altLang="en-US" dirty="0"/>
              <a:t>全部で</a:t>
            </a:r>
            <a:r>
              <a:rPr lang="en-US" altLang="ja-JP" dirty="0"/>
              <a:t>250</a:t>
            </a:r>
            <a:r>
              <a:rPr lang="ja-JP" altLang="en-US" dirty="0"/>
              <a:t>テストセット</a:t>
            </a:r>
            <a:endParaRPr lang="en-US" altLang="ja-JP" dirty="0"/>
          </a:p>
          <a:p>
            <a:pPr lvl="2"/>
            <a:r>
              <a:rPr lang="ja-JP" altLang="en-US" dirty="0"/>
              <a:t>変換の入出力テーブルが１テストセット（下図参照）</a:t>
            </a:r>
            <a:endParaRPr lang="en-US" altLang="ja-JP" dirty="0"/>
          </a:p>
          <a:p>
            <a:pPr lvl="3"/>
            <a:r>
              <a:rPr lang="en-US" altLang="ja-JP" dirty="0"/>
              <a:t>Small</a:t>
            </a:r>
            <a:r>
              <a:rPr lang="ja-JP" altLang="en-US" dirty="0"/>
              <a:t>（</a:t>
            </a:r>
            <a:r>
              <a:rPr lang="en-US" altLang="ja-JP" dirty="0"/>
              <a:t>73</a:t>
            </a:r>
            <a:r>
              <a:rPr lang="ja-JP" altLang="en-US" dirty="0"/>
              <a:t>テストセット）：　入出力テーブルの両方が</a:t>
            </a:r>
            <a:r>
              <a:rPr lang="en-US" altLang="ja-JP" dirty="0"/>
              <a:t>5</a:t>
            </a:r>
            <a:r>
              <a:rPr lang="ja-JP" altLang="en-US" dirty="0"/>
              <a:t>行</a:t>
            </a:r>
            <a:r>
              <a:rPr lang="en-US" altLang="ja-JP" dirty="0"/>
              <a:t>5</a:t>
            </a:r>
            <a:r>
              <a:rPr lang="ja-JP" altLang="en-US" dirty="0"/>
              <a:t>列以下</a:t>
            </a:r>
            <a:endParaRPr lang="en-US" altLang="ja-JP" dirty="0"/>
          </a:p>
          <a:p>
            <a:pPr lvl="3"/>
            <a:r>
              <a:rPr lang="en-US" altLang="ja-JP" dirty="0"/>
              <a:t>Large</a:t>
            </a:r>
            <a:r>
              <a:rPr lang="ja-JP" altLang="en-US" dirty="0"/>
              <a:t>（</a:t>
            </a:r>
            <a:r>
              <a:rPr lang="en-US" altLang="ja-JP" dirty="0"/>
              <a:t>177</a:t>
            </a:r>
            <a:r>
              <a:rPr lang="ja-JP" altLang="en-US" dirty="0"/>
              <a:t>テストセット）：入出力テーブルのいずれが</a:t>
            </a:r>
            <a:r>
              <a:rPr lang="en-US" altLang="ja-JP" dirty="0"/>
              <a:t>5</a:t>
            </a:r>
            <a:r>
              <a:rPr lang="ja-JP" altLang="en-US" dirty="0"/>
              <a:t>行</a:t>
            </a:r>
            <a:r>
              <a:rPr lang="en-US" altLang="ja-JP" dirty="0"/>
              <a:t>5</a:t>
            </a:r>
            <a:r>
              <a:rPr lang="ja-JP" altLang="en-US" dirty="0"/>
              <a:t>列以上の入出力テーブル</a:t>
            </a:r>
            <a:endParaRPr lang="en-US" altLang="ja-JP" dirty="0"/>
          </a:p>
          <a:p>
            <a:pPr lvl="1"/>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6A517483-0523-8EFB-1C31-8A7563FB3C55}"/>
              </a:ext>
            </a:extLst>
          </p:cNvPr>
          <p:cNvSpPr>
            <a:spLocks noGrp="1"/>
          </p:cNvSpPr>
          <p:nvPr>
            <p:ph type="sldNum" sz="quarter" idx="10"/>
          </p:nvPr>
        </p:nvSpPr>
        <p:spPr/>
        <p:txBody>
          <a:bodyPr/>
          <a:lstStyle/>
          <a:p>
            <a:fld id="{DE2B87E1-F9DF-4BEE-B07D-635D26011F4B}" type="slidenum">
              <a:rPr lang="en-US" altLang="ja-JP" smtClean="0"/>
              <a:pPr/>
              <a:t>25</a:t>
            </a:fld>
            <a:endParaRPr lang="en-US" altLang="ja-JP"/>
          </a:p>
        </p:txBody>
      </p:sp>
      <p:sp>
        <p:nvSpPr>
          <p:cNvPr id="5" name="正方形/長方形 4">
            <a:extLst>
              <a:ext uri="{FF2B5EF4-FFF2-40B4-BE49-F238E27FC236}">
                <a16:creationId xmlns:a16="http://schemas.microsoft.com/office/drawing/2014/main" id="{538453EB-865E-2AF3-DACF-3FE4D9F2AB62}"/>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71ED334D-3C33-48CA-8D71-FC0D74C62D87}"/>
              </a:ext>
            </a:extLst>
          </p:cNvPr>
          <p:cNvPicPr>
            <a:picLocks noChangeAspect="1"/>
          </p:cNvPicPr>
          <p:nvPr/>
        </p:nvPicPr>
        <p:blipFill>
          <a:blip r:embed="rId2"/>
          <a:stretch>
            <a:fillRect/>
          </a:stretch>
        </p:blipFill>
        <p:spPr>
          <a:xfrm>
            <a:off x="827584" y="2780928"/>
            <a:ext cx="4645352" cy="3613051"/>
          </a:xfrm>
          <a:prstGeom prst="rect">
            <a:avLst/>
          </a:prstGeom>
        </p:spPr>
      </p:pic>
      <p:sp>
        <p:nvSpPr>
          <p:cNvPr id="13" name="テキスト ボックス 12">
            <a:extLst>
              <a:ext uri="{FF2B5EF4-FFF2-40B4-BE49-F238E27FC236}">
                <a16:creationId xmlns:a16="http://schemas.microsoft.com/office/drawing/2014/main" id="{939C98DA-8B4A-4ABE-B7CE-FFFBA9A5ECD0}"/>
              </a:ext>
            </a:extLst>
          </p:cNvPr>
          <p:cNvSpPr txBox="1"/>
          <p:nvPr/>
        </p:nvSpPr>
        <p:spPr>
          <a:xfrm>
            <a:off x="5825921" y="3296999"/>
            <a:ext cx="2967479" cy="369332"/>
          </a:xfrm>
          <a:prstGeom prst="rect">
            <a:avLst/>
          </a:prstGeom>
          <a:noFill/>
        </p:spPr>
        <p:txBody>
          <a:bodyPr vert="horz" wrap="none" rtlCol="0">
            <a:spAutoFit/>
          </a:bodyPr>
          <a:lstStyle/>
          <a:p>
            <a:r>
              <a:rPr kumimoji="1" lang="ja-JP" altLang="en-US" dirty="0">
                <a:latin typeface="Meiryo UI" panose="020B0604030504040204" pitchFamily="50" charset="-128"/>
                <a:ea typeface="Meiryo UI" panose="020B0604030504040204" pitchFamily="50" charset="-128"/>
              </a:rPr>
              <a:t>← テストセット（</a:t>
            </a:r>
            <a:r>
              <a:rPr lang="en-US" altLang="ja-JP" dirty="0">
                <a:latin typeface="Meiryo UI" panose="020B0604030504040204" pitchFamily="50" charset="-128"/>
                <a:ea typeface="Meiryo UI" panose="020B0604030504040204" pitchFamily="50" charset="-128"/>
              </a:rPr>
              <a:t>small</a:t>
            </a:r>
            <a:r>
              <a:rPr kumimoji="1" lang="ja-JP" altLang="en-US" dirty="0">
                <a:latin typeface="Meiryo UI" panose="020B0604030504040204" pitchFamily="50" charset="-128"/>
                <a:ea typeface="Meiryo UI" panose="020B0604030504040204" pitchFamily="50" charset="-128"/>
              </a:rPr>
              <a:t>）の例</a:t>
            </a:r>
          </a:p>
        </p:txBody>
      </p:sp>
      <p:sp>
        <p:nvSpPr>
          <p:cNvPr id="14" name="テキスト ボックス 13">
            <a:extLst>
              <a:ext uri="{FF2B5EF4-FFF2-40B4-BE49-F238E27FC236}">
                <a16:creationId xmlns:a16="http://schemas.microsoft.com/office/drawing/2014/main" id="{04FA020D-0439-44C2-8ABA-8F78E070E1BE}"/>
              </a:ext>
            </a:extLst>
          </p:cNvPr>
          <p:cNvSpPr txBox="1"/>
          <p:nvPr/>
        </p:nvSpPr>
        <p:spPr>
          <a:xfrm>
            <a:off x="5899095" y="5085184"/>
            <a:ext cx="2938625" cy="369332"/>
          </a:xfrm>
          <a:prstGeom prst="rect">
            <a:avLst/>
          </a:prstGeom>
          <a:noFill/>
        </p:spPr>
        <p:txBody>
          <a:bodyPr vert="horz" wrap="none" rtlCol="0">
            <a:spAutoFit/>
          </a:bodyPr>
          <a:lstStyle/>
          <a:p>
            <a:r>
              <a:rPr lang="ja-JP" altLang="en-US"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テストセット（</a:t>
            </a:r>
            <a:r>
              <a:rPr kumimoji="1" lang="en-US" altLang="ja-JP" dirty="0">
                <a:latin typeface="Meiryo UI" panose="020B0604030504040204" pitchFamily="50" charset="-128"/>
                <a:ea typeface="Meiryo UI" panose="020B0604030504040204" pitchFamily="50" charset="-128"/>
              </a:rPr>
              <a:t>large</a:t>
            </a:r>
            <a:r>
              <a:rPr kumimoji="1" lang="ja-JP" altLang="en-US" dirty="0">
                <a:latin typeface="Meiryo UI" panose="020B0604030504040204" pitchFamily="50" charset="-128"/>
                <a:ea typeface="Meiryo UI" panose="020B0604030504040204" pitchFamily="50" charset="-128"/>
              </a:rPr>
              <a:t>）の例</a:t>
            </a:r>
          </a:p>
        </p:txBody>
      </p:sp>
    </p:spTree>
    <p:extLst>
      <p:ext uri="{BB962C8B-B14F-4D97-AF65-F5344CB8AC3E}">
        <p14:creationId xmlns:p14="http://schemas.microsoft.com/office/powerpoint/2010/main" val="2350492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dirty="0"/>
              <a:t>評価指標</a:t>
            </a:r>
            <a:endParaRPr lang="en-US" altLang="ja-JP" dirty="0"/>
          </a:p>
        </p:txBody>
      </p:sp>
      <p:sp>
        <p:nvSpPr>
          <p:cNvPr id="386080" name="Rectangle 32"/>
          <p:cNvSpPr>
            <a:spLocks noGrp="1" noChangeArrowheads="1"/>
          </p:cNvSpPr>
          <p:nvPr>
            <p:ph idx="1"/>
          </p:nvPr>
        </p:nvSpPr>
        <p:spPr>
          <a:xfrm>
            <a:off x="6796" y="795591"/>
            <a:ext cx="9137204" cy="5266818"/>
          </a:xfrm>
        </p:spPr>
        <p:txBody>
          <a:bodyPr/>
          <a:lstStyle/>
          <a:p>
            <a:r>
              <a:rPr lang="en-US" altLang="ja-JP" dirty="0"/>
              <a:t>PBE</a:t>
            </a:r>
            <a:r>
              <a:rPr lang="ja-JP" altLang="en-US" dirty="0"/>
              <a:t>の性能評価指標</a:t>
            </a:r>
            <a:endParaRPr lang="en-US" altLang="ja-JP" dirty="0"/>
          </a:p>
          <a:p>
            <a:pPr lvl="1"/>
            <a:r>
              <a:rPr lang="en-US" altLang="ja-JP" dirty="0"/>
              <a:t>Consistency</a:t>
            </a:r>
            <a:endParaRPr lang="en-US" altLang="ja-JP" b="1" u="sng" dirty="0"/>
          </a:p>
          <a:p>
            <a:pPr lvl="2"/>
            <a:r>
              <a:rPr lang="ja-JP" altLang="en-US" dirty="0"/>
              <a:t>入出力例を満たすプログラムを生成できるか</a:t>
            </a:r>
            <a:endParaRPr lang="en-US" altLang="ja-JP" dirty="0"/>
          </a:p>
          <a:p>
            <a:pPr lvl="1"/>
            <a:r>
              <a:rPr lang="en-US" altLang="ja-JP" dirty="0"/>
              <a:t>Generalization</a:t>
            </a:r>
          </a:p>
          <a:p>
            <a:pPr lvl="2"/>
            <a:r>
              <a:rPr lang="ja-JP" altLang="en-US" dirty="0"/>
              <a:t>入出力例（全入力の一部分）から生成したプログラムが、全入出力を満たすか</a:t>
            </a:r>
            <a:endParaRPr lang="en-US" altLang="ja-JP" dirty="0"/>
          </a:p>
          <a:p>
            <a:pPr lvl="2"/>
            <a:r>
              <a:rPr lang="ja-JP" altLang="en-US" dirty="0"/>
              <a:t>小さい部分例から、全体を満たすプログラムを生成できると</a:t>
            </a:r>
            <a:r>
              <a:rPr lang="en-US" altLang="ja-JP" dirty="0"/>
              <a:t>Generalization</a:t>
            </a:r>
            <a:r>
              <a:rPr lang="ja-JP" altLang="en-US" dirty="0"/>
              <a:t>の性能が良いとみなす</a:t>
            </a:r>
            <a:endParaRPr lang="en-US" altLang="ja-JP" dirty="0"/>
          </a:p>
          <a:p>
            <a:endParaRPr lang="en-US" altLang="ja-JP" dirty="0"/>
          </a:p>
          <a:p>
            <a:r>
              <a:rPr lang="ja-JP" altLang="en-US" dirty="0"/>
              <a:t>評価値</a:t>
            </a:r>
            <a:endParaRPr lang="en-US" altLang="ja-JP" dirty="0"/>
          </a:p>
          <a:p>
            <a:pPr lvl="1"/>
            <a:r>
              <a:rPr lang="ja-JP" altLang="en-US"/>
              <a:t>成功率</a:t>
            </a:r>
            <a:r>
              <a:rPr lang="en-US" altLang="ja-JP" dirty="0"/>
              <a:t>(</a:t>
            </a:r>
            <a:r>
              <a:rPr lang="en-US" altLang="ja-JP" b="1" dirty="0"/>
              <a:t>accuracy</a:t>
            </a:r>
            <a:r>
              <a:rPr lang="en-US" altLang="ja-JP" dirty="0"/>
              <a:t>): consistent</a:t>
            </a:r>
            <a:r>
              <a:rPr lang="ja-JP" altLang="en-US" dirty="0"/>
              <a:t>なプログラム生成できたベンチマーク数の割合</a:t>
            </a:r>
            <a:endParaRPr lang="en-US" altLang="ja-JP" dirty="0"/>
          </a:p>
          <a:p>
            <a:pPr lvl="1"/>
            <a:r>
              <a:rPr lang="ja-JP" altLang="en-US" dirty="0"/>
              <a:t>テストデータのサイズと成功率の関連をみるために、</a:t>
            </a:r>
            <a:r>
              <a:rPr lang="en-US" altLang="ja-JP" dirty="0"/>
              <a:t>Large </a:t>
            </a:r>
            <a:r>
              <a:rPr lang="ja-JP" altLang="en-US" dirty="0"/>
              <a:t>テストセット と </a:t>
            </a:r>
            <a:r>
              <a:rPr lang="en-US" altLang="ja-JP" dirty="0"/>
              <a:t>Small </a:t>
            </a:r>
            <a:r>
              <a:rPr lang="ja-JP" altLang="en-US" dirty="0"/>
              <a:t>テストセットを分けて成功率を算出 </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26</a:t>
            </a:fld>
            <a:endParaRPr lang="en-US" altLang="ja-JP"/>
          </a:p>
        </p:txBody>
      </p:sp>
      <p:sp>
        <p:nvSpPr>
          <p:cNvPr id="5" name="正方形/長方形 4">
            <a:extLst>
              <a:ext uri="{FF2B5EF4-FFF2-40B4-BE49-F238E27FC236}">
                <a16:creationId xmlns:a16="http://schemas.microsoft.com/office/drawing/2014/main" id="{FB0B911F-8706-4A49-9DC0-C57A4DAEBC63}"/>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856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00A5F-F156-F8C5-FFEB-B8FC03BFCF70}"/>
              </a:ext>
            </a:extLst>
          </p:cNvPr>
          <p:cNvSpPr>
            <a:spLocks noGrp="1"/>
          </p:cNvSpPr>
          <p:nvPr>
            <p:ph type="title"/>
          </p:nvPr>
        </p:nvSpPr>
        <p:spPr/>
        <p:txBody>
          <a:bodyPr/>
          <a:lstStyle/>
          <a:p>
            <a:r>
              <a:rPr lang="en-US" altLang="ja-JP" dirty="0"/>
              <a:t>LSTM-based model </a:t>
            </a:r>
            <a:r>
              <a:rPr lang="ja-JP" altLang="en-US"/>
              <a:t>評価</a:t>
            </a:r>
            <a:endParaRPr kumimoji="1" lang="ja-JP" altLang="en-US" dirty="0"/>
          </a:p>
        </p:txBody>
      </p:sp>
      <p:sp>
        <p:nvSpPr>
          <p:cNvPr id="3" name="コンテンツ プレースホルダー 2">
            <a:extLst>
              <a:ext uri="{FF2B5EF4-FFF2-40B4-BE49-F238E27FC236}">
                <a16:creationId xmlns:a16="http://schemas.microsoft.com/office/drawing/2014/main" id="{FABC41BF-BCE2-3FD9-1D3A-A78539B57336}"/>
              </a:ext>
            </a:extLst>
          </p:cNvPr>
          <p:cNvSpPr>
            <a:spLocks noGrp="1"/>
          </p:cNvSpPr>
          <p:nvPr>
            <p:ph idx="1"/>
          </p:nvPr>
        </p:nvSpPr>
        <p:spPr>
          <a:xfrm>
            <a:off x="169863" y="781050"/>
            <a:ext cx="8786813" cy="5783263"/>
          </a:xfrm>
        </p:spPr>
        <p:txBody>
          <a:bodyPr/>
          <a:lstStyle/>
          <a:p>
            <a:r>
              <a:rPr lang="ja-JP" altLang="en-US" sz="2000"/>
              <a:t>ハイパーパラメータ</a:t>
            </a:r>
            <a:endParaRPr lang="en-US" altLang="ja-JP" sz="2000" dirty="0"/>
          </a:p>
          <a:p>
            <a:pPr lvl="1"/>
            <a:r>
              <a:rPr lang="en-US" altLang="ja-JP" sz="1800" dirty="0"/>
              <a:t>LSTM</a:t>
            </a:r>
            <a:r>
              <a:rPr lang="ja-JP" altLang="en-US" sz="1800"/>
              <a:t>モデル</a:t>
            </a:r>
            <a:endParaRPr lang="en-US" altLang="ja-JP" sz="1800" dirty="0"/>
          </a:p>
          <a:p>
            <a:pPr lvl="2"/>
            <a:r>
              <a:rPr lang="ja-JP" altLang="en-US" sz="1600"/>
              <a:t>モデル</a:t>
            </a:r>
            <a:r>
              <a:rPr lang="ja-JP" altLang="en-US" sz="1600" dirty="0"/>
              <a:t>次元</a:t>
            </a:r>
            <a:r>
              <a:rPr lang="en-US" altLang="ja-JP" sz="1600" dirty="0"/>
              <a:t>: 256</a:t>
            </a:r>
          </a:p>
          <a:p>
            <a:pPr lvl="2"/>
            <a:r>
              <a:rPr lang="en-US" altLang="ja-JP" sz="1600" dirty="0"/>
              <a:t>LSTM</a:t>
            </a:r>
            <a:r>
              <a:rPr lang="ja-JP" altLang="en-US" sz="1600" dirty="0"/>
              <a:t>ネットワーク：</a:t>
            </a:r>
            <a:r>
              <a:rPr lang="en-US" altLang="ja-JP" sz="1600" dirty="0"/>
              <a:t>bi-directional LSTM</a:t>
            </a:r>
          </a:p>
          <a:p>
            <a:pPr lvl="1"/>
            <a:r>
              <a:rPr kumimoji="1" lang="ja-JP" altLang="en-US" sz="1800"/>
              <a:t>学習、推論</a:t>
            </a:r>
            <a:endParaRPr kumimoji="1" lang="en-US" altLang="ja-JP" sz="1800" dirty="0"/>
          </a:p>
          <a:p>
            <a:pPr lvl="2"/>
            <a:r>
              <a:rPr lang="ja-JP" altLang="en-US" sz="1600"/>
              <a:t>教師データのサイズ：</a:t>
            </a:r>
            <a:r>
              <a:rPr lang="en-US" altLang="ja-JP" sz="1600" dirty="0"/>
              <a:t>1M</a:t>
            </a:r>
            <a:r>
              <a:rPr lang="ja-JP" altLang="en-US" sz="1600"/>
              <a:t>サンプル</a:t>
            </a:r>
            <a:endParaRPr kumimoji="1" lang="en-US" altLang="ja-JP" sz="1600" dirty="0"/>
          </a:p>
          <a:p>
            <a:pPr lvl="2"/>
            <a:r>
              <a:rPr kumimoji="1" lang="ja-JP" altLang="en-US" sz="1600" dirty="0"/>
              <a:t>学習率：</a:t>
            </a:r>
            <a:r>
              <a:rPr kumimoji="1" lang="en-US" altLang="ja-JP" sz="1600" dirty="0"/>
              <a:t>0.005</a:t>
            </a:r>
          </a:p>
          <a:p>
            <a:pPr lvl="2"/>
            <a:r>
              <a:rPr lang="ja-JP" altLang="en-US" sz="1600" dirty="0"/>
              <a:t>最適化アルゴリズム：</a:t>
            </a:r>
            <a:r>
              <a:rPr lang="en-US" altLang="ja-JP" sz="1600" dirty="0"/>
              <a:t>SGD w/ gradient clip</a:t>
            </a:r>
          </a:p>
          <a:p>
            <a:pPr lvl="2"/>
            <a:r>
              <a:rPr kumimoji="1" lang="ja-JP" altLang="en-US" sz="1600" dirty="0"/>
              <a:t>ロス指標：　</a:t>
            </a:r>
            <a:r>
              <a:rPr kumimoji="1" lang="en-US" altLang="ja-JP" sz="1600" dirty="0"/>
              <a:t>Cross</a:t>
            </a:r>
            <a:r>
              <a:rPr lang="ja-JP" altLang="en-US" sz="1600" dirty="0"/>
              <a:t> </a:t>
            </a:r>
            <a:r>
              <a:rPr kumimoji="1" lang="en-US" altLang="ja-JP" sz="1600" dirty="0"/>
              <a:t>entropy loss</a:t>
            </a:r>
          </a:p>
          <a:p>
            <a:pPr lvl="2"/>
            <a:r>
              <a:rPr lang="en-US" altLang="ja-JP" sz="1600" dirty="0"/>
              <a:t>Beam size: 100</a:t>
            </a:r>
          </a:p>
          <a:p>
            <a:pPr lvl="2"/>
            <a:r>
              <a:rPr kumimoji="1" lang="en-US" altLang="ja-JP" sz="1600" dirty="0"/>
              <a:t>Beam search </a:t>
            </a:r>
            <a:r>
              <a:rPr kumimoji="1" lang="ja-JP" altLang="en-US" sz="1600"/>
              <a:t>タイムアウト</a:t>
            </a:r>
            <a:r>
              <a:rPr kumimoji="1" lang="ja-JP" altLang="en-US" sz="1600" dirty="0"/>
              <a:t>：</a:t>
            </a:r>
            <a:r>
              <a:rPr kumimoji="1" lang="en-US" altLang="ja-JP" sz="1600" dirty="0"/>
              <a:t>3</a:t>
            </a:r>
            <a:r>
              <a:rPr kumimoji="1" lang="ja-JP" altLang="en-US" sz="1600"/>
              <a:t>０秒</a:t>
            </a:r>
            <a:endParaRPr lang="en-US" altLang="ja-JP" sz="1600" dirty="0"/>
          </a:p>
          <a:p>
            <a:pPr marL="552450" lvl="2" indent="0">
              <a:buNone/>
            </a:pPr>
            <a:r>
              <a:rPr kumimoji="1" lang="ja-JP" altLang="en-US" sz="1600"/>
              <a:t>（</a:t>
            </a:r>
            <a:r>
              <a:rPr kumimoji="1" lang="en-US" altLang="ja-JP" sz="1600" dirty="0"/>
              <a:t>search-based</a:t>
            </a:r>
            <a:r>
              <a:rPr kumimoji="1" lang="ja-JP" altLang="en-US" sz="1600"/>
              <a:t>手法のタイムアウトも</a:t>
            </a:r>
            <a:r>
              <a:rPr kumimoji="1" lang="en-US" altLang="ja-JP" sz="1600" dirty="0"/>
              <a:t>30</a:t>
            </a:r>
            <a:r>
              <a:rPr kumimoji="1" lang="ja-JP" altLang="en-US" sz="1600"/>
              <a:t>秒に設定）</a:t>
            </a:r>
            <a:endParaRPr lang="en-US" altLang="ja-JP" sz="1600" dirty="0"/>
          </a:p>
          <a:p>
            <a:r>
              <a:rPr lang="ja-JP" altLang="en-US" sz="2000"/>
              <a:t>マシンスペック</a:t>
            </a:r>
            <a:endParaRPr lang="en-US" altLang="ja-JP" sz="2000" dirty="0"/>
          </a:p>
          <a:p>
            <a:pPr lvl="1"/>
            <a:r>
              <a:rPr lang="en-US" altLang="ja-JP" sz="1800" dirty="0"/>
              <a:t>LSTM-based: NVIDIA Tesla V100- PCIE GPU with 32 GB mem</a:t>
            </a:r>
          </a:p>
          <a:p>
            <a:pPr lvl="1"/>
            <a:r>
              <a:rPr lang="en-US" altLang="ja-JP" sz="1800" dirty="0"/>
              <a:t>Search-based: Intel(R) Xeon(R) CPU E5-2680 v4 @ 2.40 GHz with 132 GB mem</a:t>
            </a:r>
          </a:p>
        </p:txBody>
      </p:sp>
      <p:sp>
        <p:nvSpPr>
          <p:cNvPr id="4" name="スライド番号プレースホルダー 3">
            <a:extLst>
              <a:ext uri="{FF2B5EF4-FFF2-40B4-BE49-F238E27FC236}">
                <a16:creationId xmlns:a16="http://schemas.microsoft.com/office/drawing/2014/main" id="{6A517483-0523-8EFB-1C31-8A7563FB3C55}"/>
              </a:ext>
            </a:extLst>
          </p:cNvPr>
          <p:cNvSpPr>
            <a:spLocks noGrp="1"/>
          </p:cNvSpPr>
          <p:nvPr>
            <p:ph type="sldNum" sz="quarter" idx="10"/>
          </p:nvPr>
        </p:nvSpPr>
        <p:spPr/>
        <p:txBody>
          <a:bodyPr/>
          <a:lstStyle/>
          <a:p>
            <a:fld id="{DE2B87E1-F9DF-4BEE-B07D-635D26011F4B}" type="slidenum">
              <a:rPr lang="en-US" altLang="ja-JP" smtClean="0"/>
              <a:pPr/>
              <a:t>27</a:t>
            </a:fld>
            <a:endParaRPr lang="en-US" altLang="ja-JP"/>
          </a:p>
        </p:txBody>
      </p:sp>
      <p:sp>
        <p:nvSpPr>
          <p:cNvPr id="5" name="正方形/長方形 4">
            <a:extLst>
              <a:ext uri="{FF2B5EF4-FFF2-40B4-BE49-F238E27FC236}">
                <a16:creationId xmlns:a16="http://schemas.microsoft.com/office/drawing/2014/main" id="{538453EB-865E-2AF3-DACF-3FE4D9F2AB62}"/>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5351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2C0A4-B1F0-66F4-EE9E-C69D349889CD}"/>
              </a:ext>
            </a:extLst>
          </p:cNvPr>
          <p:cNvSpPr>
            <a:spLocks noGrp="1"/>
          </p:cNvSpPr>
          <p:nvPr>
            <p:ph type="title"/>
          </p:nvPr>
        </p:nvSpPr>
        <p:spPr/>
        <p:txBody>
          <a:bodyPr/>
          <a:lstStyle/>
          <a:p>
            <a:r>
              <a:rPr kumimoji="1" lang="ja-JP" altLang="en-US"/>
              <a:t>評価結果</a:t>
            </a:r>
          </a:p>
        </p:txBody>
      </p:sp>
      <p:sp>
        <p:nvSpPr>
          <p:cNvPr id="3" name="コンテンツ プレースホルダー 2">
            <a:extLst>
              <a:ext uri="{FF2B5EF4-FFF2-40B4-BE49-F238E27FC236}">
                <a16:creationId xmlns:a16="http://schemas.microsoft.com/office/drawing/2014/main" id="{3E1AF998-49CD-A7F0-73B8-1C71E1F9CD78}"/>
              </a:ext>
            </a:extLst>
          </p:cNvPr>
          <p:cNvSpPr>
            <a:spLocks noGrp="1"/>
          </p:cNvSpPr>
          <p:nvPr>
            <p:ph idx="1"/>
          </p:nvPr>
        </p:nvSpPr>
        <p:spPr>
          <a:xfrm>
            <a:off x="168275" y="869950"/>
            <a:ext cx="8975725" cy="1334914"/>
          </a:xfrm>
        </p:spPr>
        <p:txBody>
          <a:bodyPr/>
          <a:lstStyle/>
          <a:p>
            <a:r>
              <a:rPr kumimoji="1" lang="ja-JP" altLang="en-US" dirty="0"/>
              <a:t>評価方法</a:t>
            </a:r>
            <a:endParaRPr kumimoji="1" lang="en-US" altLang="ja-JP" dirty="0"/>
          </a:p>
          <a:p>
            <a:pPr lvl="1"/>
            <a:r>
              <a:rPr kumimoji="1" lang="en-US" altLang="ja-JP" dirty="0"/>
              <a:t>Search-based method </a:t>
            </a:r>
            <a:r>
              <a:rPr kumimoji="1" lang="ja-JP" altLang="en-US" dirty="0"/>
              <a:t>と </a:t>
            </a:r>
            <a:r>
              <a:rPr kumimoji="1" lang="en-US" altLang="ja-JP" dirty="0"/>
              <a:t>LSTM-based model </a:t>
            </a:r>
            <a:r>
              <a:rPr kumimoji="1" lang="ja-JP" altLang="en-US" dirty="0"/>
              <a:t>を</a:t>
            </a:r>
            <a:r>
              <a:rPr lang="ja-JP" altLang="en-US" dirty="0"/>
              <a:t>比較</a:t>
            </a:r>
            <a:endParaRPr lang="en-US" altLang="ja-JP" dirty="0"/>
          </a:p>
          <a:p>
            <a:pPr lvl="1"/>
            <a:r>
              <a:rPr kumimoji="1" lang="en-US" altLang="ja-JP" dirty="0"/>
              <a:t>Small</a:t>
            </a:r>
            <a:r>
              <a:rPr kumimoji="1" lang="ja-JP" altLang="en-US" dirty="0"/>
              <a:t>テストセットと</a:t>
            </a:r>
            <a:r>
              <a:rPr kumimoji="1" lang="en-US" altLang="ja-JP" dirty="0"/>
              <a:t>large</a:t>
            </a:r>
            <a:r>
              <a:rPr kumimoji="1" lang="ja-JP" altLang="en-US" dirty="0"/>
              <a:t>テストセットの成功率で比較</a:t>
            </a:r>
            <a:endParaRPr kumimoji="1" lang="en-US" altLang="ja-JP" dirty="0"/>
          </a:p>
          <a:p>
            <a:pPr lvl="1"/>
            <a:endParaRPr lang="en-US" altLang="ja-JP" dirty="0"/>
          </a:p>
          <a:p>
            <a:r>
              <a:rPr kumimoji="1" lang="ja-JP" altLang="en-US" dirty="0"/>
              <a:t>評価結果</a:t>
            </a:r>
            <a:endParaRPr kumimoji="1" lang="en-US" altLang="ja-JP" dirty="0"/>
          </a:p>
          <a:p>
            <a:pPr lvl="1"/>
            <a:r>
              <a:rPr lang="en-US" altLang="ja-JP" dirty="0"/>
              <a:t>Search-based method </a:t>
            </a:r>
            <a:r>
              <a:rPr lang="ja-JP" altLang="en-US" dirty="0"/>
              <a:t>に</a:t>
            </a:r>
            <a:r>
              <a:rPr lang="ja-JP" altLang="en-US"/>
              <a:t>、</a:t>
            </a:r>
            <a:r>
              <a:rPr lang="en-US" altLang="ja-JP" dirty="0"/>
              <a:t>small</a:t>
            </a:r>
            <a:r>
              <a:rPr lang="ja-JP" altLang="en-US"/>
              <a:t>、</a:t>
            </a:r>
            <a:r>
              <a:rPr lang="en-US" altLang="ja-JP" dirty="0"/>
              <a:t> large </a:t>
            </a:r>
            <a:r>
              <a:rPr lang="ja-JP" altLang="en-US" dirty="0"/>
              <a:t>ともに負ける結果になった。</a:t>
            </a:r>
            <a:endParaRPr lang="en-US" altLang="ja-JP" dirty="0"/>
          </a:p>
          <a:p>
            <a:pPr lvl="1"/>
            <a:r>
              <a:rPr kumimoji="1" lang="ja-JP" altLang="en-US" dirty="0"/>
              <a:t>特に、</a:t>
            </a:r>
            <a:r>
              <a:rPr kumimoji="1" lang="en-US" altLang="ja-JP" dirty="0"/>
              <a:t>search-based method </a:t>
            </a:r>
            <a:r>
              <a:rPr kumimoji="1" lang="ja-JP" altLang="en-US" dirty="0"/>
              <a:t>では</a:t>
            </a:r>
            <a:r>
              <a:rPr kumimoji="1" lang="en-US" altLang="ja-JP" dirty="0"/>
              <a:t>large</a:t>
            </a:r>
            <a:r>
              <a:rPr lang="ja-JP" altLang="en-US" dirty="0"/>
              <a:t>テストセットでもあまり性能が悪くならないが、</a:t>
            </a:r>
            <a:r>
              <a:rPr lang="en-US" altLang="ja-JP" dirty="0"/>
              <a:t>LSTM-based model </a:t>
            </a:r>
            <a:r>
              <a:rPr lang="ja-JP" altLang="en-US" dirty="0"/>
              <a:t>では、</a:t>
            </a:r>
            <a:r>
              <a:rPr lang="en-US" altLang="ja-JP" dirty="0"/>
              <a:t>large</a:t>
            </a:r>
            <a:r>
              <a:rPr lang="ja-JP" altLang="en-US" dirty="0"/>
              <a:t>テストセットでかなり性能低下する。</a:t>
            </a:r>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98DEFEFB-196E-E2AF-4C76-4DB6B0358904}"/>
              </a:ext>
            </a:extLst>
          </p:cNvPr>
          <p:cNvSpPr>
            <a:spLocks noGrp="1"/>
          </p:cNvSpPr>
          <p:nvPr>
            <p:ph type="sldNum" sz="quarter" idx="10"/>
          </p:nvPr>
        </p:nvSpPr>
        <p:spPr/>
        <p:txBody>
          <a:bodyPr/>
          <a:lstStyle/>
          <a:p>
            <a:fld id="{DE2B87E1-F9DF-4BEE-B07D-635D26011F4B}" type="slidenum">
              <a:rPr lang="en-US" altLang="ja-JP" smtClean="0"/>
              <a:pPr/>
              <a:t>28</a:t>
            </a:fld>
            <a:endParaRPr lang="en-US" altLang="ja-JP"/>
          </a:p>
        </p:txBody>
      </p:sp>
      <p:sp>
        <p:nvSpPr>
          <p:cNvPr id="5" name="正方形/長方形 4">
            <a:extLst>
              <a:ext uri="{FF2B5EF4-FFF2-40B4-BE49-F238E27FC236}">
                <a16:creationId xmlns:a16="http://schemas.microsoft.com/office/drawing/2014/main" id="{D800BA8D-2428-21F2-9868-183CBC672D20}"/>
              </a:ext>
            </a:extLst>
          </p:cNvPr>
          <p:cNvSpPr/>
          <p:nvPr/>
        </p:nvSpPr>
        <p:spPr bwMode="gray">
          <a:xfrm>
            <a:off x="7730952" y="49212"/>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graphicFrame>
        <p:nvGraphicFramePr>
          <p:cNvPr id="6" name="表 3">
            <a:extLst>
              <a:ext uri="{FF2B5EF4-FFF2-40B4-BE49-F238E27FC236}">
                <a16:creationId xmlns:a16="http://schemas.microsoft.com/office/drawing/2014/main" id="{5092382B-79BA-4844-9A48-32ED9790B375}"/>
              </a:ext>
            </a:extLst>
          </p:cNvPr>
          <p:cNvGraphicFramePr>
            <a:graphicFrameLocks noGrp="1"/>
          </p:cNvGraphicFramePr>
          <p:nvPr>
            <p:extLst>
              <p:ext uri="{D42A27DB-BD31-4B8C-83A1-F6EECF244321}">
                <p14:modId xmlns:p14="http://schemas.microsoft.com/office/powerpoint/2010/main" val="1200990443"/>
              </p:ext>
            </p:extLst>
          </p:nvPr>
        </p:nvGraphicFramePr>
        <p:xfrm>
          <a:off x="431403" y="4221088"/>
          <a:ext cx="7920880" cy="1462810"/>
        </p:xfrm>
        <a:graphic>
          <a:graphicData uri="http://schemas.openxmlformats.org/drawingml/2006/table">
            <a:tbl>
              <a:tblPr firstRow="1" firstCol="1" bandRow="1">
                <a:tableStyleId>{21E4AEA4-8DFA-4A89-87EB-49C32662AFE0}</a:tableStyleId>
              </a:tblPr>
              <a:tblGrid>
                <a:gridCol w="4099693">
                  <a:extLst>
                    <a:ext uri="{9D8B030D-6E8A-4147-A177-3AD203B41FA5}">
                      <a16:colId xmlns:a16="http://schemas.microsoft.com/office/drawing/2014/main" val="1338859343"/>
                    </a:ext>
                  </a:extLst>
                </a:gridCol>
                <a:gridCol w="1765412">
                  <a:extLst>
                    <a:ext uri="{9D8B030D-6E8A-4147-A177-3AD203B41FA5}">
                      <a16:colId xmlns:a16="http://schemas.microsoft.com/office/drawing/2014/main" val="4073557298"/>
                    </a:ext>
                  </a:extLst>
                </a:gridCol>
                <a:gridCol w="2055775">
                  <a:extLst>
                    <a:ext uri="{9D8B030D-6E8A-4147-A177-3AD203B41FA5}">
                      <a16:colId xmlns:a16="http://schemas.microsoft.com/office/drawing/2014/main" val="192322958"/>
                    </a:ext>
                  </a:extLst>
                </a:gridCol>
              </a:tblGrid>
              <a:tr h="228537">
                <a:tc>
                  <a:txBody>
                    <a:bodyPr/>
                    <a:lstStyle/>
                    <a:p>
                      <a:r>
                        <a:rPr kumimoji="1" lang="ja-JP" altLang="en-US" sz="1800" b="1" kern="1200" dirty="0">
                          <a:solidFill>
                            <a:schemeClr val="lt1"/>
                          </a:solidFill>
                          <a:latin typeface="+mn-lt"/>
                          <a:ea typeface="+mn-ea"/>
                          <a:cs typeface="+mn-cs"/>
                        </a:rPr>
                        <a:t>モデル</a:t>
                      </a:r>
                      <a:endParaRPr kumimoji="1" lang="en-US" altLang="ja-JP" sz="1800" b="1" kern="1200" dirty="0">
                        <a:solidFill>
                          <a:schemeClr val="lt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Small </a:t>
                      </a:r>
                      <a:r>
                        <a:rPr kumimoji="1" lang="en-US" altLang="ja-JP" dirty="0" err="1"/>
                        <a:t>testset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accuracy</a:t>
                      </a:r>
                      <a:endParaRPr kumimoji="1" lang="ja-JP" altLang="en-US" dirty="0"/>
                    </a:p>
                  </a:txBody>
                  <a:tcPr/>
                </a:tc>
                <a:tc>
                  <a:txBody>
                    <a:bodyPr/>
                    <a:lstStyle/>
                    <a:p>
                      <a:r>
                        <a:rPr kumimoji="1" lang="en-US" altLang="ja-JP" dirty="0"/>
                        <a:t>Large</a:t>
                      </a:r>
                      <a:r>
                        <a:rPr kumimoji="1" lang="ja-JP" altLang="en-US"/>
                        <a:t> </a:t>
                      </a:r>
                      <a:r>
                        <a:rPr kumimoji="1" lang="en-US" altLang="ja-JP" dirty="0" err="1"/>
                        <a:t>testset</a:t>
                      </a:r>
                      <a:endParaRPr kumimoji="1" lang="en-US" altLang="ja-JP" dirty="0"/>
                    </a:p>
                    <a:p>
                      <a:r>
                        <a:rPr kumimoji="1" lang="en-US" altLang="ja-JP" dirty="0"/>
                        <a:t>accuracy</a:t>
                      </a:r>
                    </a:p>
                  </a:txBody>
                  <a:tcPr/>
                </a:tc>
                <a:extLst>
                  <a:ext uri="{0D108BD9-81ED-4DB2-BD59-A6C34878D82A}">
                    <a16:rowId xmlns:a16="http://schemas.microsoft.com/office/drawing/2014/main" val="4041690937"/>
                  </a:ext>
                </a:extLst>
              </a:tr>
              <a:tr h="411365">
                <a:tc>
                  <a:txBody>
                    <a:bodyPr/>
                    <a:lstStyle/>
                    <a:p>
                      <a:r>
                        <a:rPr kumimoji="1" lang="en-US" altLang="ja-JP" sz="1800" b="1" kern="1200" dirty="0">
                          <a:solidFill>
                            <a:schemeClr val="lt1"/>
                          </a:solidFill>
                          <a:latin typeface="+mn-lt"/>
                          <a:ea typeface="+mn-ea"/>
                          <a:cs typeface="+mn-cs"/>
                        </a:rPr>
                        <a:t>Search-based method </a:t>
                      </a:r>
                    </a:p>
                  </a:txBody>
                  <a:tcPr/>
                </a:tc>
                <a:tc>
                  <a:txBody>
                    <a:bodyPr/>
                    <a:lstStyle/>
                    <a:p>
                      <a:r>
                        <a:rPr kumimoji="1" lang="en-US" altLang="ja-JP" b="1" dirty="0"/>
                        <a:t>73.9</a:t>
                      </a:r>
                      <a:endParaRPr kumimoji="1" lang="ja-JP" altLang="en-US" b="1" dirty="0"/>
                    </a:p>
                  </a:txBody>
                  <a:tcPr/>
                </a:tc>
                <a:tc>
                  <a:txBody>
                    <a:bodyPr/>
                    <a:lstStyle/>
                    <a:p>
                      <a:r>
                        <a:rPr kumimoji="1" lang="en-US" altLang="ja-JP" b="1" dirty="0"/>
                        <a:t>63.2</a:t>
                      </a:r>
                      <a:endParaRPr kumimoji="1" lang="ja-JP" altLang="en-US" b="1" dirty="0"/>
                    </a:p>
                  </a:txBody>
                  <a:tcPr/>
                </a:tc>
                <a:extLst>
                  <a:ext uri="{0D108BD9-81ED-4DB2-BD59-A6C34878D82A}">
                    <a16:rowId xmlns:a16="http://schemas.microsoft.com/office/drawing/2014/main" val="2572111363"/>
                  </a:ext>
                </a:extLst>
              </a:tr>
              <a:tr h="411365">
                <a:tc>
                  <a:txBody>
                    <a:bodyPr/>
                    <a:lstStyle/>
                    <a:p>
                      <a:r>
                        <a:rPr kumimoji="1" lang="en-US" altLang="ja-JP" sz="1800" b="1" kern="1200" dirty="0">
                          <a:solidFill>
                            <a:schemeClr val="lt1"/>
                          </a:solidFill>
                          <a:latin typeface="+mn-lt"/>
                          <a:ea typeface="+mn-ea"/>
                          <a:cs typeface="+mn-cs"/>
                        </a:rPr>
                        <a:t>LSTM-based model</a:t>
                      </a:r>
                    </a:p>
                  </a:txBody>
                  <a:tcPr/>
                </a:tc>
                <a:tc>
                  <a:txBody>
                    <a:bodyPr/>
                    <a:lstStyle/>
                    <a:p>
                      <a:r>
                        <a:rPr kumimoji="1" lang="en-US" altLang="ja-JP" dirty="0"/>
                        <a:t>69.8</a:t>
                      </a:r>
                      <a:endParaRPr kumimoji="1" lang="ja-JP" altLang="en-US"/>
                    </a:p>
                  </a:txBody>
                  <a:tcPr/>
                </a:tc>
                <a:tc>
                  <a:txBody>
                    <a:bodyPr/>
                    <a:lstStyle/>
                    <a:p>
                      <a:r>
                        <a:rPr kumimoji="1" lang="en-US" altLang="ja-JP" dirty="0"/>
                        <a:t>10.7</a:t>
                      </a:r>
                      <a:endParaRPr kumimoji="1" lang="ja-JP" altLang="en-US" dirty="0"/>
                    </a:p>
                  </a:txBody>
                  <a:tcPr/>
                </a:tc>
                <a:extLst>
                  <a:ext uri="{0D108BD9-81ED-4DB2-BD59-A6C34878D82A}">
                    <a16:rowId xmlns:a16="http://schemas.microsoft.com/office/drawing/2014/main" val="4206723663"/>
                  </a:ext>
                </a:extLst>
              </a:tr>
            </a:tbl>
          </a:graphicData>
        </a:graphic>
      </p:graphicFrame>
      <p:sp>
        <p:nvSpPr>
          <p:cNvPr id="7" name="テキスト ボックス 6">
            <a:extLst>
              <a:ext uri="{FF2B5EF4-FFF2-40B4-BE49-F238E27FC236}">
                <a16:creationId xmlns:a16="http://schemas.microsoft.com/office/drawing/2014/main" id="{DF125143-5C4A-4D6C-AD91-CB02671680B3}"/>
              </a:ext>
            </a:extLst>
          </p:cNvPr>
          <p:cNvSpPr txBox="1"/>
          <p:nvPr/>
        </p:nvSpPr>
        <p:spPr>
          <a:xfrm>
            <a:off x="66779" y="5988050"/>
            <a:ext cx="8650125" cy="461665"/>
          </a:xfrm>
          <a:prstGeom prst="rect">
            <a:avLst/>
          </a:prstGeom>
          <a:noFill/>
        </p:spPr>
        <p:txBody>
          <a:bodyPr vert="horz" wrap="none" rtlCol="0">
            <a:spAutoFit/>
          </a:bodyPr>
          <a:lstStyle/>
          <a:p>
            <a:r>
              <a:rPr lang="en-US" altLang="ja-JP" sz="2400" dirty="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a:t>
            </a:r>
            <a:r>
              <a:rPr lang="en-US" altLang="ja-JP" sz="2400" dirty="0">
                <a:latin typeface="Meiryo UI" panose="020B0604030504040204" pitchFamily="50" charset="-128"/>
                <a:ea typeface="Meiryo UI" panose="020B0604030504040204" pitchFamily="50" charset="-128"/>
              </a:rPr>
              <a:t>LSTM-based </a:t>
            </a:r>
            <a:r>
              <a:rPr lang="ja-JP" altLang="en-US" sz="2400" dirty="0">
                <a:latin typeface="Meiryo UI" panose="020B0604030504040204" pitchFamily="50" charset="-128"/>
                <a:ea typeface="Meiryo UI" panose="020B0604030504040204" pitchFamily="50" charset="-128"/>
              </a:rPr>
              <a:t>モデルでは大域的な依存関係を学習できていない</a:t>
            </a:r>
            <a:r>
              <a:rPr lang="en-US" altLang="ja-JP" sz="2400" dirty="0">
                <a:latin typeface="Meiryo UI" panose="020B0604030504040204" pitchFamily="50" charset="-128"/>
                <a:ea typeface="Meiryo UI" panose="020B0604030504040204" pitchFamily="50" charset="-128"/>
              </a:rPr>
              <a:t> </a:t>
            </a:r>
            <a:endParaRPr kumimoji="1"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87270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データプレパレーション</a:t>
            </a:r>
            <a:endParaRPr lang="en-US" altLang="ja-JP" dirty="0"/>
          </a:p>
        </p:txBody>
      </p:sp>
      <p:sp>
        <p:nvSpPr>
          <p:cNvPr id="386080" name="Rectangle 32"/>
          <p:cNvSpPr>
            <a:spLocks noGrp="1" noChangeArrowheads="1"/>
          </p:cNvSpPr>
          <p:nvPr>
            <p:ph idx="1"/>
          </p:nvPr>
        </p:nvSpPr>
        <p:spPr>
          <a:xfrm>
            <a:off x="168275" y="869950"/>
            <a:ext cx="8786813" cy="1776676"/>
          </a:xfrm>
        </p:spPr>
        <p:txBody>
          <a:bodyPr/>
          <a:lstStyle/>
          <a:p>
            <a:r>
              <a:rPr lang="ja-JP" altLang="en-US"/>
              <a:t>データ分析・データ利活用には、データを分析しやすい形に整形、加工する</a:t>
            </a:r>
            <a:r>
              <a:rPr lang="ja-JP" altLang="en-US">
                <a:solidFill>
                  <a:srgbClr val="E73440"/>
                </a:solidFill>
              </a:rPr>
              <a:t>データプレパレーション</a:t>
            </a:r>
            <a:r>
              <a:rPr lang="ja-JP" altLang="en-US"/>
              <a:t>作業が必須</a:t>
            </a:r>
            <a:endParaRPr lang="en-US" altLang="ja-JP" dirty="0"/>
          </a:p>
          <a:p>
            <a:r>
              <a:rPr lang="ja-JP" altLang="en-US"/>
              <a:t>全体工数の５</a:t>
            </a:r>
            <a:r>
              <a:rPr lang="en-US" altLang="ja-JP" dirty="0"/>
              <a:t>〜</a:t>
            </a:r>
            <a:r>
              <a:rPr lang="ja-JP" altLang="en-US"/>
              <a:t>８割を費やし、データ分析者の最大の負担</a:t>
            </a:r>
            <a:endParaRPr lang="en-US" altLang="ja-JP" dirty="0"/>
          </a:p>
          <a:p>
            <a:r>
              <a:rPr lang="ja-JP" altLang="en-US"/>
              <a:t>特に、非</a:t>
            </a:r>
            <a:r>
              <a:rPr lang="en-US" altLang="ja-JP" dirty="0"/>
              <a:t>IT</a:t>
            </a:r>
            <a:r>
              <a:rPr lang="ja-JP" altLang="en-US"/>
              <a:t>専門家にとって、高いハードルの作業が必要</a:t>
            </a:r>
            <a:endParaRPr lang="en-US" altLang="ja-JP" dirty="0"/>
          </a:p>
          <a:p>
            <a:endParaRPr lang="en-US" altLang="ja-JP" dirty="0"/>
          </a:p>
          <a:p>
            <a:pPr marL="338137" lvl="1" indent="0">
              <a:buNone/>
            </a:pPr>
            <a:endParaRPr lang="en-US" altLang="ja-JP" dirty="0"/>
          </a:p>
          <a:p>
            <a:pPr lvl="1"/>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2</a:t>
            </a:fld>
            <a:endParaRPr lang="en-US" altLang="ja-JP"/>
          </a:p>
        </p:txBody>
      </p:sp>
      <p:grpSp>
        <p:nvGrpSpPr>
          <p:cNvPr id="5" name="グループ化 4">
            <a:extLst>
              <a:ext uri="{FF2B5EF4-FFF2-40B4-BE49-F238E27FC236}">
                <a16:creationId xmlns:a16="http://schemas.microsoft.com/office/drawing/2014/main" id="{6A3E4352-59B3-E94D-84DC-985C5FFBBE7F}"/>
              </a:ext>
            </a:extLst>
          </p:cNvPr>
          <p:cNvGrpSpPr/>
          <p:nvPr/>
        </p:nvGrpSpPr>
        <p:grpSpPr>
          <a:xfrm>
            <a:off x="774242" y="2727145"/>
            <a:ext cx="3380128" cy="3354632"/>
            <a:chOff x="2164214" y="2186041"/>
            <a:chExt cx="3554026" cy="3554027"/>
          </a:xfrm>
        </p:grpSpPr>
        <p:sp>
          <p:nvSpPr>
            <p:cNvPr id="6" name="円弧 5">
              <a:extLst>
                <a:ext uri="{FF2B5EF4-FFF2-40B4-BE49-F238E27FC236}">
                  <a16:creationId xmlns:a16="http://schemas.microsoft.com/office/drawing/2014/main" id="{450C7711-FDD0-6D4C-AF83-E51DF7FFE497}"/>
                </a:ext>
              </a:extLst>
            </p:cNvPr>
            <p:cNvSpPr/>
            <p:nvPr/>
          </p:nvSpPr>
          <p:spPr bwMode="gray">
            <a:xfrm>
              <a:off x="2164214" y="2186041"/>
              <a:ext cx="3554026" cy="3554027"/>
            </a:xfrm>
            <a:prstGeom prst="arc">
              <a:avLst>
                <a:gd name="adj1" fmla="val 11237032"/>
                <a:gd name="adj2" fmla="val 11229390"/>
              </a:avLst>
            </a:prstGeom>
            <a:solidFill>
              <a:srgbClr val="EBD9D9"/>
            </a:solidFill>
            <a:ln w="76200" cap="flat" cmpd="sng" algn="ctr">
              <a:solidFill>
                <a:srgbClr val="C0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ＭＳ Ｐゴシック" pitchFamily="50" charset="-128"/>
                <a:ea typeface="ＭＳ Ｐゴシック" pitchFamily="50" charset="-128"/>
                <a:cs typeface="+mn-cs"/>
              </a:endParaRPr>
            </a:p>
          </p:txBody>
        </p:sp>
        <p:sp>
          <p:nvSpPr>
            <p:cNvPr id="7" name="角丸四角形 6">
              <a:extLst>
                <a:ext uri="{FF2B5EF4-FFF2-40B4-BE49-F238E27FC236}">
                  <a16:creationId xmlns:a16="http://schemas.microsoft.com/office/drawing/2014/main" id="{700878D4-DFD0-7244-874C-7CA24B7EB99A}"/>
                </a:ext>
              </a:extLst>
            </p:cNvPr>
            <p:cNvSpPr/>
            <p:nvPr/>
          </p:nvSpPr>
          <p:spPr bwMode="gray">
            <a:xfrm>
              <a:off x="2863194" y="2695228"/>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ビジネスの</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仮説</a:t>
              </a:r>
            </a:p>
          </p:txBody>
        </p:sp>
        <p:sp>
          <p:nvSpPr>
            <p:cNvPr id="8" name="角丸四角形 7">
              <a:extLst>
                <a:ext uri="{FF2B5EF4-FFF2-40B4-BE49-F238E27FC236}">
                  <a16:creationId xmlns:a16="http://schemas.microsoft.com/office/drawing/2014/main" id="{13A9D5D3-D93E-5643-AE06-EBE34BDA12F7}"/>
                </a:ext>
              </a:extLst>
            </p:cNvPr>
            <p:cNvSpPr/>
            <p:nvPr/>
          </p:nvSpPr>
          <p:spPr bwMode="gray">
            <a:xfrm>
              <a:off x="4061140" y="2695228"/>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データの</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lang="ja-JP" altLang="en-US" sz="1600" dirty="0">
                  <a:latin typeface="Meiryo UI" panose="020B0604030504040204" pitchFamily="50" charset="-128"/>
                  <a:ea typeface="Meiryo UI" panose="020B0604030504040204" pitchFamily="50" charset="-128"/>
                </a:rPr>
                <a:t>理解</a:t>
              </a: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 name="角丸四角形 8">
              <a:extLst>
                <a:ext uri="{FF2B5EF4-FFF2-40B4-BE49-F238E27FC236}">
                  <a16:creationId xmlns:a16="http://schemas.microsoft.com/office/drawing/2014/main" id="{5C4910C1-ECF8-E643-BC3E-E6D764A05834}"/>
                </a:ext>
              </a:extLst>
            </p:cNvPr>
            <p:cNvSpPr/>
            <p:nvPr/>
          </p:nvSpPr>
          <p:spPr bwMode="gray">
            <a:xfrm>
              <a:off x="4685885" y="3507613"/>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データの</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lang="ja-JP" altLang="en-US" sz="1600" dirty="0">
                  <a:latin typeface="Meiryo UI" panose="020B0604030504040204" pitchFamily="50" charset="-128"/>
                  <a:ea typeface="Meiryo UI" panose="020B0604030504040204" pitchFamily="50" charset="-128"/>
                </a:rPr>
                <a:t>整形・加工</a:t>
              </a: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0" name="角丸四角形 9">
              <a:extLst>
                <a:ext uri="{FF2B5EF4-FFF2-40B4-BE49-F238E27FC236}">
                  <a16:creationId xmlns:a16="http://schemas.microsoft.com/office/drawing/2014/main" id="{3B88BFE6-420B-1549-B1E1-F78E5AAE112D}"/>
                </a:ext>
              </a:extLst>
            </p:cNvPr>
            <p:cNvSpPr/>
            <p:nvPr/>
          </p:nvSpPr>
          <p:spPr bwMode="gray">
            <a:xfrm>
              <a:off x="4685885" y="4320000"/>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モデル</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作成</a:t>
              </a:r>
            </a:p>
          </p:txBody>
        </p:sp>
        <p:sp>
          <p:nvSpPr>
            <p:cNvPr id="11" name="角丸四角形 10">
              <a:extLst>
                <a:ext uri="{FF2B5EF4-FFF2-40B4-BE49-F238E27FC236}">
                  <a16:creationId xmlns:a16="http://schemas.microsoft.com/office/drawing/2014/main" id="{4E232AA6-ABCE-1D4F-892F-A4597737EE58}"/>
                </a:ext>
              </a:extLst>
            </p:cNvPr>
            <p:cNvSpPr/>
            <p:nvPr/>
          </p:nvSpPr>
          <p:spPr bwMode="gray">
            <a:xfrm>
              <a:off x="2254780" y="3840672"/>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展開／</a:t>
              </a:r>
              <a:endParaRPr kumimoji="1" lang="en-US" altLang="ja-JP"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共有</a:t>
              </a:r>
            </a:p>
          </p:txBody>
        </p:sp>
        <p:sp>
          <p:nvSpPr>
            <p:cNvPr id="12" name="円柱 11">
              <a:extLst>
                <a:ext uri="{FF2B5EF4-FFF2-40B4-BE49-F238E27FC236}">
                  <a16:creationId xmlns:a16="http://schemas.microsoft.com/office/drawing/2014/main" id="{D8D06D84-F668-FC40-8002-F933EC2BBC09}"/>
                </a:ext>
              </a:extLst>
            </p:cNvPr>
            <p:cNvSpPr/>
            <p:nvPr/>
          </p:nvSpPr>
          <p:spPr bwMode="gray">
            <a:xfrm>
              <a:off x="3485005" y="4019603"/>
              <a:ext cx="739643" cy="528317"/>
            </a:xfrm>
            <a:prstGeom prst="can">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a:t>
              </a:r>
            </a:p>
          </p:txBody>
        </p:sp>
        <p:cxnSp>
          <p:nvCxnSpPr>
            <p:cNvPr id="13" name="直線矢印コネクタ 12">
              <a:extLst>
                <a:ext uri="{FF2B5EF4-FFF2-40B4-BE49-F238E27FC236}">
                  <a16:creationId xmlns:a16="http://schemas.microsoft.com/office/drawing/2014/main" id="{BA72D54C-80BE-7F41-9463-4DFF6273EE12}"/>
                </a:ext>
              </a:extLst>
            </p:cNvPr>
            <p:cNvCxnSpPr/>
            <p:nvPr/>
          </p:nvCxnSpPr>
          <p:spPr bwMode="auto">
            <a:xfrm>
              <a:off x="3655669" y="2840715"/>
              <a:ext cx="405471" cy="0"/>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4" name="直線矢印コネクタ 13">
              <a:extLst>
                <a:ext uri="{FF2B5EF4-FFF2-40B4-BE49-F238E27FC236}">
                  <a16:creationId xmlns:a16="http://schemas.microsoft.com/office/drawing/2014/main" id="{07BCEE95-BF72-4440-8869-3224BB3465F3}"/>
                </a:ext>
              </a:extLst>
            </p:cNvPr>
            <p:cNvCxnSpPr/>
            <p:nvPr/>
          </p:nvCxnSpPr>
          <p:spPr bwMode="auto">
            <a:xfrm flipH="1">
              <a:off x="3655669" y="2999210"/>
              <a:ext cx="405471" cy="0"/>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 name="直線矢印コネクタ 14">
              <a:extLst>
                <a:ext uri="{FF2B5EF4-FFF2-40B4-BE49-F238E27FC236}">
                  <a16:creationId xmlns:a16="http://schemas.microsoft.com/office/drawing/2014/main" id="{CC91E689-8AEC-5B41-96C7-83C822F3AC6C}"/>
                </a:ext>
              </a:extLst>
            </p:cNvPr>
            <p:cNvCxnSpPr>
              <a:stCxn id="8" idx="3"/>
              <a:endCxn id="9" idx="0"/>
            </p:cNvCxnSpPr>
            <p:nvPr/>
          </p:nvCxnSpPr>
          <p:spPr bwMode="auto">
            <a:xfrm>
              <a:off x="4853614" y="2932971"/>
              <a:ext cx="228508" cy="574644"/>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 name="直線矢印コネクタ 15">
              <a:extLst>
                <a:ext uri="{FF2B5EF4-FFF2-40B4-BE49-F238E27FC236}">
                  <a16:creationId xmlns:a16="http://schemas.microsoft.com/office/drawing/2014/main" id="{D21C8E2E-47B5-8A4D-9E79-60BA772DF81A}"/>
                </a:ext>
              </a:extLst>
            </p:cNvPr>
            <p:cNvCxnSpPr/>
            <p:nvPr/>
          </p:nvCxnSpPr>
          <p:spPr bwMode="auto">
            <a:xfrm>
              <a:off x="5187786" y="3983098"/>
              <a:ext cx="0" cy="336901"/>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 name="直線矢印コネクタ 16">
              <a:extLst>
                <a:ext uri="{FF2B5EF4-FFF2-40B4-BE49-F238E27FC236}">
                  <a16:creationId xmlns:a16="http://schemas.microsoft.com/office/drawing/2014/main" id="{4F0A2A5D-931A-4B47-A691-0516BB296580}"/>
                </a:ext>
              </a:extLst>
            </p:cNvPr>
            <p:cNvCxnSpPr/>
            <p:nvPr/>
          </p:nvCxnSpPr>
          <p:spPr bwMode="auto">
            <a:xfrm flipV="1">
              <a:off x="4976458" y="3983098"/>
              <a:ext cx="0" cy="336901"/>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8" name="直線矢印コネクタ 17">
              <a:extLst>
                <a:ext uri="{FF2B5EF4-FFF2-40B4-BE49-F238E27FC236}">
                  <a16:creationId xmlns:a16="http://schemas.microsoft.com/office/drawing/2014/main" id="{541C34EC-F356-F449-A709-782E247C9A44}"/>
                </a:ext>
              </a:extLst>
            </p:cNvPr>
            <p:cNvCxnSpPr>
              <a:stCxn id="10" idx="2"/>
              <a:endCxn id="22" idx="3"/>
            </p:cNvCxnSpPr>
            <p:nvPr/>
          </p:nvCxnSpPr>
          <p:spPr bwMode="auto">
            <a:xfrm flipH="1">
              <a:off x="4224647" y="4795485"/>
              <a:ext cx="857475" cy="428375"/>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9" name="直線矢印コネクタ 18">
              <a:extLst>
                <a:ext uri="{FF2B5EF4-FFF2-40B4-BE49-F238E27FC236}">
                  <a16:creationId xmlns:a16="http://schemas.microsoft.com/office/drawing/2014/main" id="{775B1CBF-E77A-7340-89F9-DD68E4775362}"/>
                </a:ext>
              </a:extLst>
            </p:cNvPr>
            <p:cNvCxnSpPr>
              <a:stCxn id="22" idx="1"/>
              <a:endCxn id="11" idx="2"/>
            </p:cNvCxnSpPr>
            <p:nvPr/>
          </p:nvCxnSpPr>
          <p:spPr bwMode="auto">
            <a:xfrm flipH="1" flipV="1">
              <a:off x="2651017" y="4316157"/>
              <a:ext cx="781156" cy="907703"/>
            </a:xfrm>
            <a:prstGeom prst="straightConnector1">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0" name="曲線コネクタ 19">
              <a:extLst>
                <a:ext uri="{FF2B5EF4-FFF2-40B4-BE49-F238E27FC236}">
                  <a16:creationId xmlns:a16="http://schemas.microsoft.com/office/drawing/2014/main" id="{2C731B94-6A63-C44E-AD2F-1679300F81C4}"/>
                </a:ext>
              </a:extLst>
            </p:cNvPr>
            <p:cNvCxnSpPr>
              <a:stCxn id="22" idx="0"/>
            </p:cNvCxnSpPr>
            <p:nvPr/>
          </p:nvCxnSpPr>
          <p:spPr bwMode="auto">
            <a:xfrm rot="16200000" flipV="1">
              <a:off x="2644920" y="3802627"/>
              <a:ext cx="1798002" cy="568979"/>
            </a:xfrm>
            <a:prstGeom prst="curvedConnector3">
              <a:avLst>
                <a:gd name="adj1" fmla="val 249"/>
              </a:avLst>
            </a:prstGeom>
            <a:gradFill rotWithShape="0">
              <a:gsLst>
                <a:gs pos="0">
                  <a:srgbClr val="FFFFFF"/>
                </a:gs>
                <a:gs pos="100000">
                  <a:srgbClr val="CACAC7"/>
                </a:gs>
              </a:gsLst>
              <a:lin ang="5400000" scaled="1"/>
            </a:gradFill>
            <a:ln w="1905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1" name="テキスト ボックス 20">
              <a:extLst>
                <a:ext uri="{FF2B5EF4-FFF2-40B4-BE49-F238E27FC236}">
                  <a16:creationId xmlns:a16="http://schemas.microsoft.com/office/drawing/2014/main" id="{37C4D330-8D9B-C945-ACBC-3D6D1ACD5D8B}"/>
                </a:ext>
              </a:extLst>
            </p:cNvPr>
            <p:cNvSpPr txBox="1"/>
            <p:nvPr/>
          </p:nvSpPr>
          <p:spPr>
            <a:xfrm>
              <a:off x="3179773" y="3212867"/>
              <a:ext cx="1449912" cy="721431"/>
            </a:xfrm>
            <a:prstGeom prst="rect">
              <a:avLst/>
            </a:prstGeom>
            <a:noFill/>
          </p:spPr>
          <p:txBody>
            <a:bodyPr wrap="none" rtlCol="0">
              <a:sp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000000"/>
                  </a:solidFill>
                  <a:effectLst>
                    <a:glow rad="127000">
                      <a:srgbClr val="FFFFFF"/>
                    </a:glow>
                  </a:effectLst>
                  <a:uLnTx/>
                  <a:uFillTx/>
                  <a:latin typeface="Meiryo UI" panose="020B0604030504040204" pitchFamily="50" charset="-128"/>
                  <a:ea typeface="Meiryo UI" panose="020B0604030504040204" pitchFamily="50" charset="-128"/>
                  <a:cs typeface="+mn-cs"/>
                </a:rPr>
                <a:t>価値創出の</a:t>
              </a:r>
              <a:endParaRPr kumimoji="1" lang="en-US" altLang="ja-JP" sz="2400" b="1" i="0" u="none" strike="noStrike" kern="1200" cap="none" spc="0" normalizeH="0" baseline="0" noProof="0" dirty="0">
                <a:ln>
                  <a:noFill/>
                </a:ln>
                <a:solidFill>
                  <a:srgbClr val="000000"/>
                </a:solidFill>
                <a:effectLst>
                  <a:glow rad="127000">
                    <a:srgbClr val="FFFFFF"/>
                  </a:glow>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000000"/>
                  </a:solidFill>
                  <a:effectLst>
                    <a:glow rad="127000">
                      <a:srgbClr val="FFFFFF"/>
                    </a:glow>
                  </a:effectLst>
                  <a:uLnTx/>
                  <a:uFillTx/>
                  <a:latin typeface="Meiryo UI" panose="020B0604030504040204" pitchFamily="50" charset="-128"/>
                  <a:ea typeface="Meiryo UI" panose="020B0604030504040204" pitchFamily="50" charset="-128"/>
                  <a:cs typeface="+mn-cs"/>
                </a:rPr>
                <a:t>試行錯誤</a:t>
              </a:r>
            </a:p>
          </p:txBody>
        </p:sp>
        <p:sp>
          <p:nvSpPr>
            <p:cNvPr id="22" name="角丸四角形 21">
              <a:extLst>
                <a:ext uri="{FF2B5EF4-FFF2-40B4-BE49-F238E27FC236}">
                  <a16:creationId xmlns:a16="http://schemas.microsoft.com/office/drawing/2014/main" id="{26C1A94E-AE1F-F540-8257-E4794B38ACD8}"/>
                </a:ext>
              </a:extLst>
            </p:cNvPr>
            <p:cNvSpPr/>
            <p:nvPr/>
          </p:nvSpPr>
          <p:spPr bwMode="gray">
            <a:xfrm>
              <a:off x="3432173" y="4986117"/>
              <a:ext cx="792474" cy="475485"/>
            </a:xfrm>
            <a:prstGeom prst="roundRect">
              <a:avLst/>
            </a:prstGeom>
            <a:solidFill>
              <a:schemeClr val="bg1"/>
            </a:solidFill>
            <a:ln w="2857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評価</a:t>
              </a:r>
            </a:p>
          </p:txBody>
        </p:sp>
      </p:grpSp>
      <p:sp>
        <p:nvSpPr>
          <p:cNvPr id="23" name="フリーフォーム 22">
            <a:extLst>
              <a:ext uri="{FF2B5EF4-FFF2-40B4-BE49-F238E27FC236}">
                <a16:creationId xmlns:a16="http://schemas.microsoft.com/office/drawing/2014/main" id="{D934BCBD-DA11-F644-8EFB-237EF7C69C10}"/>
              </a:ext>
            </a:extLst>
          </p:cNvPr>
          <p:cNvSpPr/>
          <p:nvPr/>
        </p:nvSpPr>
        <p:spPr bwMode="gray">
          <a:xfrm>
            <a:off x="2429082" y="2954284"/>
            <a:ext cx="1851323" cy="1697127"/>
          </a:xfrm>
          <a:custGeom>
            <a:avLst/>
            <a:gdLst>
              <a:gd name="connsiteX0" fmla="*/ 803258 w 2123691"/>
              <a:gd name="connsiteY0" fmla="*/ 0 h 1848315"/>
              <a:gd name="connsiteX1" fmla="*/ 1859598 w 2123691"/>
              <a:gd name="connsiteY1" fmla="*/ 0 h 1848315"/>
              <a:gd name="connsiteX2" fmla="*/ 1859608 w 2123691"/>
              <a:gd name="connsiteY2" fmla="*/ 1 h 1848315"/>
              <a:gd name="connsiteX3" fmla="*/ 1955668 w 2123691"/>
              <a:gd name="connsiteY3" fmla="*/ 1 h 1848315"/>
              <a:gd name="connsiteX4" fmla="*/ 2123690 w 2123691"/>
              <a:gd name="connsiteY4" fmla="*/ 168023 h 1848315"/>
              <a:gd name="connsiteX5" fmla="*/ 2123690 w 2123691"/>
              <a:gd name="connsiteY5" fmla="*/ 264083 h 1848315"/>
              <a:gd name="connsiteX6" fmla="*/ 2123691 w 2123691"/>
              <a:gd name="connsiteY6" fmla="*/ 264093 h 1848315"/>
              <a:gd name="connsiteX7" fmla="*/ 2123691 w 2123691"/>
              <a:gd name="connsiteY7" fmla="*/ 1584222 h 1848315"/>
              <a:gd name="connsiteX8" fmla="*/ 1859598 w 2123691"/>
              <a:gd name="connsiteY8" fmla="*/ 1848315 h 1848315"/>
              <a:gd name="connsiteX9" fmla="*/ 803258 w 2123691"/>
              <a:gd name="connsiteY9" fmla="*/ 1848315 h 1848315"/>
              <a:gd name="connsiteX10" fmla="*/ 539165 w 2123691"/>
              <a:gd name="connsiteY10" fmla="*/ 1584222 h 1848315"/>
              <a:gd name="connsiteX11" fmla="*/ 539165 w 2123691"/>
              <a:gd name="connsiteY11" fmla="*/ 1008113 h 1848315"/>
              <a:gd name="connsiteX12" fmla="*/ 168022 w 2123691"/>
              <a:gd name="connsiteY12" fmla="*/ 1008113 h 1848315"/>
              <a:gd name="connsiteX13" fmla="*/ 0 w 2123691"/>
              <a:gd name="connsiteY13" fmla="*/ 840091 h 1848315"/>
              <a:gd name="connsiteX14" fmla="*/ 0 w 2123691"/>
              <a:gd name="connsiteY14" fmla="*/ 168023 h 1848315"/>
              <a:gd name="connsiteX15" fmla="*/ 168022 w 2123691"/>
              <a:gd name="connsiteY15" fmla="*/ 1 h 1848315"/>
              <a:gd name="connsiteX16" fmla="*/ 803248 w 2123691"/>
              <a:gd name="connsiteY16" fmla="*/ 1 h 184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1" h="1848315">
                <a:moveTo>
                  <a:pt x="803258" y="0"/>
                </a:moveTo>
                <a:lnTo>
                  <a:pt x="1859598" y="0"/>
                </a:lnTo>
                <a:lnTo>
                  <a:pt x="1859608" y="1"/>
                </a:lnTo>
                <a:lnTo>
                  <a:pt x="1955668" y="1"/>
                </a:lnTo>
                <a:cubicBezTo>
                  <a:pt x="2048464" y="1"/>
                  <a:pt x="2123690" y="75227"/>
                  <a:pt x="2123690" y="168023"/>
                </a:cubicBezTo>
                <a:lnTo>
                  <a:pt x="2123690" y="264083"/>
                </a:lnTo>
                <a:lnTo>
                  <a:pt x="2123691" y="264093"/>
                </a:lnTo>
                <a:lnTo>
                  <a:pt x="2123691" y="1584222"/>
                </a:lnTo>
                <a:cubicBezTo>
                  <a:pt x="2123691" y="1730077"/>
                  <a:pt x="2005453" y="1848315"/>
                  <a:pt x="1859598" y="1848315"/>
                </a:cubicBezTo>
                <a:lnTo>
                  <a:pt x="803258" y="1848315"/>
                </a:lnTo>
                <a:cubicBezTo>
                  <a:pt x="657403" y="1848315"/>
                  <a:pt x="539165" y="1730077"/>
                  <a:pt x="539165" y="1584222"/>
                </a:cubicBezTo>
                <a:lnTo>
                  <a:pt x="539165" y="1008113"/>
                </a:lnTo>
                <a:lnTo>
                  <a:pt x="168022" y="1008113"/>
                </a:lnTo>
                <a:cubicBezTo>
                  <a:pt x="75226" y="1008113"/>
                  <a:pt x="0" y="932887"/>
                  <a:pt x="0" y="840091"/>
                </a:cubicBezTo>
                <a:lnTo>
                  <a:pt x="0" y="168023"/>
                </a:lnTo>
                <a:cubicBezTo>
                  <a:pt x="0" y="75227"/>
                  <a:pt x="75226" y="1"/>
                  <a:pt x="168022" y="1"/>
                </a:cubicBezTo>
                <a:lnTo>
                  <a:pt x="803248" y="1"/>
                </a:lnTo>
                <a:close/>
              </a:path>
            </a:pathLst>
          </a:custGeom>
          <a:noFill/>
          <a:ln w="57150" cap="flat" cmpd="sng" algn="ctr">
            <a:solidFill>
              <a:srgbClr val="FF0000"/>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25" name="テキスト ボックス 24">
            <a:extLst>
              <a:ext uri="{FF2B5EF4-FFF2-40B4-BE49-F238E27FC236}">
                <a16:creationId xmlns:a16="http://schemas.microsoft.com/office/drawing/2014/main" id="{474EC601-41B6-B84F-8B6F-A5CF096E3530}"/>
              </a:ext>
            </a:extLst>
          </p:cNvPr>
          <p:cNvSpPr txBox="1"/>
          <p:nvPr/>
        </p:nvSpPr>
        <p:spPr>
          <a:xfrm>
            <a:off x="5104390" y="5620112"/>
            <a:ext cx="184731" cy="461665"/>
          </a:xfrm>
          <a:prstGeom prst="rect">
            <a:avLst/>
          </a:prstGeom>
          <a:noFill/>
        </p:spPr>
        <p:txBody>
          <a:bodyPr wrap="none" rtlCol="0">
            <a:spAutoFit/>
          </a:bodyPr>
          <a:lstStyle/>
          <a:p>
            <a:pPr algn="l"/>
            <a:endParaRPr kumimoji="1" lang="en-US" altLang="ja-JP" sz="24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CC5B6A44-229C-534E-843C-5F9B9435B60F}"/>
              </a:ext>
            </a:extLst>
          </p:cNvPr>
          <p:cNvSpPr txBox="1"/>
          <p:nvPr/>
        </p:nvSpPr>
        <p:spPr>
          <a:xfrm>
            <a:off x="478468" y="6120433"/>
            <a:ext cx="3696846" cy="369332"/>
          </a:xfrm>
          <a:prstGeom prst="rect">
            <a:avLst/>
          </a:prstGeom>
          <a:noFill/>
        </p:spPr>
        <p:txBody>
          <a:bodyPr wrap="none" rtlCol="0">
            <a:spAutoFit/>
          </a:bodyPr>
          <a:lstStyle/>
          <a:p>
            <a:pPr algn="l"/>
            <a:r>
              <a:rPr lang="ja-JP" altLang="en-US" dirty="0">
                <a:latin typeface="Meiryo UI" panose="020B0604030504040204" pitchFamily="50" charset="-128"/>
                <a:ea typeface="Meiryo UI" panose="020B0604030504040204" pitchFamily="50" charset="-128"/>
              </a:rPr>
              <a:t>データ分析のサイクル（</a:t>
            </a:r>
            <a:r>
              <a:rPr lang="en-US" altLang="ja-JP" dirty="0">
                <a:latin typeface="Meiryo UI" panose="020B0604030504040204" pitchFamily="50" charset="-128"/>
                <a:ea typeface="Meiryo UI" panose="020B0604030504040204" pitchFamily="50" charset="-128"/>
              </a:rPr>
              <a:t>CRISP-DM</a:t>
            </a:r>
            <a:r>
              <a:rPr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5B9512E8-B2A6-1147-A8FC-FFE8CD783369}"/>
              </a:ext>
            </a:extLst>
          </p:cNvPr>
          <p:cNvSpPr txBox="1"/>
          <p:nvPr/>
        </p:nvSpPr>
        <p:spPr bwMode="gray">
          <a:xfrm>
            <a:off x="4316103" y="2915377"/>
            <a:ext cx="3597460" cy="584775"/>
          </a:xfrm>
          <a:prstGeom prst="rect">
            <a:avLst/>
          </a:prstGeom>
          <a:noFill/>
        </p:spPr>
        <p:txBody>
          <a:bodyPr wrap="none" rtlCol="0">
            <a:spAutoFit/>
          </a:bodyPr>
          <a:lstStyle/>
          <a:p>
            <a:pPr algn="l"/>
            <a:r>
              <a:rPr lang="ja-JP" altLang="en-US" sz="3200">
                <a:solidFill>
                  <a:srgbClr val="E73440"/>
                </a:solidFill>
                <a:latin typeface="Meiryo UI" panose="020B0604030504040204" pitchFamily="50" charset="-128"/>
                <a:ea typeface="Meiryo UI" panose="020B0604030504040204" pitchFamily="50" charset="-128"/>
              </a:rPr>
              <a:t>データプレパレーション</a:t>
            </a:r>
            <a:endParaRPr kumimoji="1" lang="ja-JP" altLang="en-US" sz="3200" dirty="0">
              <a:solidFill>
                <a:srgbClr val="E73440"/>
              </a:solidFill>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47A97FB8-2D57-1D4C-8A5D-85A7456E0A0D}"/>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4153678"/>
      </p:ext>
    </p:extLst>
  </p:cSld>
  <p:clrMapOvr>
    <a:masterClrMapping/>
  </p:clrMapOvr>
  <mc:AlternateContent xmlns:mc="http://schemas.openxmlformats.org/markup-compatibility/2006" xmlns:p14="http://schemas.microsoft.com/office/powerpoint/2010/main">
    <mc:Choice Requires="p14">
      <p:transition spd="slow" p14:dur="2000" advTm="65580"/>
    </mc:Choice>
    <mc:Fallback xmlns="">
      <p:transition spd="slow" advTm="6558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0CA60352-7C4E-488A-BD9B-541AED6D254E}"/>
              </a:ext>
            </a:extLst>
          </p:cNvPr>
          <p:cNvPicPr>
            <a:picLocks noChangeAspect="1"/>
          </p:cNvPicPr>
          <p:nvPr/>
        </p:nvPicPr>
        <p:blipFill>
          <a:blip r:embed="rId2"/>
          <a:stretch>
            <a:fillRect/>
          </a:stretch>
        </p:blipFill>
        <p:spPr>
          <a:xfrm>
            <a:off x="4622391" y="388231"/>
            <a:ext cx="4485702" cy="5805264"/>
          </a:xfrm>
          <a:prstGeom prst="rect">
            <a:avLst/>
          </a:prstGeom>
        </p:spPr>
      </p:pic>
      <p:sp>
        <p:nvSpPr>
          <p:cNvPr id="2" name="タイトル 1">
            <a:extLst>
              <a:ext uri="{FF2B5EF4-FFF2-40B4-BE49-F238E27FC236}">
                <a16:creationId xmlns:a16="http://schemas.microsoft.com/office/drawing/2014/main" id="{129270A9-4771-B847-F1A0-8DBCEA524BF6}"/>
              </a:ext>
            </a:extLst>
          </p:cNvPr>
          <p:cNvSpPr>
            <a:spLocks noGrp="1"/>
          </p:cNvSpPr>
          <p:nvPr>
            <p:ph type="title"/>
          </p:nvPr>
        </p:nvSpPr>
        <p:spPr/>
        <p:txBody>
          <a:bodyPr/>
          <a:lstStyle/>
          <a:p>
            <a:r>
              <a:rPr lang="en-US" altLang="ja-JP" dirty="0"/>
              <a:t>Transformer</a:t>
            </a:r>
            <a:endParaRPr kumimoji="1" lang="ja-JP" altLang="en-US"/>
          </a:p>
        </p:txBody>
      </p:sp>
      <p:sp>
        <p:nvSpPr>
          <p:cNvPr id="3" name="コンテンツ プレースホルダー 2">
            <a:extLst>
              <a:ext uri="{FF2B5EF4-FFF2-40B4-BE49-F238E27FC236}">
                <a16:creationId xmlns:a16="http://schemas.microsoft.com/office/drawing/2014/main" id="{C3144187-96CA-2714-DE9C-EAEDEBDE2C95}"/>
              </a:ext>
            </a:extLst>
          </p:cNvPr>
          <p:cNvSpPr>
            <a:spLocks noGrp="1"/>
          </p:cNvSpPr>
          <p:nvPr>
            <p:ph idx="1"/>
          </p:nvPr>
        </p:nvSpPr>
        <p:spPr>
          <a:xfrm>
            <a:off x="168275" y="869950"/>
            <a:ext cx="4672013" cy="4647282"/>
          </a:xfrm>
        </p:spPr>
        <p:txBody>
          <a:bodyPr/>
          <a:lstStyle/>
          <a:p>
            <a:r>
              <a:rPr kumimoji="1" lang="ja-JP" altLang="en-US" dirty="0"/>
              <a:t>特徴</a:t>
            </a:r>
            <a:endParaRPr kumimoji="1" lang="en-US" altLang="ja-JP" dirty="0"/>
          </a:p>
          <a:p>
            <a:pPr lvl="1"/>
            <a:r>
              <a:rPr kumimoji="1" lang="en-US" altLang="ja-JP" dirty="0"/>
              <a:t>LSTM</a:t>
            </a:r>
            <a:r>
              <a:rPr lang="ja-JP" altLang="en-US" dirty="0"/>
              <a:t>、</a:t>
            </a:r>
            <a:r>
              <a:rPr lang="en-US" altLang="ja-JP" dirty="0"/>
              <a:t>RNN</a:t>
            </a:r>
            <a:r>
              <a:rPr lang="ja-JP" altLang="en-US" dirty="0"/>
              <a:t>と同様に時系列や文字列データを扱う</a:t>
            </a:r>
            <a:r>
              <a:rPr lang="en-US" altLang="ja-JP" dirty="0"/>
              <a:t>neural network</a:t>
            </a:r>
          </a:p>
          <a:p>
            <a:pPr lvl="1"/>
            <a:r>
              <a:rPr lang="en-US" altLang="ja-JP" dirty="0"/>
              <a:t>LSTM</a:t>
            </a:r>
            <a:r>
              <a:rPr lang="ja-JP" altLang="en-US" dirty="0"/>
              <a:t>、</a:t>
            </a:r>
            <a:r>
              <a:rPr lang="en-US" altLang="ja-JP" dirty="0"/>
              <a:t>RNN</a:t>
            </a:r>
            <a:r>
              <a:rPr lang="ja-JP" altLang="en-US" dirty="0"/>
              <a:t>のリカレント構造を使わず、 </a:t>
            </a:r>
            <a:r>
              <a:rPr lang="en-US" altLang="ja-JP" dirty="0"/>
              <a:t>attention(multi-head attention)</a:t>
            </a:r>
            <a:r>
              <a:rPr lang="ja-JP" altLang="en-US" dirty="0"/>
              <a:t>を使って</a:t>
            </a:r>
            <a:r>
              <a:rPr lang="en-US" altLang="ja-JP" dirty="0"/>
              <a:t>time step </a:t>
            </a:r>
            <a:r>
              <a:rPr lang="ja-JP" altLang="en-US" dirty="0"/>
              <a:t>間の依存関係を計算する</a:t>
            </a:r>
            <a:endParaRPr lang="en-US" altLang="ja-JP" dirty="0"/>
          </a:p>
          <a:p>
            <a:pPr lvl="1"/>
            <a:endParaRPr lang="en-US" altLang="ja-JP" dirty="0"/>
          </a:p>
          <a:p>
            <a:pPr lvl="1"/>
            <a:r>
              <a:rPr lang="ja-JP" altLang="en-US" dirty="0"/>
              <a:t>リカレント構造に依存しないため、各</a:t>
            </a:r>
            <a:r>
              <a:rPr lang="en-US" altLang="ja-JP" dirty="0"/>
              <a:t>time step </a:t>
            </a:r>
            <a:r>
              <a:rPr lang="ja-JP" altLang="en-US" dirty="0"/>
              <a:t>の計算を並列計算可能。大幅に学習時間を短縮することが</a:t>
            </a:r>
            <a:r>
              <a:rPr lang="ja-JP" altLang="en-US"/>
              <a:t>可能。</a:t>
            </a:r>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617E18BD-25B5-AB79-06D0-0ECFFC2339BA}"/>
              </a:ext>
            </a:extLst>
          </p:cNvPr>
          <p:cNvSpPr>
            <a:spLocks noGrp="1"/>
          </p:cNvSpPr>
          <p:nvPr>
            <p:ph type="sldNum" sz="quarter" idx="10"/>
          </p:nvPr>
        </p:nvSpPr>
        <p:spPr/>
        <p:txBody>
          <a:bodyPr/>
          <a:lstStyle/>
          <a:p>
            <a:fld id="{DE2B87E1-F9DF-4BEE-B07D-635D26011F4B}" type="slidenum">
              <a:rPr lang="en-US" altLang="ja-JP" smtClean="0"/>
              <a:pPr/>
              <a:t>29</a:t>
            </a:fld>
            <a:endParaRPr lang="en-US" altLang="ja-JP"/>
          </a:p>
        </p:txBody>
      </p:sp>
      <p:sp>
        <p:nvSpPr>
          <p:cNvPr id="5" name="正方形/長方形 4">
            <a:extLst>
              <a:ext uri="{FF2B5EF4-FFF2-40B4-BE49-F238E27FC236}">
                <a16:creationId xmlns:a16="http://schemas.microsoft.com/office/drawing/2014/main" id="{ACC56B77-4603-AC12-D1D8-E950A18A70FB}"/>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既存研究</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5600AA31-6F18-A082-BA9A-8273AB8ECCC2}"/>
              </a:ext>
            </a:extLst>
          </p:cNvPr>
          <p:cNvSpPr txBox="1"/>
          <p:nvPr/>
        </p:nvSpPr>
        <p:spPr>
          <a:xfrm>
            <a:off x="323528" y="6095063"/>
            <a:ext cx="8352928" cy="523220"/>
          </a:xfrm>
          <a:prstGeom prst="rect">
            <a:avLst/>
          </a:prstGeom>
          <a:noFill/>
        </p:spPr>
        <p:txBody>
          <a:bodyPr wrap="square">
            <a:spAutoFit/>
          </a:bodyPr>
          <a:lstStyle/>
          <a:p>
            <a:pPr algn="l"/>
            <a:r>
              <a:rPr lang="en" altLang="ja-JP" sz="1400" dirty="0">
                <a:solidFill>
                  <a:srgbClr val="000000"/>
                </a:solidFill>
                <a:effectLst/>
                <a:latin typeface="Century" panose="02040604050505020304" pitchFamily="18" charset="0"/>
              </a:rPr>
              <a:t>A. Vaswani, N. </a:t>
            </a:r>
            <a:r>
              <a:rPr lang="en" altLang="ja-JP" sz="1400" dirty="0" err="1">
                <a:solidFill>
                  <a:srgbClr val="000000"/>
                </a:solidFill>
                <a:effectLst/>
                <a:latin typeface="Century" panose="02040604050505020304" pitchFamily="18" charset="0"/>
              </a:rPr>
              <a:t>Shazeer</a:t>
            </a:r>
            <a:r>
              <a:rPr lang="en" altLang="ja-JP" sz="1400" dirty="0">
                <a:solidFill>
                  <a:srgbClr val="000000"/>
                </a:solidFill>
                <a:effectLst/>
                <a:latin typeface="Century" panose="02040604050505020304" pitchFamily="18" charset="0"/>
              </a:rPr>
              <a:t>, N. Parmar, J. </a:t>
            </a:r>
            <a:r>
              <a:rPr lang="en" altLang="ja-JP" sz="1400" dirty="0" err="1">
                <a:solidFill>
                  <a:srgbClr val="000000"/>
                </a:solidFill>
                <a:effectLst/>
                <a:latin typeface="Century" panose="02040604050505020304" pitchFamily="18" charset="0"/>
              </a:rPr>
              <a:t>Uszkoreit</a:t>
            </a:r>
            <a:r>
              <a:rPr lang="en" altLang="ja-JP" sz="1400" dirty="0">
                <a:solidFill>
                  <a:srgbClr val="000000"/>
                </a:solidFill>
                <a:effectLst/>
                <a:latin typeface="Century" panose="02040604050505020304" pitchFamily="18" charset="0"/>
              </a:rPr>
              <a:t>, L. Jones, A.  Gomez, L. Kaiser, and I. </a:t>
            </a:r>
            <a:r>
              <a:rPr lang="en" altLang="ja-JP" sz="1400" dirty="0" err="1">
                <a:solidFill>
                  <a:srgbClr val="000000"/>
                </a:solidFill>
                <a:effectLst/>
                <a:latin typeface="Century" panose="02040604050505020304" pitchFamily="18" charset="0"/>
              </a:rPr>
              <a:t>Polosukhin</a:t>
            </a:r>
            <a:r>
              <a:rPr lang="en" altLang="ja-JP" sz="1400" dirty="0">
                <a:solidFill>
                  <a:srgbClr val="000000"/>
                </a:solidFill>
                <a:effectLst/>
                <a:latin typeface="Century" panose="02040604050505020304" pitchFamily="18" charset="0"/>
              </a:rPr>
              <a:t>. Attention is all you need. </a:t>
            </a:r>
            <a:r>
              <a:rPr lang="en" altLang="ja-JP" sz="1400" i="1" dirty="0" err="1">
                <a:solidFill>
                  <a:srgbClr val="000000"/>
                </a:solidFill>
                <a:effectLst/>
                <a:latin typeface="Century" panose="02040604050505020304" pitchFamily="18" charset="0"/>
              </a:rPr>
              <a:t>arXiv</a:t>
            </a:r>
            <a:r>
              <a:rPr lang="en" altLang="ja-JP" sz="1400" i="1" dirty="0">
                <a:solidFill>
                  <a:srgbClr val="000000"/>
                </a:solidFill>
                <a:effectLst/>
                <a:latin typeface="Century" panose="02040604050505020304" pitchFamily="18" charset="0"/>
              </a:rPr>
              <a:t> preprint arXiv:1706.03762, 2017.</a:t>
            </a:r>
          </a:p>
        </p:txBody>
      </p:sp>
    </p:spTree>
    <p:extLst>
      <p:ext uri="{BB962C8B-B14F-4D97-AF65-F5344CB8AC3E}">
        <p14:creationId xmlns:p14="http://schemas.microsoft.com/office/powerpoint/2010/main" val="2139932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70FED2B-E935-423A-9E89-0240F9733B5D}"/>
              </a:ext>
            </a:extLst>
          </p:cNvPr>
          <p:cNvPicPr>
            <a:picLocks noChangeAspect="1"/>
          </p:cNvPicPr>
          <p:nvPr/>
        </p:nvPicPr>
        <p:blipFill>
          <a:blip r:embed="rId2"/>
          <a:stretch>
            <a:fillRect/>
          </a:stretch>
        </p:blipFill>
        <p:spPr>
          <a:xfrm>
            <a:off x="611560" y="1324817"/>
            <a:ext cx="8509366" cy="5042098"/>
          </a:xfrm>
          <a:prstGeom prst="rect">
            <a:avLst/>
          </a:prstGeom>
        </p:spPr>
      </p:pic>
      <p:sp>
        <p:nvSpPr>
          <p:cNvPr id="2" name="タイトル 1">
            <a:extLst>
              <a:ext uri="{FF2B5EF4-FFF2-40B4-BE49-F238E27FC236}">
                <a16:creationId xmlns:a16="http://schemas.microsoft.com/office/drawing/2014/main" id="{2315E18D-5CC1-6647-8919-9AC204FF522F}"/>
              </a:ext>
            </a:extLst>
          </p:cNvPr>
          <p:cNvSpPr>
            <a:spLocks noGrp="1"/>
          </p:cNvSpPr>
          <p:nvPr>
            <p:ph type="title"/>
          </p:nvPr>
        </p:nvSpPr>
        <p:spPr/>
        <p:txBody>
          <a:bodyPr/>
          <a:lstStyle/>
          <a:p>
            <a:r>
              <a:rPr kumimoji="1" lang="en-US" altLang="ja-JP" dirty="0"/>
              <a:t>Transformer</a:t>
            </a:r>
            <a:r>
              <a:rPr lang="en-US" altLang="ja-JP" dirty="0"/>
              <a:t>-based </a:t>
            </a:r>
            <a:r>
              <a:rPr lang="ja-JP" altLang="en-US"/>
              <a:t>テーブル変換</a:t>
            </a:r>
            <a:r>
              <a:rPr lang="en-US" altLang="ja-JP" dirty="0"/>
              <a:t>PBE</a:t>
            </a:r>
            <a:endParaRPr kumimoji="1" lang="ja-JP" altLang="en-US" dirty="0"/>
          </a:p>
        </p:txBody>
      </p:sp>
      <p:sp>
        <p:nvSpPr>
          <p:cNvPr id="4" name="スライド番号プレースホルダー 3">
            <a:extLst>
              <a:ext uri="{FF2B5EF4-FFF2-40B4-BE49-F238E27FC236}">
                <a16:creationId xmlns:a16="http://schemas.microsoft.com/office/drawing/2014/main" id="{38DC01DE-8BB4-BD40-856E-77F90E746B8F}"/>
              </a:ext>
            </a:extLst>
          </p:cNvPr>
          <p:cNvSpPr>
            <a:spLocks noGrp="1"/>
          </p:cNvSpPr>
          <p:nvPr>
            <p:ph type="sldNum" sz="quarter" idx="10"/>
          </p:nvPr>
        </p:nvSpPr>
        <p:spPr/>
        <p:txBody>
          <a:bodyPr/>
          <a:lstStyle/>
          <a:p>
            <a:fld id="{DE2B87E1-F9DF-4BEE-B07D-635D26011F4B}" type="slidenum">
              <a:rPr lang="en-US" altLang="ja-JP" smtClean="0"/>
              <a:pPr/>
              <a:t>30</a:t>
            </a:fld>
            <a:endParaRPr lang="en-US" altLang="ja-JP"/>
          </a:p>
        </p:txBody>
      </p:sp>
      <p:sp>
        <p:nvSpPr>
          <p:cNvPr id="40" name="正方形/長方形 39">
            <a:extLst>
              <a:ext uri="{FF2B5EF4-FFF2-40B4-BE49-F238E27FC236}">
                <a16:creationId xmlns:a16="http://schemas.microsoft.com/office/drawing/2014/main" id="{646E0BEB-0716-1C4E-8B0E-57C295A17B65}"/>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rPr>
              <a:t>研究アプローチ</a:t>
            </a:r>
          </a:p>
        </p:txBody>
      </p:sp>
      <p:sp>
        <p:nvSpPr>
          <p:cNvPr id="78" name="コンテンツ プレースホルダー 1">
            <a:extLst>
              <a:ext uri="{FF2B5EF4-FFF2-40B4-BE49-F238E27FC236}">
                <a16:creationId xmlns:a16="http://schemas.microsoft.com/office/drawing/2014/main" id="{978E5E32-1E91-674B-BCD2-AE08EDEB66D1}"/>
              </a:ext>
            </a:extLst>
          </p:cNvPr>
          <p:cNvSpPr txBox="1">
            <a:spLocks/>
          </p:cNvSpPr>
          <p:nvPr/>
        </p:nvSpPr>
        <p:spPr bwMode="gray">
          <a:xfrm>
            <a:off x="348357" y="831119"/>
            <a:ext cx="3359547" cy="545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3"/>
              </a:buBlip>
              <a:defRPr kumimoji="1" sz="2000">
                <a:solidFill>
                  <a:srgbClr val="000000"/>
                </a:solidFill>
                <a:latin typeface="+mn-lt"/>
                <a:ea typeface="+mn-ea"/>
                <a:cs typeface="+mn-cs"/>
              </a:defRPr>
            </a:lvl9pPr>
          </a:lstStyle>
          <a:p>
            <a:pPr marL="0" indent="0">
              <a:buNone/>
            </a:pPr>
            <a:endParaRPr lang="ja-JP" altLang="en-US" kern="0" dirty="0"/>
          </a:p>
        </p:txBody>
      </p:sp>
      <p:sp>
        <p:nvSpPr>
          <p:cNvPr id="11" name="コンテンツ プレースホルダー 2">
            <a:extLst>
              <a:ext uri="{FF2B5EF4-FFF2-40B4-BE49-F238E27FC236}">
                <a16:creationId xmlns:a16="http://schemas.microsoft.com/office/drawing/2014/main" id="{17AA7118-AB4A-421D-8ED6-7BC565B36AB5}"/>
              </a:ext>
            </a:extLst>
          </p:cNvPr>
          <p:cNvSpPr>
            <a:spLocks noGrp="1"/>
          </p:cNvSpPr>
          <p:nvPr>
            <p:ph idx="1"/>
          </p:nvPr>
        </p:nvSpPr>
        <p:spPr>
          <a:xfrm>
            <a:off x="169863" y="824038"/>
            <a:ext cx="8786813" cy="1046882"/>
          </a:xfrm>
        </p:spPr>
        <p:txBody>
          <a:bodyPr/>
          <a:lstStyle/>
          <a:p>
            <a:r>
              <a:rPr kumimoji="1" lang="en-US" altLang="ja-JP" dirty="0"/>
              <a:t>Transformer </a:t>
            </a:r>
            <a:r>
              <a:rPr kumimoji="1" lang="ja-JP" altLang="en-US" dirty="0"/>
              <a:t>の </a:t>
            </a:r>
            <a:r>
              <a:rPr kumimoji="1" lang="en-US" altLang="ja-JP" dirty="0"/>
              <a:t>Encoder-Decoder </a:t>
            </a:r>
            <a:r>
              <a:rPr kumimoji="1" lang="ja-JP" altLang="en-US" dirty="0"/>
              <a:t>モデル</a:t>
            </a:r>
          </a:p>
        </p:txBody>
      </p:sp>
    </p:spTree>
    <p:extLst>
      <p:ext uri="{BB962C8B-B14F-4D97-AF65-F5344CB8AC3E}">
        <p14:creationId xmlns:p14="http://schemas.microsoft.com/office/powerpoint/2010/main" val="3902721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E194A-CF31-04AE-CDBF-4A81DB12AA4A}"/>
              </a:ext>
            </a:extLst>
          </p:cNvPr>
          <p:cNvSpPr>
            <a:spLocks noGrp="1"/>
          </p:cNvSpPr>
          <p:nvPr>
            <p:ph type="title"/>
          </p:nvPr>
        </p:nvSpPr>
        <p:spPr/>
        <p:txBody>
          <a:bodyPr/>
          <a:lstStyle/>
          <a:p>
            <a:r>
              <a:rPr kumimoji="1" lang="en-US" altLang="ja-JP" dirty="0"/>
              <a:t>Transformer-based model </a:t>
            </a:r>
            <a:r>
              <a:rPr kumimoji="1" lang="ja-JP" altLang="en-US" dirty="0"/>
              <a:t>評価</a:t>
            </a:r>
            <a:r>
              <a:rPr kumimoji="1"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B38D4DA8-EF8F-A78B-F34E-062EEF61C608}"/>
              </a:ext>
            </a:extLst>
          </p:cNvPr>
          <p:cNvSpPr>
            <a:spLocks noGrp="1"/>
          </p:cNvSpPr>
          <p:nvPr>
            <p:ph idx="1"/>
          </p:nvPr>
        </p:nvSpPr>
        <p:spPr>
          <a:xfrm>
            <a:off x="177006" y="781050"/>
            <a:ext cx="8786813" cy="5783263"/>
          </a:xfrm>
        </p:spPr>
        <p:txBody>
          <a:bodyPr/>
          <a:lstStyle/>
          <a:p>
            <a:r>
              <a:rPr kumimoji="1" lang="ja-JP" altLang="en-US" sz="2000" dirty="0"/>
              <a:t>ハイパーパラメータ</a:t>
            </a:r>
            <a:endParaRPr kumimoji="1" lang="en-US" altLang="ja-JP" sz="2000" dirty="0"/>
          </a:p>
          <a:p>
            <a:pPr lvl="1"/>
            <a:r>
              <a:rPr lang="en-US" altLang="ja-JP" sz="1800" dirty="0"/>
              <a:t>Transformer</a:t>
            </a:r>
            <a:r>
              <a:rPr lang="ja-JP" altLang="en-US" sz="1800" dirty="0"/>
              <a:t>モデル</a:t>
            </a:r>
            <a:endParaRPr lang="en-US" altLang="ja-JP" sz="1800" dirty="0"/>
          </a:p>
          <a:p>
            <a:pPr lvl="2"/>
            <a:r>
              <a:rPr kumimoji="1" lang="ja-JP" altLang="en-US" sz="1600" dirty="0"/>
              <a:t>モデル次元：</a:t>
            </a:r>
            <a:r>
              <a:rPr kumimoji="1" lang="en-US" altLang="ja-JP" sz="1600" dirty="0"/>
              <a:t>256</a:t>
            </a:r>
          </a:p>
          <a:p>
            <a:pPr lvl="2"/>
            <a:r>
              <a:rPr lang="en-US" altLang="ja-JP" sz="1600" dirty="0"/>
              <a:t>FFN</a:t>
            </a:r>
            <a:r>
              <a:rPr lang="ja-JP" altLang="en-US" sz="1600" dirty="0"/>
              <a:t>次元：</a:t>
            </a:r>
            <a:r>
              <a:rPr lang="en-US" altLang="ja-JP" sz="1600" dirty="0"/>
              <a:t>2048</a:t>
            </a:r>
          </a:p>
          <a:p>
            <a:pPr lvl="2"/>
            <a:r>
              <a:rPr kumimoji="1" lang="en-US" altLang="ja-JP" sz="1600" dirty="0"/>
              <a:t>Multi-head Att</a:t>
            </a:r>
            <a:r>
              <a:rPr lang="en-US" altLang="ja-JP" sz="1600" dirty="0"/>
              <a:t>ention </a:t>
            </a:r>
            <a:r>
              <a:rPr lang="ja-JP" altLang="en-US" sz="1600" dirty="0"/>
              <a:t>の　</a:t>
            </a:r>
            <a:r>
              <a:rPr lang="en-US" altLang="ja-JP" sz="1600" dirty="0"/>
              <a:t>head</a:t>
            </a:r>
            <a:r>
              <a:rPr lang="ja-JP" altLang="en-US" sz="1600" dirty="0"/>
              <a:t>数：</a:t>
            </a:r>
            <a:r>
              <a:rPr lang="en-US" altLang="ja-JP" sz="1600" dirty="0"/>
              <a:t>8</a:t>
            </a:r>
          </a:p>
          <a:p>
            <a:pPr lvl="2"/>
            <a:r>
              <a:rPr kumimoji="1" lang="en-US" altLang="ja-JP" sz="1600" dirty="0"/>
              <a:t>Dropout rate: 0.2</a:t>
            </a:r>
          </a:p>
          <a:p>
            <a:pPr lvl="2"/>
            <a:r>
              <a:rPr kumimoji="1" lang="ja-JP" altLang="en-US" sz="1600" dirty="0"/>
              <a:t>サブレイヤー数：</a:t>
            </a:r>
            <a:r>
              <a:rPr kumimoji="1" lang="en-US" altLang="ja-JP" sz="1600" dirty="0"/>
              <a:t>2 or 6</a:t>
            </a:r>
          </a:p>
          <a:p>
            <a:pPr lvl="1"/>
            <a:r>
              <a:rPr kumimoji="1" lang="ja-JP" altLang="en-US" sz="1800" dirty="0"/>
              <a:t>学習・推論</a:t>
            </a:r>
            <a:endParaRPr kumimoji="1" lang="en-US" altLang="ja-JP" sz="1800" dirty="0"/>
          </a:p>
          <a:p>
            <a:pPr lvl="2"/>
            <a:r>
              <a:rPr lang="ja-JP" altLang="en-US" sz="1600"/>
              <a:t>教師データ規模：</a:t>
            </a:r>
            <a:r>
              <a:rPr lang="en-US" altLang="ja-JP" sz="1600" dirty="0"/>
              <a:t>1M</a:t>
            </a:r>
            <a:r>
              <a:rPr lang="ja-JP" altLang="en-US" sz="1600"/>
              <a:t>サンプル</a:t>
            </a:r>
            <a:endParaRPr lang="en-US" altLang="ja-JP" sz="1600" dirty="0"/>
          </a:p>
          <a:p>
            <a:pPr lvl="2"/>
            <a:r>
              <a:rPr lang="ja-JP" altLang="en-US" sz="1600"/>
              <a:t>学習率</a:t>
            </a:r>
            <a:r>
              <a:rPr lang="ja-JP" altLang="en-US" sz="1600" dirty="0"/>
              <a:t>：</a:t>
            </a:r>
            <a:r>
              <a:rPr lang="en-US" altLang="ja-JP" sz="1600" dirty="0"/>
              <a:t>0.0001</a:t>
            </a:r>
          </a:p>
          <a:p>
            <a:pPr lvl="2"/>
            <a:r>
              <a:rPr lang="ja-JP" altLang="en-US" sz="1600" dirty="0"/>
              <a:t>最適化アルゴリズム：</a:t>
            </a:r>
            <a:r>
              <a:rPr lang="en-US" altLang="ja-JP" sz="1600" dirty="0"/>
              <a:t>Adam w/ gradient clip</a:t>
            </a:r>
          </a:p>
          <a:p>
            <a:pPr lvl="2"/>
            <a:r>
              <a:rPr kumimoji="1" lang="ja-JP" altLang="en-US" sz="1600" dirty="0"/>
              <a:t>ロス指標：　</a:t>
            </a:r>
            <a:r>
              <a:rPr kumimoji="1" lang="en-US" altLang="ja-JP" sz="1600" dirty="0"/>
              <a:t>Cross</a:t>
            </a:r>
            <a:r>
              <a:rPr lang="ja-JP" altLang="en-US" sz="1600" dirty="0"/>
              <a:t> </a:t>
            </a:r>
            <a:r>
              <a:rPr kumimoji="1" lang="en-US" altLang="ja-JP" sz="1600" dirty="0"/>
              <a:t>entropy loss</a:t>
            </a:r>
          </a:p>
          <a:p>
            <a:pPr lvl="2"/>
            <a:r>
              <a:rPr lang="en-US" altLang="ja-JP" sz="1600" dirty="0"/>
              <a:t>Beam size: 100</a:t>
            </a:r>
          </a:p>
          <a:p>
            <a:pPr lvl="2"/>
            <a:r>
              <a:rPr lang="en-US" altLang="ja-JP" sz="1600" dirty="0"/>
              <a:t>Beam search </a:t>
            </a:r>
            <a:r>
              <a:rPr kumimoji="1" lang="ja-JP" altLang="en-US" sz="1600"/>
              <a:t>タイムアウト</a:t>
            </a:r>
            <a:r>
              <a:rPr kumimoji="1" lang="ja-JP" altLang="en-US" sz="1600" dirty="0"/>
              <a:t>：</a:t>
            </a:r>
            <a:r>
              <a:rPr kumimoji="1" lang="en-US" altLang="ja-JP" sz="1600" dirty="0"/>
              <a:t>3</a:t>
            </a:r>
            <a:r>
              <a:rPr kumimoji="1" lang="ja-JP" altLang="en-US" sz="1600"/>
              <a:t>０秒</a:t>
            </a:r>
            <a:endParaRPr kumimoji="1" lang="en-US" altLang="ja-JP" sz="1600" dirty="0"/>
          </a:p>
          <a:p>
            <a:r>
              <a:rPr lang="ja-JP" altLang="en-US" sz="2000"/>
              <a:t>マシンスペック</a:t>
            </a:r>
            <a:endParaRPr lang="en-US" altLang="ja-JP" sz="2000" dirty="0"/>
          </a:p>
          <a:p>
            <a:pPr lvl="1"/>
            <a:r>
              <a:rPr lang="en-US" altLang="ja-JP" sz="1800" dirty="0"/>
              <a:t>Transformer-based: NVIDIA Tesla V100- PCIE GPU with 32 GB mem</a:t>
            </a:r>
          </a:p>
          <a:p>
            <a:pPr lvl="1"/>
            <a:r>
              <a:rPr lang="en-US" altLang="ja-JP" sz="1800" dirty="0"/>
              <a:t>Search-based: Intel(R) Xeon(R) CPU E5-2680 v4 @ 2.40 GHz with 132 GB mem</a:t>
            </a:r>
          </a:p>
          <a:p>
            <a:pPr lvl="1"/>
            <a:endParaRPr lang="en-US" altLang="ja-JP" dirty="0"/>
          </a:p>
          <a:p>
            <a:pPr lvl="1"/>
            <a:endParaRPr lang="en-US" altLang="ja-JP" dirty="0"/>
          </a:p>
          <a:p>
            <a:pPr lvl="1"/>
            <a:endParaRPr kumimoji="1" lang="ja-JP" altLang="en-US" sz="1800" dirty="0"/>
          </a:p>
          <a:p>
            <a:pPr lvl="2"/>
            <a:endParaRPr kumimoji="1" lang="en-US" altLang="ja-JP" sz="1600" dirty="0"/>
          </a:p>
          <a:p>
            <a:pPr lvl="1"/>
            <a:endParaRPr kumimoji="1" lang="ja-JP" altLang="en-US" sz="1800" dirty="0"/>
          </a:p>
        </p:txBody>
      </p:sp>
      <p:sp>
        <p:nvSpPr>
          <p:cNvPr id="4" name="スライド番号プレースホルダー 3">
            <a:extLst>
              <a:ext uri="{FF2B5EF4-FFF2-40B4-BE49-F238E27FC236}">
                <a16:creationId xmlns:a16="http://schemas.microsoft.com/office/drawing/2014/main" id="{45A10261-8C62-122B-F42A-D871A71076EF}"/>
              </a:ext>
            </a:extLst>
          </p:cNvPr>
          <p:cNvSpPr>
            <a:spLocks noGrp="1"/>
          </p:cNvSpPr>
          <p:nvPr>
            <p:ph type="sldNum" sz="quarter" idx="10"/>
          </p:nvPr>
        </p:nvSpPr>
        <p:spPr/>
        <p:txBody>
          <a:bodyPr/>
          <a:lstStyle/>
          <a:p>
            <a:fld id="{DE2B87E1-F9DF-4BEE-B07D-635D26011F4B}" type="slidenum">
              <a:rPr lang="en-US" altLang="ja-JP" smtClean="0"/>
              <a:pPr/>
              <a:t>31</a:t>
            </a:fld>
            <a:endParaRPr lang="en-US" altLang="ja-JP"/>
          </a:p>
        </p:txBody>
      </p:sp>
      <p:sp>
        <p:nvSpPr>
          <p:cNvPr id="5" name="正方形/長方形 4">
            <a:extLst>
              <a:ext uri="{FF2B5EF4-FFF2-40B4-BE49-F238E27FC236}">
                <a16:creationId xmlns:a16="http://schemas.microsoft.com/office/drawing/2014/main" id="{A11505A4-AC41-4BFC-AB09-DFF6941CB864}"/>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9537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E3BDE-CD75-CC7C-9DC2-C82F974C98BA}"/>
              </a:ext>
            </a:extLst>
          </p:cNvPr>
          <p:cNvSpPr>
            <a:spLocks noGrp="1"/>
          </p:cNvSpPr>
          <p:nvPr>
            <p:ph type="title"/>
          </p:nvPr>
        </p:nvSpPr>
        <p:spPr/>
        <p:txBody>
          <a:bodyPr/>
          <a:lstStyle/>
          <a:p>
            <a:r>
              <a:rPr kumimoji="1" lang="en-US" altLang="ja-JP" sz="2800" dirty="0"/>
              <a:t>LSTM-based </a:t>
            </a:r>
            <a:r>
              <a:rPr kumimoji="1" lang="en-US" altLang="ja-JP" sz="2800" dirty="0" err="1"/>
              <a:t>v.s</a:t>
            </a:r>
            <a:r>
              <a:rPr kumimoji="1" lang="en-US" altLang="ja-JP" sz="2800" dirty="0"/>
              <a:t>. Transformer-based Model</a:t>
            </a:r>
            <a:endParaRPr kumimoji="1" lang="ja-JP" altLang="en-US" sz="2800"/>
          </a:p>
        </p:txBody>
      </p:sp>
      <p:sp>
        <p:nvSpPr>
          <p:cNvPr id="3" name="コンテンツ プレースホルダー 2">
            <a:extLst>
              <a:ext uri="{FF2B5EF4-FFF2-40B4-BE49-F238E27FC236}">
                <a16:creationId xmlns:a16="http://schemas.microsoft.com/office/drawing/2014/main" id="{A668603A-9AAA-8A2E-E70A-EA421DF7E524}"/>
              </a:ext>
            </a:extLst>
          </p:cNvPr>
          <p:cNvSpPr>
            <a:spLocks noGrp="1"/>
          </p:cNvSpPr>
          <p:nvPr>
            <p:ph idx="1"/>
          </p:nvPr>
        </p:nvSpPr>
        <p:spPr/>
        <p:txBody>
          <a:bodyPr/>
          <a:lstStyle/>
          <a:p>
            <a:r>
              <a:rPr kumimoji="1" lang="ja-JP" altLang="en-US" dirty="0"/>
              <a:t>学習速度</a:t>
            </a:r>
            <a:r>
              <a:rPr lang="ja-JP" altLang="en-US" dirty="0"/>
              <a:t>の比較</a:t>
            </a:r>
            <a:endParaRPr lang="en-US" altLang="ja-JP" dirty="0"/>
          </a:p>
          <a:p>
            <a:pPr lvl="1"/>
            <a:r>
              <a:rPr lang="en-US" altLang="ja-JP" dirty="0"/>
              <a:t>LSTM-based </a:t>
            </a:r>
            <a:r>
              <a:rPr lang="ja-JP" altLang="en-US" dirty="0"/>
              <a:t>のほうが</a:t>
            </a:r>
            <a:r>
              <a:rPr lang="ja-JP" altLang="en-US"/>
              <a:t>パラメータ数が少ないが</a:t>
            </a:r>
            <a:r>
              <a:rPr lang="ja-JP" altLang="en-US" dirty="0"/>
              <a:t>、エポック</a:t>
            </a:r>
            <a:r>
              <a:rPr lang="en-US" altLang="ja-JP" baseline="30000" dirty="0"/>
              <a:t>※</a:t>
            </a:r>
            <a:r>
              <a:rPr lang="ja-JP" altLang="en-US" dirty="0"/>
              <a:t>あたりの学習時間がかかっている。</a:t>
            </a:r>
            <a:endParaRPr lang="en-US" altLang="ja-JP" dirty="0"/>
          </a:p>
          <a:p>
            <a:pPr marL="338137" lvl="1" indent="0">
              <a:buNone/>
            </a:pPr>
            <a:r>
              <a:rPr kumimoji="1" lang="en-US" altLang="ja-JP" dirty="0"/>
              <a:t>※ </a:t>
            </a:r>
            <a:r>
              <a:rPr kumimoji="1" lang="ja-JP" altLang="en-US" dirty="0"/>
              <a:t>エポック</a:t>
            </a:r>
            <a:r>
              <a:rPr kumimoji="1" lang="en-US" altLang="ja-JP" dirty="0"/>
              <a:t>: </a:t>
            </a:r>
            <a:r>
              <a:rPr kumimoji="1" lang="ja-JP" altLang="en-US" dirty="0"/>
              <a:t>全教師データ</a:t>
            </a:r>
            <a:r>
              <a:rPr lang="ja-JP" altLang="en-US" dirty="0"/>
              <a:t>（</a:t>
            </a:r>
            <a:r>
              <a:rPr lang="en-US" altLang="ja-JP" dirty="0"/>
              <a:t>1M</a:t>
            </a:r>
            <a:r>
              <a:rPr lang="ja-JP" altLang="en-US" dirty="0"/>
              <a:t>サンプル）</a:t>
            </a:r>
            <a:r>
              <a:rPr kumimoji="1" lang="ja-JP" altLang="en-US" dirty="0"/>
              <a:t>を学習する期間</a:t>
            </a:r>
            <a:r>
              <a:rPr lang="ja-JP" altLang="en-US" dirty="0"/>
              <a:t>。</a:t>
            </a:r>
            <a:endParaRPr lang="en-US" altLang="ja-JP" dirty="0"/>
          </a:p>
          <a:p>
            <a:pPr marL="338137" lvl="1" indent="0">
              <a:buNone/>
            </a:pPr>
            <a:r>
              <a:rPr lang="en-US" altLang="ja-JP" dirty="0"/>
              <a:t>               </a:t>
            </a:r>
            <a:r>
              <a:rPr lang="ja-JP" altLang="en-US" dirty="0"/>
              <a:t>エポック毎にデータをシャッフルして学習の順番を変えて学習する。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BC28F22-489C-63D2-0D82-5926C556EA27}"/>
              </a:ext>
            </a:extLst>
          </p:cNvPr>
          <p:cNvSpPr>
            <a:spLocks noGrp="1"/>
          </p:cNvSpPr>
          <p:nvPr>
            <p:ph type="sldNum" sz="quarter" idx="10"/>
          </p:nvPr>
        </p:nvSpPr>
        <p:spPr/>
        <p:txBody>
          <a:bodyPr/>
          <a:lstStyle/>
          <a:p>
            <a:fld id="{DE2B87E1-F9DF-4BEE-B07D-635D26011F4B}" type="slidenum">
              <a:rPr lang="en-US" altLang="ja-JP" smtClean="0"/>
              <a:pPr/>
              <a:t>32</a:t>
            </a:fld>
            <a:endParaRPr lang="en-US" altLang="ja-JP"/>
          </a:p>
        </p:txBody>
      </p:sp>
      <p:sp>
        <p:nvSpPr>
          <p:cNvPr id="5" name="正方形/長方形 4">
            <a:extLst>
              <a:ext uri="{FF2B5EF4-FFF2-40B4-BE49-F238E27FC236}">
                <a16:creationId xmlns:a16="http://schemas.microsoft.com/office/drawing/2014/main" id="{1E472775-E152-BE14-1F5B-7C4D680974EC}"/>
              </a:ext>
            </a:extLst>
          </p:cNvPr>
          <p:cNvSpPr/>
          <p:nvPr/>
        </p:nvSpPr>
        <p:spPr bwMode="gray">
          <a:xfrm>
            <a:off x="7773606" y="2785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92F09807-BAB7-715A-1E64-E08FB332EA96}"/>
              </a:ext>
            </a:extLst>
          </p:cNvPr>
          <p:cNvPicPr>
            <a:picLocks noChangeAspect="1"/>
          </p:cNvPicPr>
          <p:nvPr/>
        </p:nvPicPr>
        <p:blipFill>
          <a:blip r:embed="rId2"/>
          <a:stretch>
            <a:fillRect/>
          </a:stretch>
        </p:blipFill>
        <p:spPr>
          <a:xfrm>
            <a:off x="436563" y="2891631"/>
            <a:ext cx="8267700" cy="1549400"/>
          </a:xfrm>
          <a:prstGeom prst="rect">
            <a:avLst/>
          </a:prstGeom>
        </p:spPr>
      </p:pic>
    </p:spTree>
    <p:extLst>
      <p:ext uri="{BB962C8B-B14F-4D97-AF65-F5344CB8AC3E}">
        <p14:creationId xmlns:p14="http://schemas.microsoft.com/office/powerpoint/2010/main" val="3730269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E3BDE-CD75-CC7C-9DC2-C82F974C98BA}"/>
              </a:ext>
            </a:extLst>
          </p:cNvPr>
          <p:cNvSpPr>
            <a:spLocks noGrp="1"/>
          </p:cNvSpPr>
          <p:nvPr>
            <p:ph type="title"/>
          </p:nvPr>
        </p:nvSpPr>
        <p:spPr/>
        <p:txBody>
          <a:bodyPr/>
          <a:lstStyle/>
          <a:p>
            <a:r>
              <a:rPr kumimoji="1" lang="en-US" altLang="ja-JP" sz="2800" dirty="0"/>
              <a:t>LSTM-based </a:t>
            </a:r>
            <a:r>
              <a:rPr kumimoji="1" lang="en-US" altLang="ja-JP" sz="2800" dirty="0" err="1"/>
              <a:t>v.s</a:t>
            </a:r>
            <a:r>
              <a:rPr kumimoji="1" lang="en-US" altLang="ja-JP" sz="2800" dirty="0"/>
              <a:t>. Transformer-based Model</a:t>
            </a:r>
            <a:endParaRPr kumimoji="1" lang="ja-JP" altLang="en-US" sz="2800"/>
          </a:p>
        </p:txBody>
      </p:sp>
      <p:sp>
        <p:nvSpPr>
          <p:cNvPr id="3" name="コンテンツ プレースホルダー 2">
            <a:extLst>
              <a:ext uri="{FF2B5EF4-FFF2-40B4-BE49-F238E27FC236}">
                <a16:creationId xmlns:a16="http://schemas.microsoft.com/office/drawing/2014/main" id="{A668603A-9AAA-8A2E-E70A-EA421DF7E524}"/>
              </a:ext>
            </a:extLst>
          </p:cNvPr>
          <p:cNvSpPr>
            <a:spLocks noGrp="1"/>
          </p:cNvSpPr>
          <p:nvPr>
            <p:ph idx="1"/>
          </p:nvPr>
        </p:nvSpPr>
        <p:spPr/>
        <p:txBody>
          <a:bodyPr/>
          <a:lstStyle/>
          <a:p>
            <a:r>
              <a:rPr lang="ja-JP" altLang="en-US" dirty="0"/>
              <a:t>学習曲線</a:t>
            </a:r>
            <a:endParaRPr lang="en-US" altLang="ja-JP" dirty="0"/>
          </a:p>
          <a:p>
            <a:pPr lvl="1"/>
            <a:r>
              <a:rPr lang="en-US" altLang="ja-JP" dirty="0"/>
              <a:t>Transformer </a:t>
            </a:r>
            <a:r>
              <a:rPr lang="ja-JP" altLang="en-US" dirty="0"/>
              <a:t>は</a:t>
            </a:r>
            <a:r>
              <a:rPr lang="en-US" altLang="ja-JP" dirty="0"/>
              <a:t>loss</a:t>
            </a:r>
            <a:r>
              <a:rPr lang="ja-JP" altLang="en-US" dirty="0"/>
              <a:t>値が急速に下がり、</a:t>
            </a:r>
            <a:r>
              <a:rPr lang="en-US" altLang="ja-JP" dirty="0"/>
              <a:t>1</a:t>
            </a:r>
            <a:r>
              <a:rPr lang="ja-JP" altLang="en-US" dirty="0"/>
              <a:t>日（</a:t>
            </a:r>
            <a:r>
              <a:rPr lang="en-US" altLang="ja-JP" dirty="0"/>
              <a:t>layer2</a:t>
            </a:r>
            <a:r>
              <a:rPr lang="ja-JP" altLang="en-US" dirty="0"/>
              <a:t>）</a:t>
            </a:r>
            <a:r>
              <a:rPr lang="en-US" altLang="ja-JP" dirty="0"/>
              <a:t>or </a:t>
            </a:r>
            <a:r>
              <a:rPr lang="ja-JP" altLang="en-US" dirty="0"/>
              <a:t>２日（</a:t>
            </a:r>
            <a:r>
              <a:rPr lang="en-US" altLang="ja-JP" dirty="0"/>
              <a:t>layer6</a:t>
            </a:r>
            <a:r>
              <a:rPr lang="ja-JP" altLang="en-US" dirty="0"/>
              <a:t>）で学習が収束。</a:t>
            </a:r>
            <a:r>
              <a:rPr lang="en-US" altLang="ja-JP" dirty="0"/>
              <a:t>LSTM-based </a:t>
            </a:r>
            <a:r>
              <a:rPr lang="ja-JP" altLang="en-US" dirty="0"/>
              <a:t>では</a:t>
            </a:r>
            <a:r>
              <a:rPr lang="en-US" altLang="ja-JP" dirty="0"/>
              <a:t>1</a:t>
            </a:r>
            <a:r>
              <a:rPr lang="ja-JP" altLang="en-US" dirty="0"/>
              <a:t>ヶ月以上経過しても収束していない。</a:t>
            </a:r>
            <a:endParaRPr lang="en-US" altLang="ja-JP" dirty="0"/>
          </a:p>
          <a:p>
            <a:endParaRPr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BC28F22-489C-63D2-0D82-5926C556EA27}"/>
              </a:ext>
            </a:extLst>
          </p:cNvPr>
          <p:cNvSpPr>
            <a:spLocks noGrp="1"/>
          </p:cNvSpPr>
          <p:nvPr>
            <p:ph type="sldNum" sz="quarter" idx="10"/>
          </p:nvPr>
        </p:nvSpPr>
        <p:spPr/>
        <p:txBody>
          <a:bodyPr/>
          <a:lstStyle/>
          <a:p>
            <a:fld id="{DE2B87E1-F9DF-4BEE-B07D-635D26011F4B}" type="slidenum">
              <a:rPr lang="en-US" altLang="ja-JP" smtClean="0"/>
              <a:pPr/>
              <a:t>33</a:t>
            </a:fld>
            <a:endParaRPr lang="en-US" altLang="ja-JP"/>
          </a:p>
        </p:txBody>
      </p:sp>
      <p:sp>
        <p:nvSpPr>
          <p:cNvPr id="5" name="正方形/長方形 4">
            <a:extLst>
              <a:ext uri="{FF2B5EF4-FFF2-40B4-BE49-F238E27FC236}">
                <a16:creationId xmlns:a16="http://schemas.microsoft.com/office/drawing/2014/main" id="{1E472775-E152-BE14-1F5B-7C4D680974EC}"/>
              </a:ext>
            </a:extLst>
          </p:cNvPr>
          <p:cNvSpPr/>
          <p:nvPr/>
        </p:nvSpPr>
        <p:spPr bwMode="gray">
          <a:xfrm>
            <a:off x="7773606" y="2785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1390A78D-5A59-48CC-896D-7EC152A99DE8}"/>
              </a:ext>
            </a:extLst>
          </p:cNvPr>
          <p:cNvPicPr>
            <a:picLocks noChangeAspect="1"/>
          </p:cNvPicPr>
          <p:nvPr/>
        </p:nvPicPr>
        <p:blipFill>
          <a:blip r:embed="rId2"/>
          <a:stretch>
            <a:fillRect/>
          </a:stretch>
        </p:blipFill>
        <p:spPr>
          <a:xfrm>
            <a:off x="971600" y="2132856"/>
            <a:ext cx="6420082" cy="3960440"/>
          </a:xfrm>
          <a:prstGeom prst="rect">
            <a:avLst/>
          </a:prstGeom>
        </p:spPr>
      </p:pic>
    </p:spTree>
    <p:extLst>
      <p:ext uri="{BB962C8B-B14F-4D97-AF65-F5344CB8AC3E}">
        <p14:creationId xmlns:p14="http://schemas.microsoft.com/office/powerpoint/2010/main" val="151509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E3BDE-CD75-CC7C-9DC2-C82F974C98BA}"/>
              </a:ext>
            </a:extLst>
          </p:cNvPr>
          <p:cNvSpPr>
            <a:spLocks noGrp="1"/>
          </p:cNvSpPr>
          <p:nvPr>
            <p:ph type="title"/>
          </p:nvPr>
        </p:nvSpPr>
        <p:spPr/>
        <p:txBody>
          <a:bodyPr/>
          <a:lstStyle/>
          <a:p>
            <a:r>
              <a:rPr kumimoji="1" lang="en-US" altLang="ja-JP" sz="2800" dirty="0"/>
              <a:t>LSTM-based </a:t>
            </a:r>
            <a:r>
              <a:rPr kumimoji="1" lang="en-US" altLang="ja-JP" sz="2800" dirty="0" err="1"/>
              <a:t>v.s</a:t>
            </a:r>
            <a:r>
              <a:rPr kumimoji="1" lang="en-US" altLang="ja-JP" sz="2800" dirty="0"/>
              <a:t>. Transformer-based Model</a:t>
            </a:r>
            <a:endParaRPr kumimoji="1" lang="ja-JP" altLang="en-US" sz="2800"/>
          </a:p>
        </p:txBody>
      </p:sp>
      <p:sp>
        <p:nvSpPr>
          <p:cNvPr id="3" name="コンテンツ プレースホルダー 2">
            <a:extLst>
              <a:ext uri="{FF2B5EF4-FFF2-40B4-BE49-F238E27FC236}">
                <a16:creationId xmlns:a16="http://schemas.microsoft.com/office/drawing/2014/main" id="{A668603A-9AAA-8A2E-E70A-EA421DF7E524}"/>
              </a:ext>
            </a:extLst>
          </p:cNvPr>
          <p:cNvSpPr>
            <a:spLocks noGrp="1"/>
          </p:cNvSpPr>
          <p:nvPr>
            <p:ph idx="1"/>
          </p:nvPr>
        </p:nvSpPr>
        <p:spPr>
          <a:xfrm>
            <a:off x="168275" y="869950"/>
            <a:ext cx="8786813" cy="2559050"/>
          </a:xfrm>
        </p:spPr>
        <p:txBody>
          <a:bodyPr/>
          <a:lstStyle/>
          <a:p>
            <a:r>
              <a:rPr lang="ja-JP" altLang="en-US" dirty="0"/>
              <a:t>成功率評価</a:t>
            </a:r>
            <a:endParaRPr lang="en-US" altLang="ja-JP" dirty="0"/>
          </a:p>
          <a:p>
            <a:pPr lvl="1"/>
            <a:r>
              <a:rPr lang="en-US" altLang="ja-JP" dirty="0"/>
              <a:t>Transformer </a:t>
            </a:r>
            <a:r>
              <a:rPr lang="ja-JP" altLang="en-US" dirty="0"/>
              <a:t>モデルの </a:t>
            </a:r>
            <a:r>
              <a:rPr lang="en-US" altLang="ja-JP" dirty="0"/>
              <a:t>6layers</a:t>
            </a:r>
            <a:r>
              <a:rPr lang="ja-JP" altLang="en-US" dirty="0"/>
              <a:t>、</a:t>
            </a:r>
            <a:r>
              <a:rPr lang="en-US" altLang="ja-JP" dirty="0"/>
              <a:t>2layers </a:t>
            </a:r>
            <a:r>
              <a:rPr lang="ja-JP" altLang="en-US" dirty="0"/>
              <a:t>が、</a:t>
            </a:r>
            <a:r>
              <a:rPr lang="en-US" altLang="ja-JP" dirty="0"/>
              <a:t>LSTM-based</a:t>
            </a:r>
            <a:r>
              <a:rPr lang="ja-JP" altLang="en-US" dirty="0"/>
              <a:t>モデルよりも大幅に性能が良い。</a:t>
            </a:r>
            <a:endParaRPr lang="en-US" altLang="ja-JP" dirty="0"/>
          </a:p>
          <a:p>
            <a:pPr lvl="1"/>
            <a:r>
              <a:rPr lang="en-US" altLang="ja-JP" dirty="0"/>
              <a:t>Transformer</a:t>
            </a:r>
            <a:r>
              <a:rPr lang="ja-JP" altLang="en-US" dirty="0"/>
              <a:t>モデルの大容量パラメータを高速に学習することにより、高性能を達成することが可能となった。</a:t>
            </a:r>
            <a:endParaRPr lang="en-US" altLang="ja-JP" dirty="0"/>
          </a:p>
          <a:p>
            <a:pPr lvl="2"/>
            <a:r>
              <a:rPr lang="ja-JP" altLang="en-US"/>
              <a:t>↑</a:t>
            </a:r>
            <a:r>
              <a:rPr lang="en-US" altLang="ja-JP" dirty="0"/>
              <a:t>LSTM-based</a:t>
            </a:r>
            <a:r>
              <a:rPr lang="ja-JP" altLang="en-US" dirty="0"/>
              <a:t>では</a:t>
            </a:r>
            <a:r>
              <a:rPr lang="en-US" altLang="ja-JP" dirty="0"/>
              <a:t>LSTM</a:t>
            </a:r>
            <a:r>
              <a:rPr lang="ja-JP" altLang="en-US" dirty="0"/>
              <a:t>の階層を増やすなどしても学習時間がかかるため、現実的に大容量パラメータのモデルを学習することが</a:t>
            </a:r>
            <a:r>
              <a:rPr lang="ja-JP" altLang="en-US"/>
              <a:t>できない。</a:t>
            </a:r>
            <a:endParaRPr lang="en-US" altLang="ja-JP" dirty="0"/>
          </a:p>
        </p:txBody>
      </p:sp>
      <p:sp>
        <p:nvSpPr>
          <p:cNvPr id="4" name="スライド番号プレースホルダー 3">
            <a:extLst>
              <a:ext uri="{FF2B5EF4-FFF2-40B4-BE49-F238E27FC236}">
                <a16:creationId xmlns:a16="http://schemas.microsoft.com/office/drawing/2014/main" id="{2BC28F22-489C-63D2-0D82-5926C556EA27}"/>
              </a:ext>
            </a:extLst>
          </p:cNvPr>
          <p:cNvSpPr>
            <a:spLocks noGrp="1"/>
          </p:cNvSpPr>
          <p:nvPr>
            <p:ph type="sldNum" sz="quarter" idx="10"/>
          </p:nvPr>
        </p:nvSpPr>
        <p:spPr/>
        <p:txBody>
          <a:bodyPr/>
          <a:lstStyle/>
          <a:p>
            <a:fld id="{DE2B87E1-F9DF-4BEE-B07D-635D26011F4B}" type="slidenum">
              <a:rPr lang="en-US" altLang="ja-JP" smtClean="0"/>
              <a:pPr/>
              <a:t>34</a:t>
            </a:fld>
            <a:endParaRPr lang="en-US" altLang="ja-JP"/>
          </a:p>
        </p:txBody>
      </p:sp>
      <p:sp>
        <p:nvSpPr>
          <p:cNvPr id="5" name="正方形/長方形 4">
            <a:extLst>
              <a:ext uri="{FF2B5EF4-FFF2-40B4-BE49-F238E27FC236}">
                <a16:creationId xmlns:a16="http://schemas.microsoft.com/office/drawing/2014/main" id="{1E472775-E152-BE14-1F5B-7C4D680974EC}"/>
              </a:ext>
            </a:extLst>
          </p:cNvPr>
          <p:cNvSpPr/>
          <p:nvPr/>
        </p:nvSpPr>
        <p:spPr bwMode="gray">
          <a:xfrm>
            <a:off x="7773606" y="2785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成果１</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ja-JP" altLang="en-US" b="0" i="0" u="none" strike="noStrike" cap="none" normalizeH="0" baseline="0" dirty="0" err="1">
              <a:ln>
                <a:noFill/>
              </a:ln>
              <a:effectLst/>
              <a:latin typeface="Meiryo UI" panose="020B0604030504040204" pitchFamily="50" charset="-128"/>
              <a:ea typeface="Meiryo UI" panose="020B0604030504040204" pitchFamily="50" charset="-128"/>
            </a:endParaRPr>
          </a:p>
        </p:txBody>
      </p:sp>
      <p:graphicFrame>
        <p:nvGraphicFramePr>
          <p:cNvPr id="7" name="表 7">
            <a:extLst>
              <a:ext uri="{FF2B5EF4-FFF2-40B4-BE49-F238E27FC236}">
                <a16:creationId xmlns:a16="http://schemas.microsoft.com/office/drawing/2014/main" id="{B85C40FD-2392-B0B4-810A-96C63B73F245}"/>
              </a:ext>
            </a:extLst>
          </p:cNvPr>
          <p:cNvGraphicFramePr>
            <a:graphicFrameLocks noGrp="1"/>
          </p:cNvGraphicFramePr>
          <p:nvPr>
            <p:extLst>
              <p:ext uri="{D42A27DB-BD31-4B8C-83A1-F6EECF244321}">
                <p14:modId xmlns:p14="http://schemas.microsoft.com/office/powerpoint/2010/main" val="915910073"/>
              </p:ext>
            </p:extLst>
          </p:nvPr>
        </p:nvGraphicFramePr>
        <p:xfrm>
          <a:off x="433351" y="3851462"/>
          <a:ext cx="8274124" cy="2123440"/>
        </p:xfrm>
        <a:graphic>
          <a:graphicData uri="http://schemas.openxmlformats.org/drawingml/2006/table">
            <a:tbl>
              <a:tblPr firstRow="1" firstCol="1" bandRow="1">
                <a:tableStyleId>{21E4AEA4-8DFA-4A89-87EB-49C32662AFE0}</a:tableStyleId>
              </a:tblPr>
              <a:tblGrid>
                <a:gridCol w="3241227">
                  <a:extLst>
                    <a:ext uri="{9D8B030D-6E8A-4147-A177-3AD203B41FA5}">
                      <a16:colId xmlns:a16="http://schemas.microsoft.com/office/drawing/2014/main" val="2443609464"/>
                    </a:ext>
                  </a:extLst>
                </a:gridCol>
                <a:gridCol w="2552919">
                  <a:extLst>
                    <a:ext uri="{9D8B030D-6E8A-4147-A177-3AD203B41FA5}">
                      <a16:colId xmlns:a16="http://schemas.microsoft.com/office/drawing/2014/main" val="622534649"/>
                    </a:ext>
                  </a:extLst>
                </a:gridCol>
                <a:gridCol w="2479978">
                  <a:extLst>
                    <a:ext uri="{9D8B030D-6E8A-4147-A177-3AD203B41FA5}">
                      <a16:colId xmlns:a16="http://schemas.microsoft.com/office/drawing/2014/main" val="1442652625"/>
                    </a:ext>
                  </a:extLst>
                </a:gridCol>
              </a:tblGrid>
              <a:tr h="304924">
                <a:tc>
                  <a:txBody>
                    <a:bodyPr/>
                    <a:lstStyle/>
                    <a:p>
                      <a:r>
                        <a:rPr kumimoji="1" lang="en-US" altLang="ja-JP" dirty="0"/>
                        <a:t>model</a:t>
                      </a:r>
                      <a:endParaRPr kumimoji="1" lang="ja-JP" altLang="en-US"/>
                    </a:p>
                  </a:txBody>
                  <a:tcPr/>
                </a:tc>
                <a:tc>
                  <a:txBody>
                    <a:bodyPr/>
                    <a:lstStyle/>
                    <a:p>
                      <a:r>
                        <a:rPr kumimoji="1" lang="en-US" altLang="ja-JP" dirty="0"/>
                        <a:t>Accuracy on small data</a:t>
                      </a:r>
                      <a:endParaRPr kumimoji="1" lang="ja-JP" altLang="en-US"/>
                    </a:p>
                  </a:txBody>
                  <a:tcPr/>
                </a:tc>
                <a:tc>
                  <a:txBody>
                    <a:bodyPr/>
                    <a:lstStyle/>
                    <a:p>
                      <a:r>
                        <a:rPr kumimoji="1" lang="en-US" altLang="ja-JP" dirty="0"/>
                        <a:t>Accuracy on large data</a:t>
                      </a:r>
                      <a:endParaRPr kumimoji="1" lang="ja-JP" altLang="en-US"/>
                    </a:p>
                  </a:txBody>
                  <a:tcPr/>
                </a:tc>
                <a:extLst>
                  <a:ext uri="{0D108BD9-81ED-4DB2-BD59-A6C34878D82A}">
                    <a16:rowId xmlns:a16="http://schemas.microsoft.com/office/drawing/2014/main" val="3321653628"/>
                  </a:ext>
                </a:extLst>
              </a:tr>
              <a:tr h="370840">
                <a:tc>
                  <a:txBody>
                    <a:bodyPr/>
                    <a:lstStyle/>
                    <a:p>
                      <a:r>
                        <a:rPr kumimoji="1" lang="en-US" altLang="ja-JP" sz="1800" b="1" kern="1200" dirty="0">
                          <a:solidFill>
                            <a:schemeClr val="lt1"/>
                          </a:solidFill>
                          <a:latin typeface="+mn-lt"/>
                          <a:ea typeface="+mn-ea"/>
                          <a:cs typeface="+mn-cs"/>
                        </a:rPr>
                        <a:t>Search-based method </a:t>
                      </a:r>
                    </a:p>
                  </a:txBody>
                  <a:tcPr/>
                </a:tc>
                <a:tc>
                  <a:txBody>
                    <a:bodyPr/>
                    <a:lstStyle/>
                    <a:p>
                      <a:r>
                        <a:rPr kumimoji="1" lang="en-US" altLang="ja-JP" b="0" dirty="0"/>
                        <a:t>73.9</a:t>
                      </a:r>
                      <a:endParaRPr kumimoji="1" lang="ja-JP" altLang="en-US" b="0" dirty="0"/>
                    </a:p>
                  </a:txBody>
                  <a:tcPr/>
                </a:tc>
                <a:tc>
                  <a:txBody>
                    <a:bodyPr/>
                    <a:lstStyle/>
                    <a:p>
                      <a:r>
                        <a:rPr kumimoji="1" lang="en-US" altLang="ja-JP" b="0" dirty="0"/>
                        <a:t>63.2</a:t>
                      </a:r>
                      <a:endParaRPr kumimoji="1" lang="ja-JP" altLang="en-US" b="0" dirty="0"/>
                    </a:p>
                  </a:txBody>
                  <a:tcPr/>
                </a:tc>
                <a:extLst>
                  <a:ext uri="{0D108BD9-81ED-4DB2-BD59-A6C34878D82A}">
                    <a16:rowId xmlns:a16="http://schemas.microsoft.com/office/drawing/2014/main" val="4273857228"/>
                  </a:ext>
                </a:extLst>
              </a:tr>
              <a:tr h="370840">
                <a:tc>
                  <a:txBody>
                    <a:bodyPr/>
                    <a:lstStyle/>
                    <a:p>
                      <a:r>
                        <a:rPr kumimoji="1" lang="en-US" altLang="ja-JP" sz="1800" b="1" kern="1200" dirty="0">
                          <a:solidFill>
                            <a:schemeClr val="lt1"/>
                          </a:solidFill>
                          <a:latin typeface="+mn-lt"/>
                          <a:ea typeface="+mn-ea"/>
                          <a:cs typeface="+mn-cs"/>
                        </a:rPr>
                        <a:t>LSTM-based model</a:t>
                      </a:r>
                    </a:p>
                  </a:txBody>
                  <a:tcPr/>
                </a:tc>
                <a:tc>
                  <a:txBody>
                    <a:bodyPr/>
                    <a:lstStyle/>
                    <a:p>
                      <a:r>
                        <a:rPr kumimoji="1" lang="en-US" altLang="ja-JP" dirty="0"/>
                        <a:t>69.8</a:t>
                      </a:r>
                      <a:endParaRPr kumimoji="1" lang="ja-JP" altLang="en-US"/>
                    </a:p>
                  </a:txBody>
                  <a:tcPr/>
                </a:tc>
                <a:tc>
                  <a:txBody>
                    <a:bodyPr/>
                    <a:lstStyle/>
                    <a:p>
                      <a:r>
                        <a:rPr kumimoji="1" lang="en-US" altLang="ja-JP" dirty="0"/>
                        <a:t>10.7</a:t>
                      </a:r>
                      <a:endParaRPr kumimoji="1" lang="ja-JP" altLang="en-US"/>
                    </a:p>
                  </a:txBody>
                  <a:tcPr/>
                </a:tc>
                <a:extLst>
                  <a:ext uri="{0D108BD9-81ED-4DB2-BD59-A6C34878D82A}">
                    <a16:rowId xmlns:a16="http://schemas.microsoft.com/office/drawing/2014/main" val="2187054804"/>
                  </a:ext>
                </a:extLst>
              </a:tr>
              <a:tr h="370840">
                <a:tc>
                  <a:txBody>
                    <a:bodyPr/>
                    <a:lstStyle/>
                    <a:p>
                      <a:r>
                        <a:rPr kumimoji="1" lang="en-US" altLang="ja-JP" dirty="0"/>
                        <a:t>Transformer (2 layers)</a:t>
                      </a:r>
                      <a:endParaRPr kumimoji="1" lang="ja-JP" altLang="en-US"/>
                    </a:p>
                  </a:txBody>
                  <a:tcPr/>
                </a:tc>
                <a:tc>
                  <a:txBody>
                    <a:bodyPr/>
                    <a:lstStyle/>
                    <a:p>
                      <a:r>
                        <a:rPr kumimoji="1" lang="en-US" altLang="ja-JP" b="1" dirty="0"/>
                        <a:t>87.6</a:t>
                      </a:r>
                      <a:endParaRPr kumimoji="1" lang="ja-JP" altLang="en-US" b="1"/>
                    </a:p>
                  </a:txBody>
                  <a:tcPr/>
                </a:tc>
                <a:tc>
                  <a:txBody>
                    <a:bodyPr/>
                    <a:lstStyle/>
                    <a:p>
                      <a:r>
                        <a:rPr kumimoji="1" lang="en-US" altLang="ja-JP" dirty="0"/>
                        <a:t>33.8</a:t>
                      </a:r>
                      <a:endParaRPr kumimoji="1" lang="ja-JP" altLang="en-US"/>
                    </a:p>
                  </a:txBody>
                  <a:tcPr/>
                </a:tc>
                <a:extLst>
                  <a:ext uri="{0D108BD9-81ED-4DB2-BD59-A6C34878D82A}">
                    <a16:rowId xmlns:a16="http://schemas.microsoft.com/office/drawing/2014/main" val="2385138800"/>
                  </a:ext>
                </a:extLst>
              </a:tr>
              <a:tr h="370840">
                <a:tc>
                  <a:txBody>
                    <a:bodyPr/>
                    <a:lstStyle/>
                    <a:p>
                      <a:r>
                        <a:rPr kumimoji="1" lang="en-US" altLang="ja-JP" dirty="0"/>
                        <a:t>Transformer (6 layers)</a:t>
                      </a:r>
                      <a:endParaRPr kumimoji="1" lang="ja-JP" altLang="en-US"/>
                    </a:p>
                  </a:txBody>
                  <a:tcPr/>
                </a:tc>
                <a:tc>
                  <a:txBody>
                    <a:bodyPr/>
                    <a:lstStyle/>
                    <a:p>
                      <a:r>
                        <a:rPr kumimoji="1" lang="en-US" altLang="ja-JP" dirty="0"/>
                        <a:t>86.3</a:t>
                      </a:r>
                      <a:endParaRPr kumimoji="1" lang="ja-JP" altLang="en-US"/>
                    </a:p>
                  </a:txBody>
                  <a:tcPr/>
                </a:tc>
                <a:tc>
                  <a:txBody>
                    <a:bodyPr/>
                    <a:lstStyle/>
                    <a:p>
                      <a:r>
                        <a:rPr kumimoji="1" lang="en-US" altLang="ja-JP" b="1" dirty="0"/>
                        <a:t>36.1</a:t>
                      </a:r>
                      <a:endParaRPr kumimoji="1" lang="ja-JP" altLang="en-US" b="1"/>
                    </a:p>
                  </a:txBody>
                  <a:tcPr/>
                </a:tc>
                <a:extLst>
                  <a:ext uri="{0D108BD9-81ED-4DB2-BD59-A6C34878D82A}">
                    <a16:rowId xmlns:a16="http://schemas.microsoft.com/office/drawing/2014/main" val="253311984"/>
                  </a:ext>
                </a:extLst>
              </a:tr>
            </a:tbl>
          </a:graphicData>
        </a:graphic>
      </p:graphicFrame>
    </p:spTree>
    <p:extLst>
      <p:ext uri="{BB962C8B-B14F-4D97-AF65-F5344CB8AC3E}">
        <p14:creationId xmlns:p14="http://schemas.microsoft.com/office/powerpoint/2010/main" val="2666490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字幕 1">
            <a:extLst>
              <a:ext uri="{FF2B5EF4-FFF2-40B4-BE49-F238E27FC236}">
                <a16:creationId xmlns:a16="http://schemas.microsoft.com/office/drawing/2014/main" id="{7C133704-B66B-47E6-9246-C9E29AEEB647}"/>
              </a:ext>
            </a:extLst>
          </p:cNvPr>
          <p:cNvSpPr>
            <a:spLocks noGrp="1"/>
          </p:cNvSpPr>
          <p:nvPr>
            <p:ph type="subTitle" idx="1"/>
          </p:nvPr>
        </p:nvSpPr>
        <p:spPr/>
        <p:txBody>
          <a:bodyPr/>
          <a:lstStyle/>
          <a:p>
            <a:endParaRPr kumimoji="1" lang="ja-JP" altLang="en-US" dirty="0"/>
          </a:p>
        </p:txBody>
      </p:sp>
      <p:sp>
        <p:nvSpPr>
          <p:cNvPr id="3" name="タイトル 2">
            <a:extLst>
              <a:ext uri="{FF2B5EF4-FFF2-40B4-BE49-F238E27FC236}">
                <a16:creationId xmlns:a16="http://schemas.microsoft.com/office/drawing/2014/main" id="{598528AC-E818-4D29-BF56-B9E181826410}"/>
              </a:ext>
            </a:extLst>
          </p:cNvPr>
          <p:cNvSpPr>
            <a:spLocks noGrp="1"/>
          </p:cNvSpPr>
          <p:nvPr>
            <p:ph type="ctrTitle"/>
          </p:nvPr>
        </p:nvSpPr>
        <p:spPr/>
        <p:txBody>
          <a:bodyPr/>
          <a:lstStyle/>
          <a:p>
            <a:r>
              <a:rPr kumimoji="1" lang="ja-JP" altLang="en-US" sz="3600"/>
              <a:t>成果２２</a:t>
            </a:r>
            <a:br>
              <a:rPr kumimoji="1" lang="en-US" altLang="ja-JP" sz="3600" dirty="0"/>
            </a:br>
            <a:r>
              <a:rPr kumimoji="1" lang="ja-JP" altLang="en-US" sz="3600" dirty="0"/>
              <a:t>テーブルデータのエンコーディング手法の提案</a:t>
            </a:r>
          </a:p>
        </p:txBody>
      </p:sp>
      <p:sp>
        <p:nvSpPr>
          <p:cNvPr id="4" name="スライド番号プレースホルダー 3">
            <a:extLst>
              <a:ext uri="{FF2B5EF4-FFF2-40B4-BE49-F238E27FC236}">
                <a16:creationId xmlns:a16="http://schemas.microsoft.com/office/drawing/2014/main" id="{3B022D2D-F2B4-42BC-86AA-DAC755531D94}"/>
              </a:ext>
            </a:extLst>
          </p:cNvPr>
          <p:cNvSpPr>
            <a:spLocks noGrp="1"/>
          </p:cNvSpPr>
          <p:nvPr>
            <p:ph type="sldNum" sz="quarter" idx="4"/>
          </p:nvPr>
        </p:nvSpPr>
        <p:spPr/>
        <p:txBody>
          <a:bodyPr/>
          <a:lstStyle/>
          <a:p>
            <a:fld id="{E5C4FF1C-8F5E-4BC8-BCAF-207649A9C157}" type="slidenum">
              <a:rPr lang="en-US" altLang="ja-JP" smtClean="0"/>
              <a:pPr/>
              <a:t>35</a:t>
            </a:fld>
            <a:endParaRPr lang="ja-JP" altLang="en-US"/>
          </a:p>
        </p:txBody>
      </p:sp>
    </p:spTree>
    <p:extLst>
      <p:ext uri="{BB962C8B-B14F-4D97-AF65-F5344CB8AC3E}">
        <p14:creationId xmlns:p14="http://schemas.microsoft.com/office/powerpoint/2010/main" val="3350993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24193-0F7E-4D0A-92EA-7BF7CC48E6E7}"/>
              </a:ext>
            </a:extLst>
          </p:cNvPr>
          <p:cNvSpPr>
            <a:spLocks noGrp="1"/>
          </p:cNvSpPr>
          <p:nvPr>
            <p:ph type="title"/>
          </p:nvPr>
        </p:nvSpPr>
        <p:spPr/>
        <p:txBody>
          <a:bodyPr/>
          <a:lstStyle/>
          <a:p>
            <a:r>
              <a:rPr kumimoji="1" lang="ja-JP" altLang="en-US" dirty="0"/>
              <a:t>モチベーション</a:t>
            </a:r>
          </a:p>
        </p:txBody>
      </p:sp>
      <p:sp>
        <p:nvSpPr>
          <p:cNvPr id="3" name="コンテンツ プレースホルダー 2">
            <a:extLst>
              <a:ext uri="{FF2B5EF4-FFF2-40B4-BE49-F238E27FC236}">
                <a16:creationId xmlns:a16="http://schemas.microsoft.com/office/drawing/2014/main" id="{CE65DEEF-B1C1-4A6E-AA36-A0F43C1109FA}"/>
              </a:ext>
            </a:extLst>
          </p:cNvPr>
          <p:cNvSpPr>
            <a:spLocks noGrp="1"/>
          </p:cNvSpPr>
          <p:nvPr>
            <p:ph idx="1"/>
          </p:nvPr>
        </p:nvSpPr>
        <p:spPr/>
        <p:txBody>
          <a:bodyPr/>
          <a:lstStyle/>
          <a:p>
            <a:r>
              <a:rPr kumimoji="1" lang="en-US" altLang="ja-JP" dirty="0"/>
              <a:t>linearization</a:t>
            </a:r>
            <a:r>
              <a:rPr kumimoji="1" lang="ja-JP" altLang="en-US"/>
              <a:t>方式</a:t>
            </a:r>
            <a:r>
              <a:rPr lang="ja-JP" altLang="en-US"/>
              <a:t>（前掲）</a:t>
            </a:r>
            <a:endParaRPr kumimoji="1" lang="en-US" altLang="ja-JP" dirty="0"/>
          </a:p>
          <a:p>
            <a:pPr lvl="1"/>
            <a:r>
              <a:rPr lang="en-US" altLang="ja-JP" dirty="0"/>
              <a:t>&lt;</a:t>
            </a:r>
            <a:r>
              <a:rPr lang="en-US" altLang="ja-JP" dirty="0" err="1"/>
              <a:t>eoc</a:t>
            </a:r>
            <a:r>
              <a:rPr lang="en-US" altLang="ja-JP" dirty="0"/>
              <a:t>&gt;, &lt;</a:t>
            </a:r>
            <a:r>
              <a:rPr lang="en-US" altLang="ja-JP" dirty="0" err="1"/>
              <a:t>eol</a:t>
            </a:r>
            <a:r>
              <a:rPr lang="en-US" altLang="ja-JP" dirty="0"/>
              <a:t>&gt; </a:t>
            </a:r>
            <a:r>
              <a:rPr lang="ja-JP" altLang="en-US" dirty="0"/>
              <a:t>といった</a:t>
            </a:r>
            <a:r>
              <a:rPr kumimoji="1" lang="ja-JP" altLang="en-US" dirty="0"/>
              <a:t>セパレータを行と列の境界に挿入することで</a:t>
            </a:r>
            <a:r>
              <a:rPr lang="ja-JP" altLang="en-US" dirty="0"/>
              <a:t>、テーブルの行、列の区切りを表す</a:t>
            </a:r>
            <a:endParaRPr lang="en-US" altLang="ja-JP" dirty="0"/>
          </a:p>
          <a:p>
            <a:pPr lvl="1"/>
            <a:r>
              <a:rPr lang="ja-JP" altLang="en-US" dirty="0"/>
              <a:t>行方向、列方向の依存関係を推論するために、かなり複雑</a:t>
            </a:r>
            <a:r>
              <a:rPr lang="ja-JP" altLang="en-US"/>
              <a:t>な計算と記憶が</a:t>
            </a:r>
            <a:r>
              <a:rPr lang="ja-JP" altLang="en-US" dirty="0"/>
              <a:t>必要なる。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r>
              <a:rPr lang="ja-JP" altLang="en-US" dirty="0"/>
              <a:t>テーブルデータ内の各データの位置を直接埋め込むことができる</a:t>
            </a:r>
            <a:r>
              <a:rPr lang="ja-JP" altLang="en-US"/>
              <a:t>手法が必要</a:t>
            </a:r>
            <a:endParaRPr lang="en-US" altLang="ja-JP" dirty="0"/>
          </a:p>
          <a:p>
            <a:endParaRPr lang="en-US" altLang="ja-JP" dirty="0"/>
          </a:p>
          <a:p>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6BFACCF5-FD37-45CE-825D-F9AA139793FD}"/>
              </a:ext>
            </a:extLst>
          </p:cNvPr>
          <p:cNvSpPr>
            <a:spLocks noGrp="1"/>
          </p:cNvSpPr>
          <p:nvPr>
            <p:ph type="sldNum" sz="quarter" idx="10"/>
          </p:nvPr>
        </p:nvSpPr>
        <p:spPr/>
        <p:txBody>
          <a:bodyPr/>
          <a:lstStyle/>
          <a:p>
            <a:fld id="{DE2B87E1-F9DF-4BEE-B07D-635D26011F4B}" type="slidenum">
              <a:rPr lang="en-US" altLang="ja-JP" smtClean="0"/>
              <a:pPr/>
              <a:t>36</a:t>
            </a:fld>
            <a:endParaRPr lang="en-US" altLang="ja-JP"/>
          </a:p>
        </p:txBody>
      </p:sp>
      <p:pic>
        <p:nvPicPr>
          <p:cNvPr id="6" name="図 5">
            <a:extLst>
              <a:ext uri="{FF2B5EF4-FFF2-40B4-BE49-F238E27FC236}">
                <a16:creationId xmlns:a16="http://schemas.microsoft.com/office/drawing/2014/main" id="{DFA1C6D0-799E-4896-9BE8-8960CB842B22}"/>
              </a:ext>
            </a:extLst>
          </p:cNvPr>
          <p:cNvPicPr>
            <a:picLocks noChangeAspect="1"/>
          </p:cNvPicPr>
          <p:nvPr/>
        </p:nvPicPr>
        <p:blipFill>
          <a:blip r:embed="rId2"/>
          <a:stretch>
            <a:fillRect/>
          </a:stretch>
        </p:blipFill>
        <p:spPr>
          <a:xfrm>
            <a:off x="1589466" y="2492896"/>
            <a:ext cx="5944430" cy="2896004"/>
          </a:xfrm>
          <a:prstGeom prst="rect">
            <a:avLst/>
          </a:prstGeom>
        </p:spPr>
      </p:pic>
      <p:sp>
        <p:nvSpPr>
          <p:cNvPr id="7" name="正方形/長方形 6">
            <a:extLst>
              <a:ext uri="{FF2B5EF4-FFF2-40B4-BE49-F238E27FC236}">
                <a16:creationId xmlns:a16="http://schemas.microsoft.com/office/drawing/2014/main" id="{41B592EB-D732-4EC5-84F9-493DB933B980}"/>
              </a:ext>
            </a:extLst>
          </p:cNvPr>
          <p:cNvSpPr/>
          <p:nvPr/>
        </p:nvSpPr>
        <p:spPr bwMode="gray">
          <a:xfrm>
            <a:off x="7942325"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背景</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84177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6C5468B-3F01-48DA-B632-109EFA7DE94B}"/>
              </a:ext>
            </a:extLst>
          </p:cNvPr>
          <p:cNvPicPr>
            <a:picLocks noChangeAspect="1"/>
          </p:cNvPicPr>
          <p:nvPr/>
        </p:nvPicPr>
        <p:blipFill>
          <a:blip r:embed="rId2"/>
          <a:stretch>
            <a:fillRect/>
          </a:stretch>
        </p:blipFill>
        <p:spPr>
          <a:xfrm>
            <a:off x="3203848" y="1321384"/>
            <a:ext cx="4059600" cy="5253815"/>
          </a:xfrm>
          <a:prstGeom prst="rect">
            <a:avLst/>
          </a:prstGeom>
        </p:spPr>
      </p:pic>
      <p:sp>
        <p:nvSpPr>
          <p:cNvPr id="2" name="タイトル 1">
            <a:extLst>
              <a:ext uri="{FF2B5EF4-FFF2-40B4-BE49-F238E27FC236}">
                <a16:creationId xmlns:a16="http://schemas.microsoft.com/office/drawing/2014/main" id="{E22F017C-B696-49F4-AC8D-F7FED51A4D37}"/>
              </a:ext>
            </a:extLst>
          </p:cNvPr>
          <p:cNvSpPr>
            <a:spLocks noGrp="1"/>
          </p:cNvSpPr>
          <p:nvPr>
            <p:ph type="title"/>
          </p:nvPr>
        </p:nvSpPr>
        <p:spPr/>
        <p:txBody>
          <a:bodyPr/>
          <a:lstStyle/>
          <a:p>
            <a:r>
              <a:rPr kumimoji="1" lang="en-US" altLang="ja-JP" dirty="0"/>
              <a:t>Positional Encodings</a:t>
            </a:r>
            <a:endParaRPr kumimoji="1" lang="ja-JP" altLang="en-US" dirty="0"/>
          </a:p>
        </p:txBody>
      </p:sp>
      <p:sp>
        <p:nvSpPr>
          <p:cNvPr id="4" name="スライド番号プレースホルダー 3">
            <a:extLst>
              <a:ext uri="{FF2B5EF4-FFF2-40B4-BE49-F238E27FC236}">
                <a16:creationId xmlns:a16="http://schemas.microsoft.com/office/drawing/2014/main" id="{B427EB64-EB61-4C65-9B69-55665619BE7D}"/>
              </a:ext>
            </a:extLst>
          </p:cNvPr>
          <p:cNvSpPr>
            <a:spLocks noGrp="1"/>
          </p:cNvSpPr>
          <p:nvPr>
            <p:ph type="sldNum" sz="quarter" idx="10"/>
          </p:nvPr>
        </p:nvSpPr>
        <p:spPr/>
        <p:txBody>
          <a:bodyPr/>
          <a:lstStyle/>
          <a:p>
            <a:fld id="{DE2B87E1-F9DF-4BEE-B07D-635D26011F4B}" type="slidenum">
              <a:rPr lang="en-US" altLang="ja-JP" smtClean="0"/>
              <a:pPr/>
              <a:t>37</a:t>
            </a:fld>
            <a:endParaRPr lang="en-US" altLang="ja-JP"/>
          </a:p>
        </p:txBody>
      </p:sp>
      <p:sp>
        <p:nvSpPr>
          <p:cNvPr id="14" name="テキスト ボックス 13">
            <a:extLst>
              <a:ext uri="{FF2B5EF4-FFF2-40B4-BE49-F238E27FC236}">
                <a16:creationId xmlns:a16="http://schemas.microsoft.com/office/drawing/2014/main" id="{DAA49F8C-9007-4F68-8693-BE413F8E6773}"/>
              </a:ext>
            </a:extLst>
          </p:cNvPr>
          <p:cNvSpPr txBox="1"/>
          <p:nvPr/>
        </p:nvSpPr>
        <p:spPr>
          <a:xfrm>
            <a:off x="611560" y="2636912"/>
            <a:ext cx="3179332" cy="400110"/>
          </a:xfrm>
          <a:prstGeom prst="rect">
            <a:avLst/>
          </a:prstGeom>
          <a:noFill/>
        </p:spPr>
        <p:txBody>
          <a:bodyPr vert="horz" wrap="none" rtlCol="0">
            <a:spAutoFit/>
          </a:bodyPr>
          <a:lstStyle/>
          <a:p>
            <a:r>
              <a:rPr kumimoji="1" lang="en-US" altLang="ja-JP" sz="2000" dirty="0">
                <a:latin typeface="Meiryo UI" panose="020B0604030504040204" pitchFamily="50" charset="-128"/>
                <a:ea typeface="Meiryo UI" panose="020B0604030504040204" pitchFamily="50" charset="-128"/>
              </a:rPr>
              <a:t>Transformer </a:t>
            </a:r>
            <a:r>
              <a:rPr kumimoji="1" lang="ja-JP" altLang="en-US" sz="2000" dirty="0">
                <a:latin typeface="Meiryo UI" panose="020B0604030504040204" pitchFamily="50" charset="-128"/>
                <a:ea typeface="Meiryo UI" panose="020B0604030504040204" pitchFamily="50" charset="-128"/>
              </a:rPr>
              <a:t>アーキテクチャ</a:t>
            </a:r>
          </a:p>
        </p:txBody>
      </p:sp>
      <p:sp>
        <p:nvSpPr>
          <p:cNvPr id="16" name="コンテンツ プレースホルダー 2">
            <a:extLst>
              <a:ext uri="{FF2B5EF4-FFF2-40B4-BE49-F238E27FC236}">
                <a16:creationId xmlns:a16="http://schemas.microsoft.com/office/drawing/2014/main" id="{7573356D-849F-4E6F-A76C-0CEC1CE4CBD5}"/>
              </a:ext>
            </a:extLst>
          </p:cNvPr>
          <p:cNvSpPr>
            <a:spLocks noGrp="1"/>
          </p:cNvSpPr>
          <p:nvPr>
            <p:ph idx="1"/>
          </p:nvPr>
        </p:nvSpPr>
        <p:spPr>
          <a:xfrm>
            <a:off x="168275" y="869951"/>
            <a:ext cx="8786813" cy="902866"/>
          </a:xfrm>
        </p:spPr>
        <p:txBody>
          <a:bodyPr/>
          <a:lstStyle/>
          <a:p>
            <a:r>
              <a:rPr kumimoji="1" lang="en-US" altLang="ja-JP" dirty="0"/>
              <a:t>Transformer </a:t>
            </a:r>
            <a:r>
              <a:rPr kumimoji="1" lang="ja-JP" altLang="en-US"/>
              <a:t>では</a:t>
            </a:r>
            <a:r>
              <a:rPr lang="ja-JP" altLang="en-US"/>
              <a:t>系列データの</a:t>
            </a:r>
            <a:r>
              <a:rPr lang="ja-JP" altLang="en-US" dirty="0"/>
              <a:t>各位置を表現するために、</a:t>
            </a:r>
            <a:r>
              <a:rPr lang="en-US" altLang="ja-JP" dirty="0"/>
              <a:t>Positional Encoding </a:t>
            </a:r>
            <a:r>
              <a:rPr lang="ja-JP" altLang="en-US" dirty="0"/>
              <a:t>レイヤで位置を埋め込む</a:t>
            </a:r>
            <a:endParaRPr lang="en-US" altLang="ja-JP" dirty="0"/>
          </a:p>
        </p:txBody>
      </p:sp>
      <p:sp>
        <p:nvSpPr>
          <p:cNvPr id="19" name="四角形: 角を丸くする 18">
            <a:extLst>
              <a:ext uri="{FF2B5EF4-FFF2-40B4-BE49-F238E27FC236}">
                <a16:creationId xmlns:a16="http://schemas.microsoft.com/office/drawing/2014/main" id="{A73FE287-695E-4A84-80EB-79CEEE3E373C}"/>
              </a:ext>
            </a:extLst>
          </p:cNvPr>
          <p:cNvSpPr/>
          <p:nvPr/>
        </p:nvSpPr>
        <p:spPr bwMode="gray">
          <a:xfrm>
            <a:off x="3059832" y="5085184"/>
            <a:ext cx="4059600" cy="451432"/>
          </a:xfrm>
          <a:prstGeom prst="roundRect">
            <a:avLst/>
          </a:prstGeom>
          <a:noFill/>
          <a:ln w="38100" cap="flat" cmpd="sng" algn="ctr">
            <a:solidFill>
              <a:schemeClr val="accent2"/>
            </a:solidFill>
            <a:prstDash val="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1419CC4-35AC-4181-B52E-CEF645CCD23A}"/>
              </a:ext>
            </a:extLst>
          </p:cNvPr>
          <p:cNvSpPr/>
          <p:nvPr/>
        </p:nvSpPr>
        <p:spPr bwMode="gray">
          <a:xfrm>
            <a:off x="7942325"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背景</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113C12B2-4EC0-4DAF-B1D8-C9CA0D126181}"/>
              </a:ext>
            </a:extLst>
          </p:cNvPr>
          <p:cNvSpPr txBox="1"/>
          <p:nvPr/>
        </p:nvSpPr>
        <p:spPr>
          <a:xfrm>
            <a:off x="379744" y="5141623"/>
            <a:ext cx="2653162" cy="338554"/>
          </a:xfrm>
          <a:prstGeom prst="rect">
            <a:avLst/>
          </a:prstGeom>
          <a:noFill/>
        </p:spPr>
        <p:txBody>
          <a:bodyPr vert="horz" wrap="none" rtlCol="0">
            <a:spAutoFit/>
          </a:bodyPr>
          <a:lstStyle/>
          <a:p>
            <a:r>
              <a:rPr kumimoji="1" lang="en-US" altLang="ja-JP" sz="1600" dirty="0">
                <a:solidFill>
                  <a:schemeClr val="accent2"/>
                </a:solidFill>
                <a:latin typeface="Meiryo UI" panose="020B0604030504040204" pitchFamily="50" charset="-128"/>
                <a:ea typeface="Meiryo UI" panose="020B0604030504040204" pitchFamily="50" charset="-128"/>
              </a:rPr>
              <a:t>Positional Encoding </a:t>
            </a:r>
            <a:r>
              <a:rPr kumimoji="1" lang="ja-JP" altLang="en-US" sz="1600" dirty="0">
                <a:solidFill>
                  <a:schemeClr val="accent2"/>
                </a:solidFill>
                <a:latin typeface="Meiryo UI" panose="020B0604030504040204" pitchFamily="50" charset="-128"/>
                <a:ea typeface="Meiryo UI" panose="020B0604030504040204" pitchFamily="50" charset="-128"/>
              </a:rPr>
              <a:t>レイヤ</a:t>
            </a:r>
          </a:p>
        </p:txBody>
      </p:sp>
    </p:spTree>
    <p:extLst>
      <p:ext uri="{BB962C8B-B14F-4D97-AF65-F5344CB8AC3E}">
        <p14:creationId xmlns:p14="http://schemas.microsoft.com/office/powerpoint/2010/main" val="3953828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F017C-B696-49F4-AC8D-F7FED51A4D37}"/>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4" name="スライド番号プレースホルダー 3">
            <a:extLst>
              <a:ext uri="{FF2B5EF4-FFF2-40B4-BE49-F238E27FC236}">
                <a16:creationId xmlns:a16="http://schemas.microsoft.com/office/drawing/2014/main" id="{B427EB64-EB61-4C65-9B69-55665619BE7D}"/>
              </a:ext>
            </a:extLst>
          </p:cNvPr>
          <p:cNvSpPr>
            <a:spLocks noGrp="1"/>
          </p:cNvSpPr>
          <p:nvPr>
            <p:ph type="sldNum" sz="quarter" idx="10"/>
          </p:nvPr>
        </p:nvSpPr>
        <p:spPr/>
        <p:txBody>
          <a:bodyPr/>
          <a:lstStyle/>
          <a:p>
            <a:fld id="{DE2B87E1-F9DF-4BEE-B07D-635D26011F4B}" type="slidenum">
              <a:rPr lang="en-US" altLang="ja-JP" smtClean="0"/>
              <a:pPr/>
              <a:t>38</a:t>
            </a:fld>
            <a:endParaRPr lang="en-US" altLang="ja-JP"/>
          </a:p>
        </p:txBody>
      </p:sp>
      <p:sp>
        <p:nvSpPr>
          <p:cNvPr id="8" name="コンテンツ プレースホルダー 2">
            <a:extLst>
              <a:ext uri="{FF2B5EF4-FFF2-40B4-BE49-F238E27FC236}">
                <a16:creationId xmlns:a16="http://schemas.microsoft.com/office/drawing/2014/main" id="{C22D5B84-C304-48E0-8ED2-4C87466E5577}"/>
              </a:ext>
            </a:extLst>
          </p:cNvPr>
          <p:cNvSpPr txBox="1">
            <a:spLocks/>
          </p:cNvSpPr>
          <p:nvPr/>
        </p:nvSpPr>
        <p:spPr bwMode="gray">
          <a:xfrm>
            <a:off x="168275" y="869951"/>
            <a:ext cx="8786813" cy="902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r>
              <a:rPr lang="en-US" altLang="ja-JP" kern="0" dirty="0"/>
              <a:t>Positional Encoding </a:t>
            </a:r>
            <a:r>
              <a:rPr lang="ja-JP" altLang="en-US" kern="0" dirty="0"/>
              <a:t>の計算例</a:t>
            </a:r>
            <a:endParaRPr lang="en-US" altLang="ja-JP" kern="0" dirty="0"/>
          </a:p>
        </p:txBody>
      </p:sp>
      <p:sp>
        <p:nvSpPr>
          <p:cNvPr id="3" name="テキスト ボックス 2">
            <a:extLst>
              <a:ext uri="{FF2B5EF4-FFF2-40B4-BE49-F238E27FC236}">
                <a16:creationId xmlns:a16="http://schemas.microsoft.com/office/drawing/2014/main" id="{7D2759D6-7A1E-4E2D-9048-6671717567DE}"/>
              </a:ext>
            </a:extLst>
          </p:cNvPr>
          <p:cNvSpPr txBox="1"/>
          <p:nvPr/>
        </p:nvSpPr>
        <p:spPr>
          <a:xfrm>
            <a:off x="539552" y="4121621"/>
            <a:ext cx="4987519" cy="400110"/>
          </a:xfrm>
          <a:prstGeom prst="rect">
            <a:avLst/>
          </a:prstGeom>
          <a:noFill/>
        </p:spPr>
        <p:txBody>
          <a:bodyPr vert="horz" wrap="none" rtlCol="0">
            <a:spAutoFit/>
          </a:bodyPr>
          <a:lstStyle/>
          <a:p>
            <a:r>
              <a:rPr kumimoji="1" lang="ja-JP" altLang="en-US" sz="2000" dirty="0">
                <a:latin typeface="Meiryo UI" panose="020B0604030504040204" pitchFamily="50" charset="-128"/>
                <a:ea typeface="Meiryo UI" panose="020B0604030504040204" pitchFamily="50" charset="-128"/>
              </a:rPr>
              <a:t>各</a:t>
            </a:r>
            <a:r>
              <a:rPr kumimoji="1" lang="en-US" altLang="ja-JP" sz="2000" dirty="0">
                <a:latin typeface="Meiryo UI" panose="020B0604030504040204" pitchFamily="50" charset="-128"/>
                <a:ea typeface="Meiryo UI" panose="020B0604030504040204" pitchFamily="50" charset="-128"/>
              </a:rPr>
              <a:t>Positional Encoding </a:t>
            </a:r>
            <a:r>
              <a:rPr kumimoji="1" lang="ja-JP" altLang="en-US" sz="2000" dirty="0">
                <a:latin typeface="Meiryo UI" panose="020B0604030504040204" pitchFamily="50" charset="-128"/>
                <a:ea typeface="Meiryo UI" panose="020B0604030504040204" pitchFamily="50" charset="-128"/>
              </a:rPr>
              <a:t>は以下で計算される</a:t>
            </a:r>
          </a:p>
        </p:txBody>
      </p:sp>
      <p:pic>
        <p:nvPicPr>
          <p:cNvPr id="7" name="図 6">
            <a:extLst>
              <a:ext uri="{FF2B5EF4-FFF2-40B4-BE49-F238E27FC236}">
                <a16:creationId xmlns:a16="http://schemas.microsoft.com/office/drawing/2014/main" id="{B0466D7C-656E-4E49-BA02-A583F9740D45}"/>
              </a:ext>
            </a:extLst>
          </p:cNvPr>
          <p:cNvPicPr>
            <a:picLocks noChangeAspect="1"/>
          </p:cNvPicPr>
          <p:nvPr/>
        </p:nvPicPr>
        <p:blipFill>
          <a:blip r:embed="rId3"/>
          <a:stretch>
            <a:fillRect/>
          </a:stretch>
        </p:blipFill>
        <p:spPr>
          <a:xfrm>
            <a:off x="1043608" y="4790668"/>
            <a:ext cx="5400600" cy="1174753"/>
          </a:xfrm>
          <a:prstGeom prst="rect">
            <a:avLst/>
          </a:prstGeom>
        </p:spPr>
      </p:pic>
      <p:pic>
        <p:nvPicPr>
          <p:cNvPr id="13" name="図 12" descr="グラフィカル ユーザー インターフェイス, アプリケーション, Teams&#10;&#10;自動的に生成された説明">
            <a:extLst>
              <a:ext uri="{FF2B5EF4-FFF2-40B4-BE49-F238E27FC236}">
                <a16:creationId xmlns:a16="http://schemas.microsoft.com/office/drawing/2014/main" id="{E0BE7472-38D5-4612-8E3B-2543004F62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558" y="1453687"/>
            <a:ext cx="8812167" cy="2411751"/>
          </a:xfrm>
          <a:prstGeom prst="rect">
            <a:avLst/>
          </a:prstGeom>
        </p:spPr>
      </p:pic>
      <p:sp>
        <p:nvSpPr>
          <p:cNvPr id="9" name="正方形/長方形 8">
            <a:extLst>
              <a:ext uri="{FF2B5EF4-FFF2-40B4-BE49-F238E27FC236}">
                <a16:creationId xmlns:a16="http://schemas.microsoft.com/office/drawing/2014/main" id="{2FC77420-1A4F-4489-B69B-5059FF679088}"/>
              </a:ext>
            </a:extLst>
          </p:cNvPr>
          <p:cNvSpPr/>
          <p:nvPr/>
        </p:nvSpPr>
        <p:spPr bwMode="gray">
          <a:xfrm>
            <a:off x="7942325"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背景</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71923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EDEA2-F7FE-1AC6-81DF-C51334843B07}"/>
              </a:ext>
            </a:extLst>
          </p:cNvPr>
          <p:cNvSpPr>
            <a:spLocks noGrp="1"/>
          </p:cNvSpPr>
          <p:nvPr>
            <p:ph type="title"/>
          </p:nvPr>
        </p:nvSpPr>
        <p:spPr/>
        <p:txBody>
          <a:bodyPr/>
          <a:lstStyle/>
          <a:p>
            <a:r>
              <a:rPr kumimoji="1" lang="en-US" altLang="ja-JP" sz="2400" dirty="0"/>
              <a:t>Data Integration (ETL</a:t>
            </a:r>
            <a:r>
              <a:rPr kumimoji="1" lang="en-US" altLang="ja-JP" sz="2400" baseline="30000" dirty="0"/>
              <a:t>※</a:t>
            </a:r>
            <a:r>
              <a:rPr kumimoji="1" lang="en-US" altLang="ja-JP" sz="2400" dirty="0"/>
              <a:t> and Data preparation)</a:t>
            </a:r>
            <a:endParaRPr kumimoji="1" lang="ja-JP" altLang="en-US" sz="2400"/>
          </a:p>
        </p:txBody>
      </p:sp>
      <p:sp>
        <p:nvSpPr>
          <p:cNvPr id="4" name="スライド番号プレースホルダー 3">
            <a:extLst>
              <a:ext uri="{FF2B5EF4-FFF2-40B4-BE49-F238E27FC236}">
                <a16:creationId xmlns:a16="http://schemas.microsoft.com/office/drawing/2014/main" id="{3B06714F-7307-7BD1-38E5-669A8855EB94}"/>
              </a:ext>
            </a:extLst>
          </p:cNvPr>
          <p:cNvSpPr>
            <a:spLocks noGrp="1"/>
          </p:cNvSpPr>
          <p:nvPr>
            <p:ph type="sldNum" sz="quarter" idx="10"/>
          </p:nvPr>
        </p:nvSpPr>
        <p:spPr/>
        <p:txBody>
          <a:bodyPr/>
          <a:lstStyle/>
          <a:p>
            <a:fld id="{DE2B87E1-F9DF-4BEE-B07D-635D26011F4B}" type="slidenum">
              <a:rPr lang="en-US" altLang="ja-JP" smtClean="0"/>
              <a:pPr/>
              <a:t>3</a:t>
            </a:fld>
            <a:endParaRPr lang="en-US" altLang="ja-JP"/>
          </a:p>
        </p:txBody>
      </p:sp>
      <p:sp>
        <p:nvSpPr>
          <p:cNvPr id="5" name="角丸四角形 4">
            <a:extLst>
              <a:ext uri="{FF2B5EF4-FFF2-40B4-BE49-F238E27FC236}">
                <a16:creationId xmlns:a16="http://schemas.microsoft.com/office/drawing/2014/main" id="{E7400434-5001-3126-34E4-5A25412AEC5F}"/>
              </a:ext>
            </a:extLst>
          </p:cNvPr>
          <p:cNvSpPr/>
          <p:nvPr/>
        </p:nvSpPr>
        <p:spPr bwMode="gray">
          <a:xfrm>
            <a:off x="2309532" y="3610678"/>
            <a:ext cx="3063659" cy="2411505"/>
          </a:xfrm>
          <a:prstGeom prst="roundRect">
            <a:avLst>
              <a:gd name="adj" fmla="val 6353"/>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Data Lake</a:t>
            </a:r>
          </a:p>
          <a:p>
            <a:pPr marL="0" marR="0" indent="0" algn="ctr" defTabSz="914400" rtl="0" eaLnBrk="1" fontAlgn="ctr" latinLnBrk="0" hangingPunct="1">
              <a:lnSpc>
                <a:spcPct val="100000"/>
              </a:lnSpc>
              <a:spcBef>
                <a:spcPct val="0"/>
              </a:spcBef>
              <a:spcAft>
                <a:spcPct val="0"/>
              </a:spcAft>
              <a:buClrTx/>
              <a:buSzTx/>
              <a:buFontTx/>
              <a:buNone/>
              <a:tabLst/>
            </a:pP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(Structured, </a:t>
            </a:r>
            <a:r>
              <a:rPr lang="en-US" altLang="ja-JP" dirty="0">
                <a:latin typeface="Meiryo UI" panose="020B0604030504040204" pitchFamily="50" charset="-128"/>
                <a:ea typeface="Meiryo UI" panose="020B0604030504040204" pitchFamily="50" charset="-128"/>
              </a:rPr>
              <a:t>U</a:t>
            </a: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nstructured)</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cxnSp>
        <p:nvCxnSpPr>
          <p:cNvPr id="8" name="直線矢印コネクタ 7">
            <a:extLst>
              <a:ext uri="{FF2B5EF4-FFF2-40B4-BE49-F238E27FC236}">
                <a16:creationId xmlns:a16="http://schemas.microsoft.com/office/drawing/2014/main" id="{22C7111F-8AB2-E5B3-21BF-EE0D6FDFEFFB}"/>
              </a:ext>
            </a:extLst>
          </p:cNvPr>
          <p:cNvCxnSpPr>
            <a:cxnSpLocks/>
            <a:endCxn id="26" idx="1"/>
          </p:cNvCxnSpPr>
          <p:nvPr/>
        </p:nvCxnSpPr>
        <p:spPr bwMode="auto">
          <a:xfrm>
            <a:off x="1851375" y="2339161"/>
            <a:ext cx="449452" cy="117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1" name="直線矢印コネクタ 10">
            <a:extLst>
              <a:ext uri="{FF2B5EF4-FFF2-40B4-BE49-F238E27FC236}">
                <a16:creationId xmlns:a16="http://schemas.microsoft.com/office/drawing/2014/main" id="{EBD12913-98E7-BBCB-4CBA-7B05727A1837}"/>
              </a:ext>
            </a:extLst>
          </p:cNvPr>
          <p:cNvCxnSpPr>
            <a:stCxn id="41" idx="0"/>
          </p:cNvCxnSpPr>
          <p:nvPr/>
        </p:nvCxnSpPr>
        <p:spPr bwMode="auto">
          <a:xfrm flipH="1" flipV="1">
            <a:off x="6393191" y="2986428"/>
            <a:ext cx="903" cy="68178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9" name="直線矢印コネクタ 18">
            <a:extLst>
              <a:ext uri="{FF2B5EF4-FFF2-40B4-BE49-F238E27FC236}">
                <a16:creationId xmlns:a16="http://schemas.microsoft.com/office/drawing/2014/main" id="{E6525F0D-74FD-B3BA-6436-61883B4C9352}"/>
              </a:ext>
            </a:extLst>
          </p:cNvPr>
          <p:cNvCxnSpPr/>
          <p:nvPr/>
        </p:nvCxnSpPr>
        <p:spPr bwMode="auto">
          <a:xfrm flipV="1">
            <a:off x="5067873" y="2298469"/>
            <a:ext cx="825335" cy="2774"/>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3" name="テキスト ボックス 22">
            <a:extLst>
              <a:ext uri="{FF2B5EF4-FFF2-40B4-BE49-F238E27FC236}">
                <a16:creationId xmlns:a16="http://schemas.microsoft.com/office/drawing/2014/main" id="{F37CBA73-F9BC-1136-B8C5-9787FCE52FE8}"/>
              </a:ext>
            </a:extLst>
          </p:cNvPr>
          <p:cNvSpPr txBox="1"/>
          <p:nvPr/>
        </p:nvSpPr>
        <p:spPr>
          <a:xfrm>
            <a:off x="6767969" y="6130233"/>
            <a:ext cx="2087431" cy="369332"/>
          </a:xfrm>
          <a:prstGeom prst="rect">
            <a:avLst/>
          </a:prstGeom>
          <a:noFill/>
        </p:spPr>
        <p:txBody>
          <a:bodyPr vert="horz" wrap="none" rtlCol="0">
            <a:spAutoFit/>
          </a:bodyPr>
          <a:lstStyle/>
          <a:p>
            <a:r>
              <a:rPr lang="en-US" altLang="ja-JP" b="1" dirty="0">
                <a:latin typeface="Meiryo UI" panose="020B0604030504040204" pitchFamily="50" charset="-128"/>
                <a:ea typeface="Meiryo UI" panose="020B0604030504040204" pitchFamily="50" charset="-128"/>
              </a:rPr>
              <a:t>ad-hoc analysis</a:t>
            </a:r>
          </a:p>
        </p:txBody>
      </p:sp>
      <p:sp>
        <p:nvSpPr>
          <p:cNvPr id="7" name="角丸四角形 6">
            <a:extLst>
              <a:ext uri="{FF2B5EF4-FFF2-40B4-BE49-F238E27FC236}">
                <a16:creationId xmlns:a16="http://schemas.microsoft.com/office/drawing/2014/main" id="{A93B2707-483A-E11B-1707-09F01B112613}"/>
              </a:ext>
            </a:extLst>
          </p:cNvPr>
          <p:cNvSpPr/>
          <p:nvPr/>
        </p:nvSpPr>
        <p:spPr bwMode="gray">
          <a:xfrm>
            <a:off x="223241" y="1308887"/>
            <a:ext cx="1628134" cy="4737358"/>
          </a:xfrm>
          <a:prstGeom prst="roundRect">
            <a:avLst>
              <a:gd name="adj" fmla="val 9245"/>
            </a:avLst>
          </a:pr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20" name="円柱 19">
            <a:extLst>
              <a:ext uri="{FF2B5EF4-FFF2-40B4-BE49-F238E27FC236}">
                <a16:creationId xmlns:a16="http://schemas.microsoft.com/office/drawing/2014/main" id="{EECD0DA4-3B63-4101-16AC-6C89C77A5E90}"/>
              </a:ext>
            </a:extLst>
          </p:cNvPr>
          <p:cNvSpPr/>
          <p:nvPr/>
        </p:nvSpPr>
        <p:spPr bwMode="gray">
          <a:xfrm>
            <a:off x="3480950" y="1813911"/>
            <a:ext cx="1667114" cy="1128900"/>
          </a:xfrm>
          <a:prstGeom prst="can">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latin typeface="Meiryo UI" panose="020B0604030504040204" pitchFamily="50" charset="-128"/>
                <a:ea typeface="Meiryo UI" panose="020B0604030504040204" pitchFamily="50" charset="-128"/>
              </a:rPr>
              <a:t>DWH</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effectLst/>
                <a:latin typeface="Meiryo UI" panose="020B0604030504040204" pitchFamily="50" charset="-128"/>
                <a:ea typeface="Meiryo UI" panose="020B0604030504040204" pitchFamily="50" charset="-128"/>
              </a:rPr>
              <a:t>(Data Ware House)</a:t>
            </a:r>
          </a:p>
        </p:txBody>
      </p:sp>
      <p:sp>
        <p:nvSpPr>
          <p:cNvPr id="26" name="正方形/長方形 25">
            <a:extLst>
              <a:ext uri="{FF2B5EF4-FFF2-40B4-BE49-F238E27FC236}">
                <a16:creationId xmlns:a16="http://schemas.microsoft.com/office/drawing/2014/main" id="{C0A9347E-03D7-8622-51A0-4FB02C0450DD}"/>
              </a:ext>
            </a:extLst>
          </p:cNvPr>
          <p:cNvSpPr/>
          <p:nvPr/>
        </p:nvSpPr>
        <p:spPr bwMode="gray">
          <a:xfrm>
            <a:off x="2300827" y="1291820"/>
            <a:ext cx="751936" cy="2097031"/>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solidFill>
                  <a:schemeClr val="bg1"/>
                </a:solidFill>
                <a:latin typeface="Meiryo UI" panose="020B0604030504040204" pitchFamily="50" charset="-128"/>
                <a:ea typeface="Meiryo UI" panose="020B0604030504040204" pitchFamily="50" charset="-128"/>
              </a:rPr>
              <a:t>ETL</a:t>
            </a:r>
            <a:endParaRPr kumimoji="1" lang="ja-JP" altLang="en-US" sz="1800" b="0" i="0" u="none" strike="noStrike" cap="none" normalizeH="0" baseline="0" dirty="0" err="1">
              <a:ln>
                <a:noFill/>
              </a:ln>
              <a:solidFill>
                <a:schemeClr val="bg1"/>
              </a:solidFill>
              <a:effectLst/>
              <a:latin typeface="Meiryo UI" panose="020B0604030504040204" pitchFamily="50" charset="-128"/>
              <a:ea typeface="Meiryo UI" panose="020B0604030504040204" pitchFamily="50" charset="-128"/>
            </a:endParaRPr>
          </a:p>
        </p:txBody>
      </p:sp>
      <p:pic>
        <p:nvPicPr>
          <p:cNvPr id="4100" name="Picture 4" descr="画像・写真ファイルのアイコン02素材 | 無料のアイコンイラスト集 icon-pit">
            <a:extLst>
              <a:ext uri="{FF2B5EF4-FFF2-40B4-BE49-F238E27FC236}">
                <a16:creationId xmlns:a16="http://schemas.microsoft.com/office/drawing/2014/main" id="{B1D59ECD-E912-2019-3641-2A447DEF9DB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823" y="2668908"/>
            <a:ext cx="971607" cy="9716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0DC4B97-C044-B4A9-7D24-490D88EE51E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751" t="5840" r="51032" b="78593"/>
          <a:stretch/>
        </p:blipFill>
        <p:spPr bwMode="auto">
          <a:xfrm>
            <a:off x="247301" y="5306276"/>
            <a:ext cx="754293" cy="71590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9B05081-8917-963E-371D-35D8707634B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6915" t="6548" r="37099" b="72579"/>
          <a:stretch/>
        </p:blipFill>
        <p:spPr bwMode="auto">
          <a:xfrm>
            <a:off x="314593" y="4210297"/>
            <a:ext cx="703547" cy="53103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70864592-EB20-1E91-C64A-212654EAD37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43" r="69795" b="70478"/>
          <a:stretch/>
        </p:blipFill>
        <p:spPr bwMode="auto">
          <a:xfrm>
            <a:off x="1080276" y="4058349"/>
            <a:ext cx="676152" cy="69829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LOGのファイルアイコン素材 | 無料のアイコンイラスト集 icon-pit">
            <a:extLst>
              <a:ext uri="{FF2B5EF4-FFF2-40B4-BE49-F238E27FC236}">
                <a16:creationId xmlns:a16="http://schemas.microsoft.com/office/drawing/2014/main" id="{0C1AD707-0ABB-FFFB-64E9-212E188254C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7723" y="2729364"/>
            <a:ext cx="893794" cy="89379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車・乗用車のアイコン素材 | 無料のアイコンイラスト集 icon-pit">
            <a:extLst>
              <a:ext uri="{FF2B5EF4-FFF2-40B4-BE49-F238E27FC236}">
                <a16:creationId xmlns:a16="http://schemas.microsoft.com/office/drawing/2014/main" id="{B1FB3BB5-F316-0435-A637-7E403DE2AB5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876" y="5220137"/>
            <a:ext cx="945167" cy="945167"/>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a:extLst>
              <a:ext uri="{FF2B5EF4-FFF2-40B4-BE49-F238E27FC236}">
                <a16:creationId xmlns:a16="http://schemas.microsoft.com/office/drawing/2014/main" id="{C569C4E8-6FF8-E372-4A17-1024FCFEDB93}"/>
              </a:ext>
            </a:extLst>
          </p:cNvPr>
          <p:cNvSpPr/>
          <p:nvPr/>
        </p:nvSpPr>
        <p:spPr bwMode="gray">
          <a:xfrm>
            <a:off x="5839923" y="3668208"/>
            <a:ext cx="1108341" cy="236173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Data</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solidFill>
                  <a:schemeClr val="bg1"/>
                </a:solidFill>
                <a:latin typeface="Meiryo UI" panose="020B0604030504040204" pitchFamily="50" charset="-128"/>
                <a:ea typeface="Meiryo UI" panose="020B0604030504040204" pitchFamily="50" charset="-128"/>
              </a:rPr>
              <a:t>Preparation</a:t>
            </a:r>
            <a:endParaRPr kumimoji="1" lang="ja-JP" altLang="en-US" sz="1400" b="0" i="0" u="none" strike="noStrike" cap="none" normalizeH="0" baseline="0" dirty="0" err="1">
              <a:ln>
                <a:noFill/>
              </a:ln>
              <a:solidFill>
                <a:schemeClr val="bg1"/>
              </a:solidFill>
              <a:effectLst/>
              <a:latin typeface="Meiryo UI" panose="020B0604030504040204" pitchFamily="50" charset="-128"/>
              <a:ea typeface="Meiryo UI" panose="020B0604030504040204" pitchFamily="50" charset="-128"/>
            </a:endParaRPr>
          </a:p>
        </p:txBody>
      </p:sp>
      <p:pic>
        <p:nvPicPr>
          <p:cNvPr id="4112" name="Picture 16" descr="データベースのアイコン素材 | 無料のアイコンイラスト集 icon-pit">
            <a:extLst>
              <a:ext uri="{FF2B5EF4-FFF2-40B4-BE49-F238E27FC236}">
                <a16:creationId xmlns:a16="http://schemas.microsoft.com/office/drawing/2014/main" id="{DF7F0449-86EB-7C25-A3F0-83EE844BA3C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240" y="1476008"/>
            <a:ext cx="944800" cy="9448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6" descr="データベースのアイコン素材 | 無料のアイコンイラスト集 icon-pit">
            <a:extLst>
              <a:ext uri="{FF2B5EF4-FFF2-40B4-BE49-F238E27FC236}">
                <a16:creationId xmlns:a16="http://schemas.microsoft.com/office/drawing/2014/main" id="{A9239842-48D3-B6A5-DFC0-2EEC2CCEB87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925" y="1479144"/>
            <a:ext cx="944800" cy="944800"/>
          </a:xfrm>
          <a:prstGeom prst="rect">
            <a:avLst/>
          </a:prstGeom>
          <a:noFill/>
          <a:extLst>
            <a:ext uri="{909E8E84-426E-40DD-AFC4-6F175D3DCCD1}">
              <a14:hiddenFill xmlns:a14="http://schemas.microsoft.com/office/drawing/2010/main">
                <a:solidFill>
                  <a:srgbClr val="FFFFFF"/>
                </a:solidFill>
              </a14:hiddenFill>
            </a:ext>
          </a:extLst>
        </p:spPr>
      </p:pic>
      <p:sp>
        <p:nvSpPr>
          <p:cNvPr id="50" name="テキスト ボックス 49">
            <a:extLst>
              <a:ext uri="{FF2B5EF4-FFF2-40B4-BE49-F238E27FC236}">
                <a16:creationId xmlns:a16="http://schemas.microsoft.com/office/drawing/2014/main" id="{52163CF5-B47E-019B-1663-38AFF918B65F}"/>
              </a:ext>
            </a:extLst>
          </p:cNvPr>
          <p:cNvSpPr txBox="1"/>
          <p:nvPr/>
        </p:nvSpPr>
        <p:spPr>
          <a:xfrm>
            <a:off x="112799" y="1300655"/>
            <a:ext cx="1736822"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Enterprise DB</a:t>
            </a:r>
          </a:p>
        </p:txBody>
      </p:sp>
      <p:sp>
        <p:nvSpPr>
          <p:cNvPr id="51" name="テキスト ボックス 50">
            <a:extLst>
              <a:ext uri="{FF2B5EF4-FFF2-40B4-BE49-F238E27FC236}">
                <a16:creationId xmlns:a16="http://schemas.microsoft.com/office/drawing/2014/main" id="{0BF2F963-E5FD-C29A-F2DA-7B08FD3AAD52}"/>
              </a:ext>
            </a:extLst>
          </p:cNvPr>
          <p:cNvSpPr txBox="1"/>
          <p:nvPr/>
        </p:nvSpPr>
        <p:spPr>
          <a:xfrm>
            <a:off x="142437" y="2492896"/>
            <a:ext cx="1653017"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Unstructured</a:t>
            </a:r>
          </a:p>
        </p:txBody>
      </p:sp>
      <p:sp>
        <p:nvSpPr>
          <p:cNvPr id="52" name="テキスト ボックス 51">
            <a:extLst>
              <a:ext uri="{FF2B5EF4-FFF2-40B4-BE49-F238E27FC236}">
                <a16:creationId xmlns:a16="http://schemas.microsoft.com/office/drawing/2014/main" id="{060817D0-2312-A912-DAAE-81EE5F5397B9}"/>
              </a:ext>
            </a:extLst>
          </p:cNvPr>
          <p:cNvSpPr txBox="1"/>
          <p:nvPr/>
        </p:nvSpPr>
        <p:spPr>
          <a:xfrm>
            <a:off x="200591" y="3880333"/>
            <a:ext cx="1443024"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Cloud, SNS</a:t>
            </a:r>
          </a:p>
        </p:txBody>
      </p:sp>
      <p:sp>
        <p:nvSpPr>
          <p:cNvPr id="53" name="テキスト ボックス 52">
            <a:extLst>
              <a:ext uri="{FF2B5EF4-FFF2-40B4-BE49-F238E27FC236}">
                <a16:creationId xmlns:a16="http://schemas.microsoft.com/office/drawing/2014/main" id="{FEED175B-B2D7-6927-8D47-2AB6E507D9FB}"/>
              </a:ext>
            </a:extLst>
          </p:cNvPr>
          <p:cNvSpPr txBox="1"/>
          <p:nvPr/>
        </p:nvSpPr>
        <p:spPr>
          <a:xfrm>
            <a:off x="332870" y="5035471"/>
            <a:ext cx="1354859"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Open data</a:t>
            </a:r>
          </a:p>
        </p:txBody>
      </p:sp>
      <p:pic>
        <p:nvPicPr>
          <p:cNvPr id="4114" name="Picture 18" descr="波の無料アイコン | 無料アイコン素材｜ICON BOX｜商用フリーアイコンがダウンロードできます">
            <a:extLst>
              <a:ext uri="{FF2B5EF4-FFF2-40B4-BE49-F238E27FC236}">
                <a16:creationId xmlns:a16="http://schemas.microsoft.com/office/drawing/2014/main" id="{FB9A80A0-14CA-C5FB-E7F6-6810A03190B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25690" y="3693702"/>
            <a:ext cx="1183216" cy="1183216"/>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直線矢印コネクタ 55">
            <a:extLst>
              <a:ext uri="{FF2B5EF4-FFF2-40B4-BE49-F238E27FC236}">
                <a16:creationId xmlns:a16="http://schemas.microsoft.com/office/drawing/2014/main" id="{8519602D-532E-41C8-22B8-F8561168073D}"/>
              </a:ext>
            </a:extLst>
          </p:cNvPr>
          <p:cNvCxnSpPr>
            <a:cxnSpLocks/>
          </p:cNvCxnSpPr>
          <p:nvPr/>
        </p:nvCxnSpPr>
        <p:spPr bwMode="auto">
          <a:xfrm>
            <a:off x="1861517" y="5426627"/>
            <a:ext cx="4393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63" name="直線矢印コネクタ 62">
            <a:extLst>
              <a:ext uri="{FF2B5EF4-FFF2-40B4-BE49-F238E27FC236}">
                <a16:creationId xmlns:a16="http://schemas.microsoft.com/office/drawing/2014/main" id="{4885056E-4E4C-ECCD-A39A-FD4BCAA52871}"/>
              </a:ext>
            </a:extLst>
          </p:cNvPr>
          <p:cNvCxnSpPr>
            <a:cxnSpLocks/>
          </p:cNvCxnSpPr>
          <p:nvPr/>
        </p:nvCxnSpPr>
        <p:spPr bwMode="auto">
          <a:xfrm>
            <a:off x="3052763" y="2298469"/>
            <a:ext cx="449452" cy="1175"/>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097" name="角丸四角形 4096">
            <a:extLst>
              <a:ext uri="{FF2B5EF4-FFF2-40B4-BE49-F238E27FC236}">
                <a16:creationId xmlns:a16="http://schemas.microsoft.com/office/drawing/2014/main" id="{F05B4265-CA22-E658-ABE2-0FC7BD001CD5}"/>
              </a:ext>
            </a:extLst>
          </p:cNvPr>
          <p:cNvSpPr/>
          <p:nvPr/>
        </p:nvSpPr>
        <p:spPr bwMode="gray">
          <a:xfrm>
            <a:off x="7546032" y="3954902"/>
            <a:ext cx="1274440" cy="765988"/>
          </a:xfrm>
          <a:prstGeom prst="roundRect">
            <a:avLst/>
          </a:prstGeom>
          <a:solidFill>
            <a:srgbClr val="DAD9D6"/>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Statistical</a:t>
            </a: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Analytics</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099" name="角丸四角形 4098">
            <a:extLst>
              <a:ext uri="{FF2B5EF4-FFF2-40B4-BE49-F238E27FC236}">
                <a16:creationId xmlns:a16="http://schemas.microsoft.com/office/drawing/2014/main" id="{A660E8C5-0D37-34E0-9708-56399282D02B}"/>
              </a:ext>
            </a:extLst>
          </p:cNvPr>
          <p:cNvSpPr/>
          <p:nvPr/>
        </p:nvSpPr>
        <p:spPr bwMode="gray">
          <a:xfrm>
            <a:off x="7525988" y="5277146"/>
            <a:ext cx="1274440" cy="765988"/>
          </a:xfrm>
          <a:prstGeom prst="roundRect">
            <a:avLst/>
          </a:prstGeom>
          <a:solidFill>
            <a:srgbClr val="DAD9D6"/>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AI</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01" name="角丸四角形 4100">
            <a:extLst>
              <a:ext uri="{FF2B5EF4-FFF2-40B4-BE49-F238E27FC236}">
                <a16:creationId xmlns:a16="http://schemas.microsoft.com/office/drawing/2014/main" id="{01406C5E-85FF-0CC1-5680-65E8AF80E9CA}"/>
              </a:ext>
            </a:extLst>
          </p:cNvPr>
          <p:cNvSpPr/>
          <p:nvPr/>
        </p:nvSpPr>
        <p:spPr bwMode="gray">
          <a:xfrm>
            <a:off x="7539057" y="2514742"/>
            <a:ext cx="1274440" cy="765988"/>
          </a:xfrm>
          <a:prstGeom prst="roundRect">
            <a:avLst/>
          </a:prstGeom>
          <a:solidFill>
            <a:srgbClr val="DAD9D6"/>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latin typeface="Meiryo UI" panose="020B0604030504040204" pitchFamily="50" charset="-128"/>
                <a:ea typeface="Meiryo UI" panose="020B0604030504040204" pitchFamily="50" charset="-128"/>
              </a:rPr>
              <a:t>Business </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latin typeface="Meiryo UI" panose="020B0604030504040204" pitchFamily="50" charset="-128"/>
                <a:ea typeface="Meiryo UI" panose="020B0604030504040204" pitchFamily="50" charset="-128"/>
              </a:rPr>
              <a:t>Intelligence</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400" dirty="0">
                <a:latin typeface="Meiryo UI" panose="020B0604030504040204" pitchFamily="50" charset="-128"/>
                <a:ea typeface="Meiryo UI" panose="020B0604030504040204" pitchFamily="50" charset="-128"/>
              </a:rPr>
              <a:t>(BI)</a:t>
            </a: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03" name="角丸四角形 4102">
            <a:extLst>
              <a:ext uri="{FF2B5EF4-FFF2-40B4-BE49-F238E27FC236}">
                <a16:creationId xmlns:a16="http://schemas.microsoft.com/office/drawing/2014/main" id="{41DCEFD7-89FF-1DD7-D243-828581995848}"/>
              </a:ext>
            </a:extLst>
          </p:cNvPr>
          <p:cNvSpPr/>
          <p:nvPr/>
        </p:nvSpPr>
        <p:spPr bwMode="gray">
          <a:xfrm>
            <a:off x="7539057" y="1290606"/>
            <a:ext cx="1274440" cy="765988"/>
          </a:xfrm>
          <a:prstGeom prst="roundRect">
            <a:avLst/>
          </a:prstGeom>
          <a:solidFill>
            <a:srgbClr val="DAD9D6"/>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Reporting</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05" name="円柱 4104">
            <a:extLst>
              <a:ext uri="{FF2B5EF4-FFF2-40B4-BE49-F238E27FC236}">
                <a16:creationId xmlns:a16="http://schemas.microsoft.com/office/drawing/2014/main" id="{47F9C408-4700-2AB8-D908-27B8D46F4FD7}"/>
              </a:ext>
            </a:extLst>
          </p:cNvPr>
          <p:cNvSpPr/>
          <p:nvPr/>
        </p:nvSpPr>
        <p:spPr bwMode="gray">
          <a:xfrm>
            <a:off x="5641255" y="1497064"/>
            <a:ext cx="751936" cy="693738"/>
          </a:xfrm>
          <a:prstGeom prst="can">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latin typeface="Meiryo UI" panose="020B0604030504040204" pitchFamily="50" charset="-128"/>
                <a:ea typeface="Meiryo UI" panose="020B0604030504040204" pitchFamily="50" charset="-128"/>
              </a:rPr>
              <a:t>Data </a:t>
            </a:r>
          </a:p>
          <a:p>
            <a:r>
              <a:rPr lang="en-US" altLang="ja-JP" sz="1600" dirty="0">
                <a:latin typeface="Meiryo UI" panose="020B0604030504040204" pitchFamily="50" charset="-128"/>
                <a:ea typeface="Meiryo UI" panose="020B0604030504040204" pitchFamily="50" charset="-128"/>
              </a:rPr>
              <a:t>Mart</a:t>
            </a:r>
          </a:p>
        </p:txBody>
      </p:sp>
      <p:sp>
        <p:nvSpPr>
          <p:cNvPr id="4107" name="円柱 4106">
            <a:extLst>
              <a:ext uri="{FF2B5EF4-FFF2-40B4-BE49-F238E27FC236}">
                <a16:creationId xmlns:a16="http://schemas.microsoft.com/office/drawing/2014/main" id="{97B0FAD7-25D7-81DB-B9BA-75A3CF5E43E3}"/>
              </a:ext>
            </a:extLst>
          </p:cNvPr>
          <p:cNvSpPr/>
          <p:nvPr/>
        </p:nvSpPr>
        <p:spPr bwMode="gray">
          <a:xfrm>
            <a:off x="5893208" y="1813911"/>
            <a:ext cx="751936" cy="693738"/>
          </a:xfrm>
          <a:prstGeom prst="can">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latin typeface="Meiryo UI" panose="020B0604030504040204" pitchFamily="50" charset="-128"/>
                <a:ea typeface="Meiryo UI" panose="020B0604030504040204" pitchFamily="50" charset="-128"/>
              </a:rPr>
              <a:t>Data </a:t>
            </a:r>
          </a:p>
          <a:p>
            <a:r>
              <a:rPr lang="en-US" altLang="ja-JP" sz="1600" dirty="0">
                <a:latin typeface="Meiryo UI" panose="020B0604030504040204" pitchFamily="50" charset="-128"/>
                <a:ea typeface="Meiryo UI" panose="020B0604030504040204" pitchFamily="50" charset="-128"/>
              </a:rPr>
              <a:t>Mart</a:t>
            </a:r>
          </a:p>
        </p:txBody>
      </p:sp>
      <p:sp>
        <p:nvSpPr>
          <p:cNvPr id="4109" name="円柱 4108">
            <a:extLst>
              <a:ext uri="{FF2B5EF4-FFF2-40B4-BE49-F238E27FC236}">
                <a16:creationId xmlns:a16="http://schemas.microsoft.com/office/drawing/2014/main" id="{AF6EDB78-FEA6-509E-E783-DE245837C7F6}"/>
              </a:ext>
            </a:extLst>
          </p:cNvPr>
          <p:cNvSpPr/>
          <p:nvPr/>
        </p:nvSpPr>
        <p:spPr bwMode="gray">
          <a:xfrm>
            <a:off x="6181240" y="2254725"/>
            <a:ext cx="751936" cy="693738"/>
          </a:xfrm>
          <a:prstGeom prst="can">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latin typeface="Meiryo UI" panose="020B0604030504040204" pitchFamily="50" charset="-128"/>
                <a:ea typeface="Meiryo UI" panose="020B0604030504040204" pitchFamily="50" charset="-128"/>
              </a:rPr>
              <a:t>Data </a:t>
            </a:r>
          </a:p>
          <a:p>
            <a:r>
              <a:rPr lang="en-US" altLang="ja-JP" sz="1600" dirty="0">
                <a:latin typeface="Meiryo UI" panose="020B0604030504040204" pitchFamily="50" charset="-128"/>
                <a:ea typeface="Meiryo UI" panose="020B0604030504040204" pitchFamily="50" charset="-128"/>
              </a:rPr>
              <a:t>Mart</a:t>
            </a:r>
          </a:p>
        </p:txBody>
      </p:sp>
      <p:cxnSp>
        <p:nvCxnSpPr>
          <p:cNvPr id="4113" name="直線矢印コネクタ 4112">
            <a:extLst>
              <a:ext uri="{FF2B5EF4-FFF2-40B4-BE49-F238E27FC236}">
                <a16:creationId xmlns:a16="http://schemas.microsoft.com/office/drawing/2014/main" id="{0AAF3AB4-EAA7-633D-C51F-BC0190C77928}"/>
              </a:ext>
            </a:extLst>
          </p:cNvPr>
          <p:cNvCxnSpPr>
            <a:cxnSpLocks/>
            <a:stCxn id="26" idx="2"/>
          </p:cNvCxnSpPr>
          <p:nvPr/>
        </p:nvCxnSpPr>
        <p:spPr bwMode="auto">
          <a:xfrm>
            <a:off x="2676795" y="3388851"/>
            <a:ext cx="0" cy="221827"/>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17" name="直線矢印コネクタ 4116">
            <a:extLst>
              <a:ext uri="{FF2B5EF4-FFF2-40B4-BE49-F238E27FC236}">
                <a16:creationId xmlns:a16="http://schemas.microsoft.com/office/drawing/2014/main" id="{85425E93-3069-8556-2B48-53A57F2C5DF0}"/>
              </a:ext>
            </a:extLst>
          </p:cNvPr>
          <p:cNvCxnSpPr>
            <a:cxnSpLocks/>
          </p:cNvCxnSpPr>
          <p:nvPr/>
        </p:nvCxnSpPr>
        <p:spPr bwMode="auto">
          <a:xfrm>
            <a:off x="4314507" y="2986428"/>
            <a:ext cx="0" cy="596718"/>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19" name="直線矢印コネクタ 4118">
            <a:extLst>
              <a:ext uri="{FF2B5EF4-FFF2-40B4-BE49-F238E27FC236}">
                <a16:creationId xmlns:a16="http://schemas.microsoft.com/office/drawing/2014/main" id="{928EBCF8-7463-67F9-E7BE-0AE8836BB9B0}"/>
              </a:ext>
            </a:extLst>
          </p:cNvPr>
          <p:cNvCxnSpPr>
            <a:cxnSpLocks/>
          </p:cNvCxnSpPr>
          <p:nvPr/>
        </p:nvCxnSpPr>
        <p:spPr bwMode="auto">
          <a:xfrm>
            <a:off x="5373191" y="5426627"/>
            <a:ext cx="4393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4120" name="Picture 20" descr="グラフレポートのアイコン04素材 | 無料のアイコンイラスト集 icon-pit">
            <a:extLst>
              <a:ext uri="{FF2B5EF4-FFF2-40B4-BE49-F238E27FC236}">
                <a16:creationId xmlns:a16="http://schemas.microsoft.com/office/drawing/2014/main" id="{7221F039-80B9-EBAA-0B75-4BF4353FF5E9}"/>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8384" y="1796615"/>
            <a:ext cx="951556" cy="951556"/>
          </a:xfrm>
          <a:prstGeom prst="rect">
            <a:avLst/>
          </a:prstGeom>
          <a:noFill/>
          <a:extLst>
            <a:ext uri="{909E8E84-426E-40DD-AFC4-6F175D3DCCD1}">
              <a14:hiddenFill xmlns:a14="http://schemas.microsoft.com/office/drawing/2010/main">
                <a:solidFill>
                  <a:srgbClr val="FFFFFF"/>
                </a:solidFill>
              </a14:hiddenFill>
            </a:ext>
          </a:extLst>
        </p:spPr>
      </p:pic>
      <p:pic>
        <p:nvPicPr>
          <p:cNvPr id="4121" name="Picture 22" descr="AI（人工知能）・頭脳のアイコン素材 | 無料のアイコンイラスト集 icon-pit">
            <a:extLst>
              <a:ext uri="{FF2B5EF4-FFF2-40B4-BE49-F238E27FC236}">
                <a16:creationId xmlns:a16="http://schemas.microsoft.com/office/drawing/2014/main" id="{FB791412-C56C-F3C6-253F-E4F959BEB343}"/>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1652" y="4569189"/>
            <a:ext cx="1090951" cy="1090951"/>
          </a:xfrm>
          <a:prstGeom prst="rect">
            <a:avLst/>
          </a:prstGeom>
          <a:noFill/>
          <a:extLst>
            <a:ext uri="{909E8E84-426E-40DD-AFC4-6F175D3DCCD1}">
              <a14:hiddenFill xmlns:a14="http://schemas.microsoft.com/office/drawing/2010/main">
                <a:solidFill>
                  <a:srgbClr val="FFFFFF"/>
                </a:solidFill>
              </a14:hiddenFill>
            </a:ext>
          </a:extLst>
        </p:spPr>
      </p:pic>
      <p:cxnSp>
        <p:nvCxnSpPr>
          <p:cNvPr id="4127" name="直線矢印コネクタ 4126">
            <a:extLst>
              <a:ext uri="{FF2B5EF4-FFF2-40B4-BE49-F238E27FC236}">
                <a16:creationId xmlns:a16="http://schemas.microsoft.com/office/drawing/2014/main" id="{93A93295-ED76-8F67-2BF0-F492E38D1AEF}"/>
              </a:ext>
            </a:extLst>
          </p:cNvPr>
          <p:cNvCxnSpPr>
            <a:stCxn id="41" idx="3"/>
            <a:endCxn id="4097" idx="1"/>
          </p:cNvCxnSpPr>
          <p:nvPr/>
        </p:nvCxnSpPr>
        <p:spPr bwMode="auto">
          <a:xfrm flipV="1">
            <a:off x="6948264" y="4337896"/>
            <a:ext cx="597768" cy="511178"/>
          </a:xfrm>
          <a:prstGeom prst="bentConnector3">
            <a:avLst>
              <a:gd name="adj1" fmla="val 50000"/>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31" name="直線矢印コネクタ 4126">
            <a:extLst>
              <a:ext uri="{FF2B5EF4-FFF2-40B4-BE49-F238E27FC236}">
                <a16:creationId xmlns:a16="http://schemas.microsoft.com/office/drawing/2014/main" id="{0BB7B751-ABC1-E2C8-E028-11DB603917E3}"/>
              </a:ext>
            </a:extLst>
          </p:cNvPr>
          <p:cNvCxnSpPr>
            <a:stCxn id="41" idx="3"/>
            <a:endCxn id="4099" idx="1"/>
          </p:cNvCxnSpPr>
          <p:nvPr/>
        </p:nvCxnSpPr>
        <p:spPr bwMode="auto">
          <a:xfrm>
            <a:off x="6948264" y="4849074"/>
            <a:ext cx="577724" cy="811066"/>
          </a:xfrm>
          <a:prstGeom prst="bentConnector3">
            <a:avLst>
              <a:gd name="adj1" fmla="val 52683"/>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34" name="直線矢印コネクタ 4126">
            <a:extLst>
              <a:ext uri="{FF2B5EF4-FFF2-40B4-BE49-F238E27FC236}">
                <a16:creationId xmlns:a16="http://schemas.microsoft.com/office/drawing/2014/main" id="{27EFFE90-E1E1-F8B2-B1D6-2AC457C10EFF}"/>
              </a:ext>
            </a:extLst>
          </p:cNvPr>
          <p:cNvCxnSpPr>
            <a:stCxn id="41" idx="3"/>
            <a:endCxn id="4101" idx="1"/>
          </p:cNvCxnSpPr>
          <p:nvPr/>
        </p:nvCxnSpPr>
        <p:spPr bwMode="auto">
          <a:xfrm flipV="1">
            <a:off x="6948264" y="2897736"/>
            <a:ext cx="590793" cy="1951338"/>
          </a:xfrm>
          <a:prstGeom prst="bentConnector3">
            <a:avLst>
              <a:gd name="adj1" fmla="val 50000"/>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42" name="直線矢印コネクタ 4126">
            <a:extLst>
              <a:ext uri="{FF2B5EF4-FFF2-40B4-BE49-F238E27FC236}">
                <a16:creationId xmlns:a16="http://schemas.microsoft.com/office/drawing/2014/main" id="{843FD0AB-4650-1B11-49BA-1068D20B6C9B}"/>
              </a:ext>
            </a:extLst>
          </p:cNvPr>
          <p:cNvCxnSpPr>
            <a:stCxn id="4109" idx="4"/>
          </p:cNvCxnSpPr>
          <p:nvPr/>
        </p:nvCxnSpPr>
        <p:spPr bwMode="auto">
          <a:xfrm>
            <a:off x="6933176" y="2601594"/>
            <a:ext cx="612856" cy="186690"/>
          </a:xfrm>
          <a:prstGeom prst="bentConnector3">
            <a:avLst>
              <a:gd name="adj1" fmla="val 50000"/>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46" name="直線矢印コネクタ 4126">
            <a:extLst>
              <a:ext uri="{FF2B5EF4-FFF2-40B4-BE49-F238E27FC236}">
                <a16:creationId xmlns:a16="http://schemas.microsoft.com/office/drawing/2014/main" id="{692E7549-038E-CD29-70A4-691E4EE833AE}"/>
              </a:ext>
            </a:extLst>
          </p:cNvPr>
          <p:cNvCxnSpPr>
            <a:stCxn id="4109" idx="4"/>
            <a:endCxn id="4103" idx="1"/>
          </p:cNvCxnSpPr>
          <p:nvPr/>
        </p:nvCxnSpPr>
        <p:spPr bwMode="auto">
          <a:xfrm flipV="1">
            <a:off x="6933176" y="1673600"/>
            <a:ext cx="605881" cy="927994"/>
          </a:xfrm>
          <a:prstGeom prst="bentConnector3">
            <a:avLst>
              <a:gd name="adj1" fmla="val 50000"/>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149" name="正方形/長方形 4148">
            <a:extLst>
              <a:ext uri="{FF2B5EF4-FFF2-40B4-BE49-F238E27FC236}">
                <a16:creationId xmlns:a16="http://schemas.microsoft.com/office/drawing/2014/main" id="{1C607838-773F-169D-11A6-F0A59C050052}"/>
              </a:ext>
            </a:extLst>
          </p:cNvPr>
          <p:cNvSpPr/>
          <p:nvPr/>
        </p:nvSpPr>
        <p:spPr bwMode="gray">
          <a:xfrm>
            <a:off x="7892094" y="5781"/>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150" name="テキスト ボックス 4149">
            <a:extLst>
              <a:ext uri="{FF2B5EF4-FFF2-40B4-BE49-F238E27FC236}">
                <a16:creationId xmlns:a16="http://schemas.microsoft.com/office/drawing/2014/main" id="{F99314B3-FD21-4A9C-D9C4-D3533C2D61FD}"/>
              </a:ext>
            </a:extLst>
          </p:cNvPr>
          <p:cNvSpPr txBox="1"/>
          <p:nvPr/>
        </p:nvSpPr>
        <p:spPr>
          <a:xfrm>
            <a:off x="5605092" y="826086"/>
            <a:ext cx="3262048" cy="369332"/>
          </a:xfrm>
          <a:prstGeom prst="rect">
            <a:avLst/>
          </a:prstGeom>
          <a:noFill/>
        </p:spPr>
        <p:txBody>
          <a:bodyPr vert="horz" wrap="none" rtlCol="0">
            <a:spAutoFit/>
          </a:bodyPr>
          <a:lstStyle/>
          <a:p>
            <a:r>
              <a:rPr lang="en-US" altLang="ja-JP" b="1" dirty="0">
                <a:latin typeface="Meiryo UI" panose="020B0604030504040204" pitchFamily="50" charset="-128"/>
                <a:ea typeface="Meiryo UI" panose="020B0604030504040204" pitchFamily="50" charset="-128"/>
              </a:rPr>
              <a:t>routine/periodic analysis</a:t>
            </a:r>
          </a:p>
        </p:txBody>
      </p:sp>
      <p:pic>
        <p:nvPicPr>
          <p:cNvPr id="4152" name="Picture 26" descr="人 横向き ピクトグラムイラスト／無料イラストなら「イラストAC」">
            <a:extLst>
              <a:ext uri="{FF2B5EF4-FFF2-40B4-BE49-F238E27FC236}">
                <a16:creationId xmlns:a16="http://schemas.microsoft.com/office/drawing/2014/main" id="{D814783A-89F4-5299-D9B0-DF196AFF8FCB}"/>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1232" r="54107" b="53562"/>
          <a:stretch/>
        </p:blipFill>
        <p:spPr bwMode="auto">
          <a:xfrm>
            <a:off x="2178019" y="977345"/>
            <a:ext cx="949188" cy="836565"/>
          </a:xfrm>
          <a:prstGeom prst="rect">
            <a:avLst/>
          </a:prstGeom>
          <a:noFill/>
          <a:extLst>
            <a:ext uri="{909E8E84-426E-40DD-AFC4-6F175D3DCCD1}">
              <a14:hiddenFill xmlns:a14="http://schemas.microsoft.com/office/drawing/2010/main">
                <a:solidFill>
                  <a:srgbClr val="FFFFFF"/>
                </a:solidFill>
              </a14:hiddenFill>
            </a:ext>
          </a:extLst>
        </p:spPr>
      </p:pic>
      <p:pic>
        <p:nvPicPr>
          <p:cNvPr id="4153" name="Picture 26" descr="人 横向き ピクトグラムイラスト／無料イラストなら「イラストAC」">
            <a:extLst>
              <a:ext uri="{FF2B5EF4-FFF2-40B4-BE49-F238E27FC236}">
                <a16:creationId xmlns:a16="http://schemas.microsoft.com/office/drawing/2014/main" id="{C6CA66C6-19E4-EC4D-3F49-079BDBA3F1AA}"/>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1232" r="54107" b="53562"/>
          <a:stretch/>
        </p:blipFill>
        <p:spPr bwMode="auto">
          <a:xfrm>
            <a:off x="5580768" y="5395347"/>
            <a:ext cx="949188" cy="836565"/>
          </a:xfrm>
          <a:prstGeom prst="rect">
            <a:avLst/>
          </a:prstGeom>
          <a:noFill/>
          <a:extLst>
            <a:ext uri="{909E8E84-426E-40DD-AFC4-6F175D3DCCD1}">
              <a14:hiddenFill xmlns:a14="http://schemas.microsoft.com/office/drawing/2010/main">
                <a:solidFill>
                  <a:srgbClr val="FFFFFF"/>
                </a:solidFill>
              </a14:hiddenFill>
            </a:ext>
          </a:extLst>
        </p:spPr>
      </p:pic>
      <p:sp>
        <p:nvSpPr>
          <p:cNvPr id="4154" name="テキスト ボックス 4153">
            <a:extLst>
              <a:ext uri="{FF2B5EF4-FFF2-40B4-BE49-F238E27FC236}">
                <a16:creationId xmlns:a16="http://schemas.microsoft.com/office/drawing/2014/main" id="{A53D7EB3-BCC2-6BB3-2878-8ACD869982F0}"/>
              </a:ext>
            </a:extLst>
          </p:cNvPr>
          <p:cNvSpPr txBox="1"/>
          <p:nvPr/>
        </p:nvSpPr>
        <p:spPr>
          <a:xfrm>
            <a:off x="2995487" y="1038811"/>
            <a:ext cx="1112805"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IT staffs</a:t>
            </a:r>
          </a:p>
        </p:txBody>
      </p:sp>
      <p:sp>
        <p:nvSpPr>
          <p:cNvPr id="4156" name="テキスト ボックス 4155">
            <a:extLst>
              <a:ext uri="{FF2B5EF4-FFF2-40B4-BE49-F238E27FC236}">
                <a16:creationId xmlns:a16="http://schemas.microsoft.com/office/drawing/2014/main" id="{D100177F-8F3D-0180-D18E-5AA519CB3558}"/>
              </a:ext>
            </a:extLst>
          </p:cNvPr>
          <p:cNvSpPr txBox="1"/>
          <p:nvPr/>
        </p:nvSpPr>
        <p:spPr>
          <a:xfrm>
            <a:off x="4150536" y="6105207"/>
            <a:ext cx="2300631"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Domain Specialists</a:t>
            </a:r>
          </a:p>
        </p:txBody>
      </p:sp>
      <p:sp>
        <p:nvSpPr>
          <p:cNvPr id="3" name="テキスト ボックス 2">
            <a:extLst>
              <a:ext uri="{FF2B5EF4-FFF2-40B4-BE49-F238E27FC236}">
                <a16:creationId xmlns:a16="http://schemas.microsoft.com/office/drawing/2014/main" id="{0EC115DB-A28E-6F59-1210-15E57B2FE082}"/>
              </a:ext>
            </a:extLst>
          </p:cNvPr>
          <p:cNvSpPr txBox="1"/>
          <p:nvPr/>
        </p:nvSpPr>
        <p:spPr>
          <a:xfrm>
            <a:off x="134281" y="541735"/>
            <a:ext cx="3979487"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 ETL (Extract, Transform, Load)</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25059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5C81F5B-7613-82F8-DB5F-E817E39435D0}"/>
              </a:ext>
            </a:extLst>
          </p:cNvPr>
          <p:cNvPicPr>
            <a:picLocks noChangeAspect="1"/>
          </p:cNvPicPr>
          <p:nvPr/>
        </p:nvPicPr>
        <p:blipFill>
          <a:blip r:embed="rId2"/>
          <a:stretch>
            <a:fillRect/>
          </a:stretch>
        </p:blipFill>
        <p:spPr>
          <a:xfrm>
            <a:off x="1187624" y="2791146"/>
            <a:ext cx="6146040" cy="3839022"/>
          </a:xfrm>
          <a:prstGeom prst="rect">
            <a:avLst/>
          </a:prstGeom>
        </p:spPr>
      </p:pic>
      <p:sp>
        <p:nvSpPr>
          <p:cNvPr id="2" name="タイトル 1">
            <a:extLst>
              <a:ext uri="{FF2B5EF4-FFF2-40B4-BE49-F238E27FC236}">
                <a16:creationId xmlns:a16="http://schemas.microsoft.com/office/drawing/2014/main" id="{EC13C1FE-3C74-CA67-C6C8-F4B0711B9C71}"/>
              </a:ext>
            </a:extLst>
          </p:cNvPr>
          <p:cNvSpPr>
            <a:spLocks noGrp="1"/>
          </p:cNvSpPr>
          <p:nvPr>
            <p:ph type="title"/>
          </p:nvPr>
        </p:nvSpPr>
        <p:spPr/>
        <p:txBody>
          <a:bodyPr/>
          <a:lstStyle/>
          <a:p>
            <a:r>
              <a:rPr kumimoji="1" lang="ja-JP" altLang="en-US" sz="2800" dirty="0"/>
              <a:t>２次元の構造データのための位置埋め込み</a:t>
            </a:r>
          </a:p>
        </p:txBody>
      </p:sp>
      <p:sp>
        <p:nvSpPr>
          <p:cNvPr id="3" name="コンテンツ プレースホルダー 2">
            <a:extLst>
              <a:ext uri="{FF2B5EF4-FFF2-40B4-BE49-F238E27FC236}">
                <a16:creationId xmlns:a16="http://schemas.microsoft.com/office/drawing/2014/main" id="{368D0DE3-08C6-6DB5-FFB0-04B5628FB1E7}"/>
              </a:ext>
            </a:extLst>
          </p:cNvPr>
          <p:cNvSpPr>
            <a:spLocks noGrp="1"/>
          </p:cNvSpPr>
          <p:nvPr>
            <p:ph idx="1"/>
          </p:nvPr>
        </p:nvSpPr>
        <p:spPr>
          <a:xfrm>
            <a:off x="168275" y="869950"/>
            <a:ext cx="8786813" cy="1118889"/>
          </a:xfrm>
        </p:spPr>
        <p:txBody>
          <a:bodyPr/>
          <a:lstStyle/>
          <a:p>
            <a:r>
              <a:rPr lang="ja-JP" altLang="en-US" dirty="0"/>
              <a:t>２次元の構造データを</a:t>
            </a:r>
            <a:r>
              <a:rPr lang="en-US" altLang="ja-JP" dirty="0"/>
              <a:t>capture</a:t>
            </a:r>
            <a:r>
              <a:rPr lang="ja-JP" altLang="en-US" dirty="0"/>
              <a:t>するため、</a:t>
            </a:r>
            <a:r>
              <a:rPr lang="en-US" altLang="ja-JP" dirty="0"/>
              <a:t>2</a:t>
            </a:r>
            <a:r>
              <a:rPr lang="ja-JP" altLang="en-US" dirty="0"/>
              <a:t>次元位置情報を</a:t>
            </a:r>
            <a:r>
              <a:rPr lang="en-US" altLang="ja-JP" dirty="0"/>
              <a:t>positional encoding </a:t>
            </a:r>
            <a:r>
              <a:rPr lang="ja-JP" altLang="en-US" dirty="0"/>
              <a:t>として埋め込む</a:t>
            </a:r>
            <a:endParaRPr lang="en-US" altLang="ja-JP" dirty="0"/>
          </a:p>
          <a:p>
            <a:r>
              <a:rPr lang="en-US" altLang="ja-JP" dirty="0"/>
              <a:t>Transformer </a:t>
            </a:r>
            <a:r>
              <a:rPr lang="ja-JP" altLang="en-US" dirty="0"/>
              <a:t>の </a:t>
            </a:r>
            <a:r>
              <a:rPr lang="en-US" altLang="ja-JP" dirty="0"/>
              <a:t>Positional Encoding </a:t>
            </a:r>
            <a:r>
              <a:rPr lang="ja-JP" altLang="en-US" dirty="0"/>
              <a:t>層を、</a:t>
            </a:r>
            <a:r>
              <a:rPr lang="en-US" altLang="ja-JP" dirty="0"/>
              <a:t>2</a:t>
            </a:r>
            <a:r>
              <a:rPr lang="ja-JP" altLang="en-US" dirty="0"/>
              <a:t>次元テーブル用の</a:t>
            </a:r>
            <a:r>
              <a:rPr lang="en-US" altLang="ja-JP" dirty="0"/>
              <a:t>Tabular Positional Encoding “A2PE or C2PE” (</a:t>
            </a:r>
            <a:r>
              <a:rPr lang="ja-JP" altLang="en-US" dirty="0"/>
              <a:t>後述</a:t>
            </a:r>
            <a:r>
              <a:rPr lang="en-US" altLang="ja-JP" dirty="0"/>
              <a:t>)</a:t>
            </a:r>
            <a:r>
              <a:rPr lang="ja-JP" altLang="en-US" dirty="0"/>
              <a:t>で置き換える</a:t>
            </a:r>
            <a:endParaRPr kumimoji="1" lang="ja-JP" altLang="en-US" dirty="0"/>
          </a:p>
        </p:txBody>
      </p:sp>
      <p:sp>
        <p:nvSpPr>
          <p:cNvPr id="4" name="スライド番号プレースホルダー 3">
            <a:extLst>
              <a:ext uri="{FF2B5EF4-FFF2-40B4-BE49-F238E27FC236}">
                <a16:creationId xmlns:a16="http://schemas.microsoft.com/office/drawing/2014/main" id="{656667D0-453E-6149-2906-9881B68F64C0}"/>
              </a:ext>
            </a:extLst>
          </p:cNvPr>
          <p:cNvSpPr>
            <a:spLocks noGrp="1"/>
          </p:cNvSpPr>
          <p:nvPr>
            <p:ph type="sldNum" sz="quarter" idx="10"/>
          </p:nvPr>
        </p:nvSpPr>
        <p:spPr/>
        <p:txBody>
          <a:bodyPr/>
          <a:lstStyle/>
          <a:p>
            <a:fld id="{DE2B87E1-F9DF-4BEE-B07D-635D26011F4B}" type="slidenum">
              <a:rPr lang="en-US" altLang="ja-JP" smtClean="0"/>
              <a:pPr/>
              <a:t>39</a:t>
            </a:fld>
            <a:endParaRPr lang="en-US" altLang="ja-JP"/>
          </a:p>
        </p:txBody>
      </p:sp>
      <p:sp>
        <p:nvSpPr>
          <p:cNvPr id="5" name="正方形/長方形 4">
            <a:extLst>
              <a:ext uri="{FF2B5EF4-FFF2-40B4-BE49-F238E27FC236}">
                <a16:creationId xmlns:a16="http://schemas.microsoft.com/office/drawing/2014/main" id="{D9DF0191-8E77-E95B-5D56-8544A1C39AD8}"/>
              </a:ext>
            </a:extLst>
          </p:cNvPr>
          <p:cNvSpPr/>
          <p:nvPr/>
        </p:nvSpPr>
        <p:spPr bwMode="gray">
          <a:xfrm>
            <a:off x="7812360" y="49212"/>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1600">
                <a:latin typeface="Meiryo UI" panose="020B0604030504040204" pitchFamily="50" charset="-128"/>
                <a:ea typeface="Meiryo UI" panose="020B0604030504040204" pitchFamily="50" charset="-128"/>
              </a:rPr>
              <a:t>研究</a:t>
            </a: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アプローチ</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A5E2BFB-EBD9-4063-B76D-3CF004FBC30E}"/>
              </a:ext>
            </a:extLst>
          </p:cNvPr>
          <p:cNvSpPr txBox="1"/>
          <p:nvPr/>
        </p:nvSpPr>
        <p:spPr>
          <a:xfrm>
            <a:off x="323528" y="3140968"/>
            <a:ext cx="4388830" cy="369332"/>
          </a:xfrm>
          <a:prstGeom prst="rect">
            <a:avLst/>
          </a:prstGeom>
          <a:noFill/>
        </p:spPr>
        <p:txBody>
          <a:bodyPr vert="horz" wrap="none" rtlCol="0">
            <a:spAutoFit/>
          </a:bodyPr>
          <a:lstStyle/>
          <a:p>
            <a:r>
              <a:rPr kumimoji="1" lang="en-US" altLang="ja-JP" u="sng" dirty="0">
                <a:latin typeface="Meiryo UI" panose="020B0604030504040204" pitchFamily="50" charset="-128"/>
                <a:ea typeface="Meiryo UI" panose="020B0604030504040204" pitchFamily="50" charset="-128"/>
              </a:rPr>
              <a:t>Transformer-based model </a:t>
            </a:r>
            <a:r>
              <a:rPr kumimoji="1" lang="ja-JP" altLang="en-US" u="sng" dirty="0">
                <a:latin typeface="Meiryo UI" panose="020B0604030504040204" pitchFamily="50" charset="-128"/>
                <a:ea typeface="Meiryo UI" panose="020B0604030504040204" pitchFamily="50" charset="-128"/>
              </a:rPr>
              <a:t>アーキテクチャ</a:t>
            </a:r>
          </a:p>
        </p:txBody>
      </p:sp>
    </p:spTree>
    <p:extLst>
      <p:ext uri="{BB962C8B-B14F-4D97-AF65-F5344CB8AC3E}">
        <p14:creationId xmlns:p14="http://schemas.microsoft.com/office/powerpoint/2010/main" val="1339846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DD341A-2036-A948-80C0-5AF0F960171B}"/>
              </a:ext>
            </a:extLst>
          </p:cNvPr>
          <p:cNvSpPr>
            <a:spLocks noGrp="1"/>
          </p:cNvSpPr>
          <p:nvPr>
            <p:ph type="title"/>
          </p:nvPr>
        </p:nvSpPr>
        <p:spPr/>
        <p:txBody>
          <a:bodyPr/>
          <a:lstStyle/>
          <a:p>
            <a:r>
              <a:rPr kumimoji="1" lang="en-US" altLang="ja-JP" dirty="0"/>
              <a:t>Tabular Positional Encoding (TPE)</a:t>
            </a:r>
            <a:endParaRPr kumimoji="1" lang="ja-JP" altLang="en-US" dirty="0"/>
          </a:p>
        </p:txBody>
      </p:sp>
      <p:sp>
        <p:nvSpPr>
          <p:cNvPr id="3" name="コンテンツ プレースホルダー 2">
            <a:extLst>
              <a:ext uri="{FF2B5EF4-FFF2-40B4-BE49-F238E27FC236}">
                <a16:creationId xmlns:a16="http://schemas.microsoft.com/office/drawing/2014/main" id="{696DA2A4-594F-9542-B1A8-E58D607B0C90}"/>
              </a:ext>
            </a:extLst>
          </p:cNvPr>
          <p:cNvSpPr>
            <a:spLocks noGrp="1"/>
          </p:cNvSpPr>
          <p:nvPr>
            <p:ph idx="1"/>
          </p:nvPr>
        </p:nvSpPr>
        <p:spPr>
          <a:xfrm>
            <a:off x="187324" y="754470"/>
            <a:ext cx="8786813" cy="1910134"/>
          </a:xfrm>
        </p:spPr>
        <p:txBody>
          <a:bodyPr/>
          <a:lstStyle/>
          <a:p>
            <a:r>
              <a:rPr lang="en-US" altLang="ja-JP" dirty="0"/>
              <a:t>Tabular</a:t>
            </a:r>
            <a:r>
              <a:rPr lang="ja-JP" altLang="en-US" dirty="0"/>
              <a:t> </a:t>
            </a:r>
            <a:r>
              <a:rPr lang="en-US" altLang="ja-JP" dirty="0"/>
              <a:t>Positional Encoding </a:t>
            </a:r>
            <a:r>
              <a:rPr lang="ja-JP" altLang="en-US" dirty="0"/>
              <a:t>の計算例</a:t>
            </a:r>
            <a:endParaRPr lang="en-US" altLang="ja-JP" dirty="0"/>
          </a:p>
          <a:p>
            <a:pPr lvl="1"/>
            <a:r>
              <a:rPr kumimoji="1" lang="en-US" altLang="ja-JP" dirty="0"/>
              <a:t>Row Index: </a:t>
            </a:r>
            <a:r>
              <a:rPr lang="ja-JP" altLang="en-US" dirty="0"/>
              <a:t>テーブルの行</a:t>
            </a:r>
            <a:endParaRPr lang="en-US" altLang="ja-JP" dirty="0"/>
          </a:p>
          <a:p>
            <a:pPr lvl="1"/>
            <a:r>
              <a:rPr kumimoji="1" lang="en-US" altLang="ja-JP" dirty="0"/>
              <a:t>Column Index: </a:t>
            </a:r>
            <a:r>
              <a:rPr lang="ja-JP" altLang="en-US" dirty="0"/>
              <a:t>テーブルの列</a:t>
            </a:r>
            <a:endParaRPr lang="en-US" altLang="ja-JP" dirty="0"/>
          </a:p>
          <a:p>
            <a:pPr lvl="1"/>
            <a:r>
              <a:rPr lang="en-US" altLang="ja-JP" dirty="0"/>
              <a:t>Separator Index: </a:t>
            </a:r>
            <a:r>
              <a:rPr lang="ja-JP" altLang="en-US" dirty="0"/>
              <a:t>入力テーブルと出力テーブルを分割する</a:t>
            </a:r>
            <a:endParaRPr lang="en-US" altLang="ja-JP" dirty="0"/>
          </a:p>
          <a:p>
            <a:pPr lvl="1"/>
            <a:r>
              <a:rPr lang="en-US" altLang="ja-JP" dirty="0"/>
              <a:t>Local Position Index: </a:t>
            </a:r>
            <a:r>
              <a:rPr lang="ja-JP" altLang="en-US" dirty="0"/>
              <a:t>テーブルセル内の位置</a:t>
            </a:r>
            <a:endParaRPr lang="en-US" altLang="ja-JP" dirty="0"/>
          </a:p>
          <a:p>
            <a:pPr lvl="1"/>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1AABE90E-A8A4-994A-AE45-BEFFDE052583}"/>
              </a:ext>
            </a:extLst>
          </p:cNvPr>
          <p:cNvSpPr>
            <a:spLocks noGrp="1"/>
          </p:cNvSpPr>
          <p:nvPr>
            <p:ph type="sldNum" sz="quarter" idx="10"/>
          </p:nvPr>
        </p:nvSpPr>
        <p:spPr/>
        <p:txBody>
          <a:bodyPr/>
          <a:lstStyle/>
          <a:p>
            <a:fld id="{DE2B87E1-F9DF-4BEE-B07D-635D26011F4B}" type="slidenum">
              <a:rPr lang="en-US" altLang="ja-JP" smtClean="0"/>
              <a:pPr/>
              <a:t>40</a:t>
            </a:fld>
            <a:endParaRPr lang="en-US" altLang="ja-JP"/>
          </a:p>
        </p:txBody>
      </p:sp>
      <p:sp>
        <p:nvSpPr>
          <p:cNvPr id="5" name="正方形/長方形 4">
            <a:extLst>
              <a:ext uri="{FF2B5EF4-FFF2-40B4-BE49-F238E27FC236}">
                <a16:creationId xmlns:a16="http://schemas.microsoft.com/office/drawing/2014/main" id="{3FC18703-EAF0-604A-902B-A09B92B35B2B}"/>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研究アプローチ</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4C1C0CE4-749D-1A55-7395-F40B62EAA6A1}"/>
              </a:ext>
            </a:extLst>
          </p:cNvPr>
          <p:cNvPicPr>
            <a:picLocks noChangeAspect="1"/>
          </p:cNvPicPr>
          <p:nvPr/>
        </p:nvPicPr>
        <p:blipFill>
          <a:blip r:embed="rId2"/>
          <a:stretch>
            <a:fillRect/>
          </a:stretch>
        </p:blipFill>
        <p:spPr>
          <a:xfrm>
            <a:off x="1011509" y="2706830"/>
            <a:ext cx="7138441" cy="3741284"/>
          </a:xfrm>
          <a:prstGeom prst="rect">
            <a:avLst/>
          </a:prstGeom>
        </p:spPr>
      </p:pic>
    </p:spTree>
    <p:extLst>
      <p:ext uri="{BB962C8B-B14F-4D97-AF65-F5344CB8AC3E}">
        <p14:creationId xmlns:p14="http://schemas.microsoft.com/office/powerpoint/2010/main" val="1996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5699C80-19AA-1755-EFA6-33091972E4D8}"/>
              </a:ext>
            </a:extLst>
          </p:cNvPr>
          <p:cNvSpPr>
            <a:spLocks noGrp="1"/>
          </p:cNvSpPr>
          <p:nvPr>
            <p:ph idx="1"/>
          </p:nvPr>
        </p:nvSpPr>
        <p:spPr>
          <a:xfrm>
            <a:off x="161504" y="661270"/>
            <a:ext cx="8786813" cy="5592763"/>
          </a:xfrm>
        </p:spPr>
        <p:txBody>
          <a:bodyPr/>
          <a:lstStyle/>
          <a:p>
            <a:r>
              <a:rPr lang="en-US" altLang="ja-JP" dirty="0"/>
              <a:t>Tabular positional encoding </a:t>
            </a:r>
            <a:r>
              <a:rPr lang="ja-JP" altLang="en-US" dirty="0"/>
              <a:t>の計算方法</a:t>
            </a:r>
            <a:endParaRPr lang="en-US" altLang="ja-JP" dirty="0"/>
          </a:p>
          <a:p>
            <a:pPr lvl="1"/>
            <a:r>
              <a:rPr lang="en-US" altLang="ja-JP" dirty="0"/>
              <a:t>Additive</a:t>
            </a:r>
            <a:r>
              <a:rPr lang="ja-JP" altLang="en-US" dirty="0"/>
              <a:t> </a:t>
            </a:r>
            <a:r>
              <a:rPr lang="en-US" altLang="ja-JP" dirty="0"/>
              <a:t>Tabular</a:t>
            </a:r>
            <a:r>
              <a:rPr lang="ja-JP" altLang="en-US" dirty="0"/>
              <a:t> </a:t>
            </a:r>
            <a:r>
              <a:rPr lang="en-US" altLang="ja-JP" dirty="0"/>
              <a:t>Positional Encoding (ATPE)</a:t>
            </a:r>
          </a:p>
          <a:p>
            <a:pPr marL="338137" lvl="1" indent="0">
              <a:buNone/>
            </a:pPr>
            <a:endParaRPr lang="en-US" altLang="ja-JP" dirty="0"/>
          </a:p>
          <a:p>
            <a:pPr marL="338137" lvl="1" indent="0">
              <a:buNone/>
            </a:pPr>
            <a:endParaRPr lang="en-US" altLang="ja-JP" dirty="0"/>
          </a:p>
          <a:p>
            <a:pPr lvl="1"/>
            <a:r>
              <a:rPr lang="en-US" altLang="ja-JP" dirty="0"/>
              <a:t>Concatenative Tabular Positional Encoding (CTPE)</a:t>
            </a:r>
          </a:p>
          <a:p>
            <a:pPr lvl="2"/>
            <a:r>
              <a:rPr lang="en-US" altLang="ja-JP" dirty="0"/>
              <a:t>row, col, </a:t>
            </a:r>
            <a:r>
              <a:rPr lang="en-US" altLang="ja-JP" dirty="0" err="1"/>
              <a:t>sep</a:t>
            </a:r>
            <a:r>
              <a:rPr lang="en-US" altLang="ja-JP" dirty="0"/>
              <a:t>, local </a:t>
            </a:r>
            <a:r>
              <a:rPr lang="ja-JP" altLang="en-US" dirty="0"/>
              <a:t>の</a:t>
            </a:r>
            <a:r>
              <a:rPr lang="en-US" altLang="ja-JP" dirty="0"/>
              <a:t>PE</a:t>
            </a:r>
            <a:r>
              <a:rPr lang="ja-JP" altLang="en-US" dirty="0"/>
              <a:t>各次元はモデル次元の</a:t>
            </a:r>
            <a:r>
              <a:rPr lang="en-US" altLang="ja-JP" dirty="0"/>
              <a:t>1/4</a:t>
            </a:r>
            <a:r>
              <a:rPr lang="ja-JP" altLang="en-US" dirty="0"/>
              <a:t>。</a:t>
            </a:r>
            <a:r>
              <a:rPr lang="en-US" altLang="ja-JP" dirty="0" err="1"/>
              <a:t>concat</a:t>
            </a:r>
            <a:r>
              <a:rPr lang="ja-JP" altLang="en-US" dirty="0"/>
              <a:t>の結果はモデル次元。</a:t>
            </a:r>
            <a:endParaRPr lang="en-US" altLang="ja-JP" dirty="0"/>
          </a:p>
          <a:p>
            <a:pPr lvl="1"/>
            <a:endParaRPr kumimoji="1" lang="en-US" altLang="ja-JP" dirty="0"/>
          </a:p>
          <a:p>
            <a:pPr lvl="1"/>
            <a:endParaRPr lang="en-US" altLang="ja-JP" dirty="0"/>
          </a:p>
          <a:p>
            <a:r>
              <a:rPr kumimoji="1" lang="en-US" altLang="ja-JP" dirty="0"/>
              <a:t>Tabular positional encoding </a:t>
            </a:r>
            <a:r>
              <a:rPr kumimoji="1" lang="ja-JP" altLang="en-US" dirty="0"/>
              <a:t>が</a:t>
            </a:r>
            <a:r>
              <a:rPr lang="ja-JP" altLang="en-US" dirty="0"/>
              <a:t>固定か学習するか</a:t>
            </a:r>
            <a:endParaRPr lang="en-US" altLang="ja-JP" dirty="0"/>
          </a:p>
          <a:p>
            <a:pPr lvl="1"/>
            <a:r>
              <a:rPr lang="en-US" altLang="ja-JP" dirty="0"/>
              <a:t>Sinusoidal</a:t>
            </a:r>
            <a:r>
              <a:rPr lang="ja-JP" altLang="en-US" dirty="0"/>
              <a:t>：三角関数でエンコードする（固定）</a:t>
            </a:r>
            <a:endParaRPr lang="en-US" altLang="ja-JP" dirty="0"/>
          </a:p>
          <a:p>
            <a:pPr lvl="1"/>
            <a:r>
              <a:rPr lang="en-US" altLang="ja-JP" dirty="0"/>
              <a:t>Learned: </a:t>
            </a:r>
            <a:r>
              <a:rPr lang="ja-JP" altLang="en-US" dirty="0"/>
              <a:t>教師あり学習により自動的に学習する</a:t>
            </a: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57E8800E-6D6E-905C-3A74-E41047A7DFA8}"/>
              </a:ext>
            </a:extLst>
          </p:cNvPr>
          <p:cNvSpPr>
            <a:spLocks noGrp="1"/>
          </p:cNvSpPr>
          <p:nvPr>
            <p:ph type="sldNum" sz="quarter" idx="10"/>
          </p:nvPr>
        </p:nvSpPr>
        <p:spPr/>
        <p:txBody>
          <a:bodyPr/>
          <a:lstStyle/>
          <a:p>
            <a:fld id="{DE2B87E1-F9DF-4BEE-B07D-635D26011F4B}" type="slidenum">
              <a:rPr lang="en-US" altLang="ja-JP" smtClean="0"/>
              <a:pPr/>
              <a:t>41</a:t>
            </a:fld>
            <a:endParaRPr lang="en-US" altLang="ja-JP"/>
          </a:p>
        </p:txBody>
      </p:sp>
      <p:sp>
        <p:nvSpPr>
          <p:cNvPr id="5" name="タイトル 1">
            <a:extLst>
              <a:ext uri="{FF2B5EF4-FFF2-40B4-BE49-F238E27FC236}">
                <a16:creationId xmlns:a16="http://schemas.microsoft.com/office/drawing/2014/main" id="{21B4DB86-50FD-A298-2CE1-B8240D72DA20}"/>
              </a:ext>
            </a:extLst>
          </p:cNvPr>
          <p:cNvSpPr>
            <a:spLocks noGrp="1"/>
          </p:cNvSpPr>
          <p:nvPr>
            <p:ph type="title"/>
          </p:nvPr>
        </p:nvSpPr>
        <p:spPr/>
        <p:txBody>
          <a:bodyPr/>
          <a:lstStyle/>
          <a:p>
            <a:r>
              <a:rPr kumimoji="1" lang="en-US" altLang="ja-JP" sz="2800" dirty="0"/>
              <a:t>Tabular Positional Encoding </a:t>
            </a:r>
            <a:r>
              <a:rPr kumimoji="1" lang="ja-JP" altLang="en-US" sz="2800" dirty="0"/>
              <a:t>のバリエーション</a:t>
            </a:r>
          </a:p>
        </p:txBody>
      </p:sp>
      <p:sp>
        <p:nvSpPr>
          <p:cNvPr id="6" name="正方形/長方形 5">
            <a:extLst>
              <a:ext uri="{FF2B5EF4-FFF2-40B4-BE49-F238E27FC236}">
                <a16:creationId xmlns:a16="http://schemas.microsoft.com/office/drawing/2014/main" id="{53CB14A6-A870-4512-756D-1C03C6FAC48C}"/>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成果２</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rPr>
              <a:t>研究アプローチ</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C3889FA-3468-D4E1-3368-ACEC68BE2680}"/>
              </a:ext>
            </a:extLst>
          </p:cNvPr>
          <p:cNvPicPr>
            <a:picLocks noChangeAspect="1"/>
          </p:cNvPicPr>
          <p:nvPr/>
        </p:nvPicPr>
        <p:blipFill>
          <a:blip r:embed="rId2"/>
          <a:stretch>
            <a:fillRect/>
          </a:stretch>
        </p:blipFill>
        <p:spPr>
          <a:xfrm>
            <a:off x="971600" y="1484784"/>
            <a:ext cx="5486400" cy="685800"/>
          </a:xfrm>
          <a:prstGeom prst="rect">
            <a:avLst/>
          </a:prstGeom>
        </p:spPr>
      </p:pic>
      <p:pic>
        <p:nvPicPr>
          <p:cNvPr id="8" name="図 7">
            <a:extLst>
              <a:ext uri="{FF2B5EF4-FFF2-40B4-BE49-F238E27FC236}">
                <a16:creationId xmlns:a16="http://schemas.microsoft.com/office/drawing/2014/main" id="{BBF8EC45-6738-4199-5144-4D70229E78EB}"/>
              </a:ext>
            </a:extLst>
          </p:cNvPr>
          <p:cNvPicPr>
            <a:picLocks noChangeAspect="1"/>
          </p:cNvPicPr>
          <p:nvPr/>
        </p:nvPicPr>
        <p:blipFill>
          <a:blip r:embed="rId3"/>
          <a:stretch>
            <a:fillRect/>
          </a:stretch>
        </p:blipFill>
        <p:spPr>
          <a:xfrm>
            <a:off x="1115616" y="3068960"/>
            <a:ext cx="4889500" cy="520700"/>
          </a:xfrm>
          <a:prstGeom prst="rect">
            <a:avLst/>
          </a:prstGeom>
        </p:spPr>
      </p:pic>
    </p:spTree>
    <p:extLst>
      <p:ext uri="{BB962C8B-B14F-4D97-AF65-F5344CB8AC3E}">
        <p14:creationId xmlns:p14="http://schemas.microsoft.com/office/powerpoint/2010/main" val="3446128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0FFDC-0E3F-BD46-7869-BCA217241845}"/>
              </a:ext>
            </a:extLst>
          </p:cNvPr>
          <p:cNvSpPr>
            <a:spLocks noGrp="1"/>
          </p:cNvSpPr>
          <p:nvPr>
            <p:ph type="title"/>
          </p:nvPr>
        </p:nvSpPr>
        <p:spPr/>
        <p:txBody>
          <a:bodyPr/>
          <a:lstStyle/>
          <a:p>
            <a:r>
              <a:rPr kumimoji="1" lang="ja-JP" altLang="en-US" dirty="0"/>
              <a:t>評価</a:t>
            </a:r>
          </a:p>
        </p:txBody>
      </p:sp>
      <p:sp>
        <p:nvSpPr>
          <p:cNvPr id="4" name="スライド番号プレースホルダー 3">
            <a:extLst>
              <a:ext uri="{FF2B5EF4-FFF2-40B4-BE49-F238E27FC236}">
                <a16:creationId xmlns:a16="http://schemas.microsoft.com/office/drawing/2014/main" id="{EC4622CD-BB41-2868-EF14-FCF022B4D500}"/>
              </a:ext>
            </a:extLst>
          </p:cNvPr>
          <p:cNvSpPr>
            <a:spLocks noGrp="1"/>
          </p:cNvSpPr>
          <p:nvPr>
            <p:ph type="sldNum" sz="quarter" idx="10"/>
          </p:nvPr>
        </p:nvSpPr>
        <p:spPr/>
        <p:txBody>
          <a:bodyPr/>
          <a:lstStyle/>
          <a:p>
            <a:fld id="{DE2B87E1-F9DF-4BEE-B07D-635D26011F4B}" type="slidenum">
              <a:rPr lang="en-US" altLang="ja-JP" smtClean="0"/>
              <a:pPr/>
              <a:t>42</a:t>
            </a:fld>
            <a:endParaRPr lang="en-US" altLang="ja-JP"/>
          </a:p>
        </p:txBody>
      </p:sp>
      <p:sp>
        <p:nvSpPr>
          <p:cNvPr id="5" name="正方形/長方形 4">
            <a:extLst>
              <a:ext uri="{FF2B5EF4-FFF2-40B4-BE49-F238E27FC236}">
                <a16:creationId xmlns:a16="http://schemas.microsoft.com/office/drawing/2014/main" id="{30DA443D-931A-03F5-5B08-C3327B5B56BE}"/>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成果２</a:t>
            </a:r>
            <a:endParaRPr lang="en-US" altLang="ja-JP"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8" name="コンテンツ プレースホルダー 2">
            <a:extLst>
              <a:ext uri="{FF2B5EF4-FFF2-40B4-BE49-F238E27FC236}">
                <a16:creationId xmlns:a16="http://schemas.microsoft.com/office/drawing/2014/main" id="{537804CD-2440-4B69-8352-60DF794992B0}"/>
              </a:ext>
            </a:extLst>
          </p:cNvPr>
          <p:cNvSpPr txBox="1">
            <a:spLocks/>
          </p:cNvSpPr>
          <p:nvPr/>
        </p:nvSpPr>
        <p:spPr bwMode="gray">
          <a:xfrm>
            <a:off x="161503" y="815684"/>
            <a:ext cx="8786813" cy="2829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r>
              <a:rPr lang="en-US" altLang="ja-JP" kern="0" dirty="0"/>
              <a:t>Tabular Positional Encoding </a:t>
            </a:r>
            <a:r>
              <a:rPr lang="ja-JP" altLang="en-US" kern="0" dirty="0"/>
              <a:t>と</a:t>
            </a:r>
            <a:r>
              <a:rPr lang="en-US" altLang="ja-JP" kern="0" dirty="0"/>
              <a:t> Positional Encoding </a:t>
            </a:r>
            <a:r>
              <a:rPr lang="ja-JP" altLang="en-US" kern="0" dirty="0"/>
              <a:t>の比較</a:t>
            </a:r>
            <a:endParaRPr lang="en-US" altLang="ja-JP" kern="0" dirty="0"/>
          </a:p>
          <a:p>
            <a:pPr lvl="1"/>
            <a:r>
              <a:rPr lang="en-US" altLang="ja-JP" kern="0" dirty="0"/>
              <a:t>Small </a:t>
            </a:r>
            <a:r>
              <a:rPr lang="ja-JP" altLang="en-US" kern="0" dirty="0"/>
              <a:t>テストセットに対しては</a:t>
            </a:r>
            <a:r>
              <a:rPr lang="ja-JP" altLang="en-US" kern="0"/>
              <a:t>、</a:t>
            </a:r>
            <a:r>
              <a:rPr lang="en-US" altLang="ja-JP" kern="0" dirty="0"/>
              <a:t>Positional Encoding</a:t>
            </a:r>
            <a:r>
              <a:rPr lang="ja-JP" altLang="en-US" kern="0" dirty="0"/>
              <a:t> がわずかに良い結果。</a:t>
            </a:r>
            <a:endParaRPr lang="en-US" altLang="ja-JP" kern="0" dirty="0"/>
          </a:p>
          <a:p>
            <a:pPr lvl="1"/>
            <a:r>
              <a:rPr lang="en-US" altLang="ja-JP" kern="0" dirty="0"/>
              <a:t>Large </a:t>
            </a:r>
            <a:r>
              <a:rPr lang="ja-JP" altLang="en-US" kern="0" dirty="0"/>
              <a:t>テストセットに対しては、</a:t>
            </a:r>
            <a:r>
              <a:rPr lang="en-US" altLang="ja-JP" kern="0" dirty="0"/>
              <a:t>Tabular Positional Encoding </a:t>
            </a:r>
            <a:r>
              <a:rPr lang="ja-JP" altLang="en-US" kern="0" dirty="0"/>
              <a:t>が全バリエーショで明らかに性能が良くなり、有意な性能差があった。</a:t>
            </a:r>
            <a:endParaRPr lang="en-US" altLang="ja-JP" kern="0" dirty="0"/>
          </a:p>
          <a:p>
            <a:r>
              <a:rPr lang="en-US" altLang="ja-JP" kern="0" dirty="0"/>
              <a:t>Tabular Positional Encoding </a:t>
            </a:r>
            <a:r>
              <a:rPr lang="ja-JP" altLang="en-US" kern="0" dirty="0"/>
              <a:t>のバリエーション間の差</a:t>
            </a:r>
            <a:endParaRPr lang="en-US" altLang="ja-JP" kern="0" dirty="0"/>
          </a:p>
          <a:p>
            <a:pPr lvl="1"/>
            <a:r>
              <a:rPr lang="en-US" altLang="ja-JP" kern="0" dirty="0"/>
              <a:t>TPE </a:t>
            </a:r>
            <a:r>
              <a:rPr lang="ja-JP" altLang="en-US" kern="0"/>
              <a:t>では</a:t>
            </a:r>
            <a:r>
              <a:rPr lang="en-US" altLang="ja-JP" kern="0" dirty="0"/>
              <a:t> sinusoidal </a:t>
            </a:r>
            <a:r>
              <a:rPr lang="ja-JP" altLang="en-US" kern="0" dirty="0"/>
              <a:t>が</a:t>
            </a:r>
            <a:r>
              <a:rPr lang="en-US" altLang="ja-JP" kern="0" dirty="0"/>
              <a:t>large</a:t>
            </a:r>
            <a:r>
              <a:rPr lang="ja-JP" altLang="en-US" kern="0" dirty="0"/>
              <a:t>テストセットで有利な性能となった</a:t>
            </a:r>
            <a:endParaRPr lang="en-US" altLang="ja-JP" kern="0" dirty="0"/>
          </a:p>
          <a:p>
            <a:pPr marL="338137" lvl="1" indent="0">
              <a:buNone/>
            </a:pPr>
            <a:endParaRPr lang="en-US" altLang="ja-JP" kern="0" dirty="0"/>
          </a:p>
        </p:txBody>
      </p:sp>
      <p:pic>
        <p:nvPicPr>
          <p:cNvPr id="3" name="図 2">
            <a:extLst>
              <a:ext uri="{FF2B5EF4-FFF2-40B4-BE49-F238E27FC236}">
                <a16:creationId xmlns:a16="http://schemas.microsoft.com/office/drawing/2014/main" id="{DCFE0816-E976-6B96-66A6-2E9B507CBC4E}"/>
              </a:ext>
            </a:extLst>
          </p:cNvPr>
          <p:cNvPicPr>
            <a:picLocks noChangeAspect="1"/>
          </p:cNvPicPr>
          <p:nvPr/>
        </p:nvPicPr>
        <p:blipFill>
          <a:blip r:embed="rId3"/>
          <a:stretch>
            <a:fillRect/>
          </a:stretch>
        </p:blipFill>
        <p:spPr>
          <a:xfrm>
            <a:off x="424569" y="3625565"/>
            <a:ext cx="7937500" cy="2590800"/>
          </a:xfrm>
          <a:prstGeom prst="rect">
            <a:avLst/>
          </a:prstGeom>
        </p:spPr>
      </p:pic>
    </p:spTree>
    <p:extLst>
      <p:ext uri="{BB962C8B-B14F-4D97-AF65-F5344CB8AC3E}">
        <p14:creationId xmlns:p14="http://schemas.microsoft.com/office/powerpoint/2010/main" val="2855072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字幕 1">
            <a:extLst>
              <a:ext uri="{FF2B5EF4-FFF2-40B4-BE49-F238E27FC236}">
                <a16:creationId xmlns:a16="http://schemas.microsoft.com/office/drawing/2014/main" id="{7C133704-B66B-47E6-9246-C9E29AEEB647}"/>
              </a:ext>
            </a:extLst>
          </p:cNvPr>
          <p:cNvSpPr>
            <a:spLocks noGrp="1"/>
          </p:cNvSpPr>
          <p:nvPr>
            <p:ph type="subTitle" idx="1"/>
          </p:nvPr>
        </p:nvSpPr>
        <p:spPr/>
        <p:txBody>
          <a:bodyPr/>
          <a:lstStyle/>
          <a:p>
            <a:endParaRPr kumimoji="1" lang="ja-JP" altLang="en-US" dirty="0"/>
          </a:p>
        </p:txBody>
      </p:sp>
      <p:sp>
        <p:nvSpPr>
          <p:cNvPr id="3" name="タイトル 2">
            <a:extLst>
              <a:ext uri="{FF2B5EF4-FFF2-40B4-BE49-F238E27FC236}">
                <a16:creationId xmlns:a16="http://schemas.microsoft.com/office/drawing/2014/main" id="{598528AC-E818-4D29-BF56-B9E181826410}"/>
              </a:ext>
            </a:extLst>
          </p:cNvPr>
          <p:cNvSpPr>
            <a:spLocks noGrp="1"/>
          </p:cNvSpPr>
          <p:nvPr>
            <p:ph type="ctrTitle"/>
          </p:nvPr>
        </p:nvSpPr>
        <p:spPr>
          <a:xfrm>
            <a:off x="323850" y="1774800"/>
            <a:ext cx="8136582" cy="1440000"/>
          </a:xfrm>
        </p:spPr>
        <p:txBody>
          <a:bodyPr/>
          <a:lstStyle/>
          <a:p>
            <a:br>
              <a:rPr kumimoji="1" lang="en-US" altLang="ja-JP" sz="3600" dirty="0"/>
            </a:br>
            <a:r>
              <a:rPr kumimoji="1" lang="ja-JP" altLang="en-US" sz="3600"/>
              <a:t>成果３</a:t>
            </a:r>
            <a:br>
              <a:rPr kumimoji="1" lang="en-US" altLang="ja-JP" sz="3600" dirty="0"/>
            </a:br>
            <a:r>
              <a:rPr kumimoji="1" lang="ja-JP" altLang="en-US" sz="3600" dirty="0"/>
              <a:t>プログラム生成用のデコーディング手法の提案</a:t>
            </a:r>
          </a:p>
        </p:txBody>
      </p:sp>
      <p:sp>
        <p:nvSpPr>
          <p:cNvPr id="4" name="スライド番号プレースホルダー 3">
            <a:extLst>
              <a:ext uri="{FF2B5EF4-FFF2-40B4-BE49-F238E27FC236}">
                <a16:creationId xmlns:a16="http://schemas.microsoft.com/office/drawing/2014/main" id="{3B022D2D-F2B4-42BC-86AA-DAC755531D94}"/>
              </a:ext>
            </a:extLst>
          </p:cNvPr>
          <p:cNvSpPr>
            <a:spLocks noGrp="1"/>
          </p:cNvSpPr>
          <p:nvPr>
            <p:ph type="sldNum" sz="quarter" idx="4"/>
          </p:nvPr>
        </p:nvSpPr>
        <p:spPr/>
        <p:txBody>
          <a:bodyPr/>
          <a:lstStyle/>
          <a:p>
            <a:fld id="{E5C4FF1C-8F5E-4BC8-BCAF-207649A9C157}" type="slidenum">
              <a:rPr lang="en-US" altLang="ja-JP" smtClean="0"/>
              <a:pPr/>
              <a:t>43</a:t>
            </a:fld>
            <a:endParaRPr lang="ja-JP" altLang="en-US"/>
          </a:p>
        </p:txBody>
      </p:sp>
    </p:spTree>
    <p:extLst>
      <p:ext uri="{BB962C8B-B14F-4D97-AF65-F5344CB8AC3E}">
        <p14:creationId xmlns:p14="http://schemas.microsoft.com/office/powerpoint/2010/main" val="1878380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8F23C-D230-49DC-AC33-9AFAB569C9AF}"/>
              </a:ext>
            </a:extLst>
          </p:cNvPr>
          <p:cNvSpPr>
            <a:spLocks noGrp="1"/>
          </p:cNvSpPr>
          <p:nvPr>
            <p:ph type="title"/>
          </p:nvPr>
        </p:nvSpPr>
        <p:spPr/>
        <p:txBody>
          <a:bodyPr/>
          <a:lstStyle/>
          <a:p>
            <a:r>
              <a:rPr lang="ja-JP" altLang="en-US" dirty="0"/>
              <a:t>既存手法の課題</a:t>
            </a:r>
            <a:endParaRPr kumimoji="1" lang="ja-JP" altLang="en-US" dirty="0"/>
          </a:p>
        </p:txBody>
      </p:sp>
      <p:sp>
        <p:nvSpPr>
          <p:cNvPr id="3" name="コンテンツ プレースホルダー 2">
            <a:extLst>
              <a:ext uri="{FF2B5EF4-FFF2-40B4-BE49-F238E27FC236}">
                <a16:creationId xmlns:a16="http://schemas.microsoft.com/office/drawing/2014/main" id="{C9F34C3F-11CE-4A17-9507-9BD1CE8AADE3}"/>
              </a:ext>
            </a:extLst>
          </p:cNvPr>
          <p:cNvSpPr>
            <a:spLocks noGrp="1"/>
          </p:cNvSpPr>
          <p:nvPr>
            <p:ph idx="1"/>
          </p:nvPr>
        </p:nvSpPr>
        <p:spPr/>
        <p:txBody>
          <a:bodyPr/>
          <a:lstStyle/>
          <a:p>
            <a:r>
              <a:rPr lang="ja-JP" altLang="en-US"/>
              <a:t>プログラム（オペレーション列）の生成</a:t>
            </a:r>
            <a:endParaRPr lang="en-US" altLang="ja-JP" dirty="0"/>
          </a:p>
          <a:p>
            <a:pPr lvl="1"/>
            <a:r>
              <a:rPr lang="ja-JP" altLang="en-US"/>
              <a:t>一般的に、</a:t>
            </a:r>
            <a:r>
              <a:rPr lang="en-US" altLang="ja-JP" dirty="0"/>
              <a:t>Beam search </a:t>
            </a:r>
            <a:r>
              <a:rPr lang="ja-JP" altLang="en-US"/>
              <a:t>を利用する</a:t>
            </a:r>
            <a:endParaRPr lang="en-US" altLang="ja-JP" dirty="0"/>
          </a:p>
          <a:p>
            <a:pPr marL="338137" lvl="1" indent="0">
              <a:buNone/>
            </a:pPr>
            <a:r>
              <a:rPr lang="en-US" altLang="ja-JP" dirty="0"/>
              <a:t> </a:t>
            </a:r>
          </a:p>
          <a:p>
            <a:r>
              <a:rPr lang="en-US" altLang="ja-JP" dirty="0"/>
              <a:t>Beam Search </a:t>
            </a:r>
            <a:r>
              <a:rPr lang="ja-JP" altLang="en-US" dirty="0"/>
              <a:t>の課題</a:t>
            </a:r>
            <a:endParaRPr lang="en-US" altLang="ja-JP" dirty="0"/>
          </a:p>
          <a:p>
            <a:pPr lvl="1"/>
            <a:r>
              <a:rPr lang="ja-JP" altLang="en-US"/>
              <a:t>課題１：</a:t>
            </a:r>
            <a:r>
              <a:rPr kumimoji="1" lang="ja-JP" altLang="en-US"/>
              <a:t>各</a:t>
            </a:r>
            <a:r>
              <a:rPr lang="en-US" altLang="ja-JP" dirty="0"/>
              <a:t> time step </a:t>
            </a:r>
            <a:r>
              <a:rPr lang="ja-JP" altLang="en-US" dirty="0"/>
              <a:t>で候補を </a:t>
            </a:r>
            <a:r>
              <a:rPr lang="en-US" altLang="ja-JP" dirty="0"/>
              <a:t>b</a:t>
            </a:r>
            <a:r>
              <a:rPr kumimoji="1" lang="en-US" altLang="ja-JP" dirty="0"/>
              <a:t>eam size </a:t>
            </a:r>
            <a:r>
              <a:rPr kumimoji="1" lang="ja-JP" altLang="en-US" dirty="0"/>
              <a:t>に絞ることで、解が候補から漏れる可能性がある</a:t>
            </a:r>
            <a:endParaRPr kumimoji="1" lang="en-US" altLang="ja-JP" dirty="0"/>
          </a:p>
          <a:p>
            <a:pPr lvl="1"/>
            <a:r>
              <a:rPr lang="ja-JP" altLang="en-US"/>
              <a:t>課題２：結果リストの</a:t>
            </a:r>
            <a:r>
              <a:rPr lang="ja-JP" altLang="en-US" dirty="0"/>
              <a:t>オペレータ列のなかには、</a:t>
            </a:r>
            <a:r>
              <a:rPr lang="en-US" altLang="ja-JP" dirty="0"/>
              <a:t>Input table </a:t>
            </a:r>
            <a:r>
              <a:rPr lang="ja-JP" altLang="en-US"/>
              <a:t>を変換してテーブルを生成できないオペレータ列がある</a:t>
            </a:r>
            <a:endParaRPr lang="en-US" altLang="ja-JP" dirty="0"/>
          </a:p>
          <a:p>
            <a:pPr marL="0" indent="0">
              <a:buNone/>
            </a:pPr>
            <a:endParaRPr lang="en-US" altLang="ja-JP" dirty="0"/>
          </a:p>
          <a:p>
            <a:r>
              <a:rPr kumimoji="1" lang="ja-JP" altLang="en-US" dirty="0"/>
              <a:t>既存研究</a:t>
            </a:r>
            <a:endParaRPr kumimoji="1" lang="en-US" altLang="ja-JP" dirty="0"/>
          </a:p>
          <a:p>
            <a:pPr lvl="1"/>
            <a:r>
              <a:rPr kumimoji="1" lang="en-US" altLang="ja-JP" dirty="0"/>
              <a:t>Iterative Beam Search</a:t>
            </a:r>
            <a:r>
              <a:rPr kumimoji="1" lang="ja-JP" altLang="en-US"/>
              <a:t>（課題１を解決する</a:t>
            </a:r>
            <a:r>
              <a:rPr lang="ja-JP" altLang="en-US"/>
              <a:t>既存技術</a:t>
            </a:r>
            <a:r>
              <a:rPr kumimoji="1" lang="ja-JP" altLang="en-US"/>
              <a:t>）</a:t>
            </a:r>
            <a:endParaRPr kumimoji="1" lang="en-US" altLang="ja-JP" dirty="0"/>
          </a:p>
          <a:p>
            <a:pPr lvl="2"/>
            <a:r>
              <a:rPr kumimoji="1" lang="en-US" altLang="ja-JP" dirty="0"/>
              <a:t>Beam search </a:t>
            </a:r>
            <a:r>
              <a:rPr kumimoji="1" lang="ja-JP" altLang="en-US" dirty="0"/>
              <a:t>を複数回実行して、広い探索空間</a:t>
            </a:r>
            <a:r>
              <a:rPr kumimoji="1" lang="ja-JP" altLang="en-US"/>
              <a:t>を探索する。</a:t>
            </a:r>
            <a:endParaRPr lang="en-US" altLang="ja-JP" dirty="0"/>
          </a:p>
          <a:p>
            <a:pPr lvl="3"/>
            <a:r>
              <a:rPr kumimoji="1" lang="ja-JP" altLang="en-US"/>
              <a:t>各</a:t>
            </a:r>
            <a:r>
              <a:rPr kumimoji="1" lang="en-US" altLang="ja-JP" dirty="0"/>
              <a:t>beam search </a:t>
            </a:r>
            <a:r>
              <a:rPr lang="ja-JP" altLang="en-US" dirty="0"/>
              <a:t>実行で、その回で探索した候補にマークをつける。</a:t>
            </a:r>
            <a:endParaRPr lang="en-US" altLang="ja-JP" dirty="0"/>
          </a:p>
          <a:p>
            <a:pPr lvl="3"/>
            <a:r>
              <a:rPr lang="ja-JP" altLang="en-US" dirty="0"/>
              <a:t>以前にマークした候補を探索から外すことで、効率的に広い空間を探索する。</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E5A3DBA1-44FF-493E-A128-761927994432}"/>
              </a:ext>
            </a:extLst>
          </p:cNvPr>
          <p:cNvSpPr>
            <a:spLocks noGrp="1"/>
          </p:cNvSpPr>
          <p:nvPr>
            <p:ph type="sldNum" sz="quarter" idx="10"/>
          </p:nvPr>
        </p:nvSpPr>
        <p:spPr/>
        <p:txBody>
          <a:bodyPr/>
          <a:lstStyle/>
          <a:p>
            <a:fld id="{DE2B87E1-F9DF-4BEE-B07D-635D26011F4B}" type="slidenum">
              <a:rPr lang="en-US" altLang="ja-JP" smtClean="0"/>
              <a:pPr/>
              <a:t>44</a:t>
            </a:fld>
            <a:endParaRPr lang="en-US" altLang="ja-JP"/>
          </a:p>
        </p:txBody>
      </p:sp>
      <p:sp>
        <p:nvSpPr>
          <p:cNvPr id="5" name="正方形/長方形 4">
            <a:extLst>
              <a:ext uri="{FF2B5EF4-FFF2-40B4-BE49-F238E27FC236}">
                <a16:creationId xmlns:a16="http://schemas.microsoft.com/office/drawing/2014/main" id="{58FE08C9-3FFE-4CC4-B50B-2E25F5EF3840}"/>
              </a:ext>
            </a:extLst>
          </p:cNvPr>
          <p:cNvSpPr/>
          <p:nvPr/>
        </p:nvSpPr>
        <p:spPr bwMode="gray">
          <a:xfrm>
            <a:off x="7833638" y="20675"/>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eiryo UI" panose="020B0604030504040204" pitchFamily="50" charset="-128"/>
                <a:ea typeface="Meiryo UI" panose="020B0604030504040204" pitchFamily="50" charset="-128"/>
              </a:rPr>
              <a:t>既存研究</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4320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DFBDB-10FB-4F40-9577-D26B7F706FD9}"/>
              </a:ext>
            </a:extLst>
          </p:cNvPr>
          <p:cNvSpPr>
            <a:spLocks noGrp="1"/>
          </p:cNvSpPr>
          <p:nvPr>
            <p:ph type="title"/>
          </p:nvPr>
        </p:nvSpPr>
        <p:spPr>
          <a:xfrm>
            <a:off x="169863" y="-1588"/>
            <a:ext cx="8785225" cy="693738"/>
          </a:xfrm>
        </p:spPr>
        <p:txBody>
          <a:bodyPr/>
          <a:lstStyle/>
          <a:p>
            <a:r>
              <a:rPr lang="en-US" altLang="ja-JP" dirty="0"/>
              <a:t>Multi-step beam search</a:t>
            </a:r>
            <a:endParaRPr kumimoji="1" lang="ja-JP" altLang="en-US"/>
          </a:p>
        </p:txBody>
      </p:sp>
      <p:sp>
        <p:nvSpPr>
          <p:cNvPr id="3" name="コンテンツ プレースホルダー 2">
            <a:extLst>
              <a:ext uri="{FF2B5EF4-FFF2-40B4-BE49-F238E27FC236}">
                <a16:creationId xmlns:a16="http://schemas.microsoft.com/office/drawing/2014/main" id="{AA21C677-A91A-CC44-BCA3-699A39870FB0}"/>
              </a:ext>
            </a:extLst>
          </p:cNvPr>
          <p:cNvSpPr>
            <a:spLocks noGrp="1"/>
          </p:cNvSpPr>
          <p:nvPr>
            <p:ph idx="1"/>
          </p:nvPr>
        </p:nvSpPr>
        <p:spPr>
          <a:xfrm>
            <a:off x="168275" y="869950"/>
            <a:ext cx="8786813" cy="5727402"/>
          </a:xfrm>
        </p:spPr>
        <p:txBody>
          <a:bodyPr/>
          <a:lstStyle/>
          <a:p>
            <a:r>
              <a:rPr kumimoji="1" lang="en-US" altLang="ja-JP" dirty="0"/>
              <a:t>Mu</a:t>
            </a:r>
            <a:r>
              <a:rPr lang="en-US" altLang="ja-JP" dirty="0"/>
              <a:t>lti-step beam search</a:t>
            </a:r>
          </a:p>
          <a:p>
            <a:pPr lvl="1"/>
            <a:r>
              <a:rPr kumimoji="1" lang="ja-JP" altLang="en-US"/>
              <a:t>オペレーション列</a:t>
            </a:r>
            <a:r>
              <a:rPr lang="ja-JP" altLang="en-US"/>
              <a:t>のなかの</a:t>
            </a:r>
            <a:r>
              <a:rPr kumimoji="1" lang="ja-JP" altLang="en-US"/>
              <a:t>中間</a:t>
            </a:r>
            <a:r>
              <a:rPr lang="ja-JP" altLang="en-US" dirty="0"/>
              <a:t>テーブル</a:t>
            </a:r>
            <a:r>
              <a:rPr kumimoji="1" lang="ja-JP" altLang="en-US" dirty="0"/>
              <a:t>を起点にして、再度</a:t>
            </a:r>
            <a:r>
              <a:rPr kumimoji="1" lang="en-US" altLang="ja-JP" dirty="0"/>
              <a:t>beam search</a:t>
            </a:r>
            <a:r>
              <a:rPr kumimoji="1" lang="ja-JP" altLang="en-US" dirty="0"/>
              <a:t>をする</a:t>
            </a:r>
            <a:endParaRPr kumimoji="1" lang="en-US" altLang="ja-JP" dirty="0"/>
          </a:p>
          <a:p>
            <a:pPr lvl="1"/>
            <a:r>
              <a:rPr kumimoji="1" lang="en-US" altLang="ja-JP" dirty="0"/>
              <a:t>Input</a:t>
            </a:r>
            <a:r>
              <a:rPr kumimoji="1" lang="ja-JP" altLang="en-US" dirty="0"/>
              <a:t>テーブルより</a:t>
            </a:r>
            <a:r>
              <a:rPr kumimoji="1" lang="en-US" altLang="ja-JP" dirty="0"/>
              <a:t>Output</a:t>
            </a:r>
            <a:r>
              <a:rPr lang="ja-JP" altLang="en-US" dirty="0"/>
              <a:t>テーブルに近いと期待できる中間テーブルを起点にして</a:t>
            </a:r>
            <a:r>
              <a:rPr lang="en-US" altLang="ja-JP" dirty="0"/>
              <a:t>beam search </a:t>
            </a:r>
            <a:r>
              <a:rPr lang="ja-JP" altLang="en-US" dirty="0"/>
              <a:t>することで、正解に近づくと期待する</a:t>
            </a:r>
            <a:endParaRPr kumimoji="1" lang="en-US" altLang="ja-JP" dirty="0"/>
          </a:p>
          <a:p>
            <a:pPr lvl="1"/>
            <a:r>
              <a:rPr lang="ja-JP" altLang="en-US"/>
              <a:t>この処理を</a:t>
            </a:r>
            <a:r>
              <a:rPr kumimoji="1" lang="ja-JP" altLang="en-US"/>
              <a:t>タイムアウト</a:t>
            </a:r>
            <a:r>
              <a:rPr kumimoji="1" lang="en-US" altLang="ja-JP" dirty="0"/>
              <a:t>(30</a:t>
            </a:r>
            <a:r>
              <a:rPr kumimoji="1" lang="ja-JP" altLang="en-US"/>
              <a:t>秒</a:t>
            </a:r>
            <a:r>
              <a:rPr kumimoji="1" lang="en-US" altLang="ja-JP" dirty="0"/>
              <a:t>)</a:t>
            </a:r>
            <a:r>
              <a:rPr kumimoji="1" lang="ja-JP" altLang="en-US"/>
              <a:t>まで</a:t>
            </a:r>
            <a:r>
              <a:rPr kumimoji="1" lang="ja-JP" altLang="en-US" dirty="0"/>
              <a:t>繰り返す</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1D3B4C37-6D8A-C540-B5C8-8FA4CE37D1F2}"/>
              </a:ext>
            </a:extLst>
          </p:cNvPr>
          <p:cNvSpPr>
            <a:spLocks noGrp="1"/>
          </p:cNvSpPr>
          <p:nvPr>
            <p:ph type="sldNum" sz="quarter" idx="10"/>
          </p:nvPr>
        </p:nvSpPr>
        <p:spPr/>
        <p:txBody>
          <a:bodyPr/>
          <a:lstStyle/>
          <a:p>
            <a:fld id="{DE2B87E1-F9DF-4BEE-B07D-635D26011F4B}" type="slidenum">
              <a:rPr lang="en-US" altLang="ja-JP" smtClean="0"/>
              <a:pPr/>
              <a:t>45</a:t>
            </a:fld>
            <a:endParaRPr lang="en-US" altLang="ja-JP"/>
          </a:p>
        </p:txBody>
      </p:sp>
      <p:sp>
        <p:nvSpPr>
          <p:cNvPr id="5" name="正方形/長方形 4">
            <a:extLst>
              <a:ext uri="{FF2B5EF4-FFF2-40B4-BE49-F238E27FC236}">
                <a16:creationId xmlns:a16="http://schemas.microsoft.com/office/drawing/2014/main" id="{BE90A703-AFB2-2F49-AE71-8EA1659BE25C}"/>
              </a:ext>
            </a:extLst>
          </p:cNvPr>
          <p:cNvSpPr/>
          <p:nvPr/>
        </p:nvSpPr>
        <p:spPr bwMode="gray">
          <a:xfrm>
            <a:off x="7919864" y="32599"/>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成果３</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rPr>
              <a:t>研究アプローチ</a:t>
            </a:r>
          </a:p>
        </p:txBody>
      </p:sp>
      <p:sp>
        <p:nvSpPr>
          <p:cNvPr id="13" name="角丸四角形 12">
            <a:extLst>
              <a:ext uri="{FF2B5EF4-FFF2-40B4-BE49-F238E27FC236}">
                <a16:creationId xmlns:a16="http://schemas.microsoft.com/office/drawing/2014/main" id="{82A40934-23D2-6143-9D6B-7ABE99007AE3}"/>
              </a:ext>
            </a:extLst>
          </p:cNvPr>
          <p:cNvSpPr/>
          <p:nvPr/>
        </p:nvSpPr>
        <p:spPr bwMode="gray">
          <a:xfrm>
            <a:off x="878775" y="3573016"/>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Input</a:t>
            </a:r>
          </a:p>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table</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4" name="角丸四角形 13">
            <a:extLst>
              <a:ext uri="{FF2B5EF4-FFF2-40B4-BE49-F238E27FC236}">
                <a16:creationId xmlns:a16="http://schemas.microsoft.com/office/drawing/2014/main" id="{97754871-8D2E-A540-8D6F-DF1B9E910DBA}"/>
              </a:ext>
            </a:extLst>
          </p:cNvPr>
          <p:cNvSpPr/>
          <p:nvPr/>
        </p:nvSpPr>
        <p:spPr bwMode="gray">
          <a:xfrm>
            <a:off x="6282673" y="3555595"/>
            <a:ext cx="914400" cy="506784"/>
          </a:xfrm>
          <a:prstGeom prst="roundRect">
            <a:avLst/>
          </a:prstGeom>
          <a:noFill/>
          <a:ln w="9525" cap="flat" cmpd="sng" algn="ctr">
            <a:solidFill>
              <a:srgbClr val="B1B1AC"/>
            </a:solidFill>
            <a:prstDash val="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Output</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table</a:t>
            </a:r>
            <a:endParaRPr kumimoji="1" lang="ja-JP" altLang="en-US" sz="16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角丸四角形 14">
            <a:extLst>
              <a:ext uri="{FF2B5EF4-FFF2-40B4-BE49-F238E27FC236}">
                <a16:creationId xmlns:a16="http://schemas.microsoft.com/office/drawing/2014/main" id="{637E09B2-E485-D04C-824D-E222CC47FB49}"/>
              </a:ext>
            </a:extLst>
          </p:cNvPr>
          <p:cNvSpPr/>
          <p:nvPr/>
        </p:nvSpPr>
        <p:spPr bwMode="gray">
          <a:xfrm>
            <a:off x="2252002" y="3573016"/>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6" name="角丸四角形 15">
            <a:extLst>
              <a:ext uri="{FF2B5EF4-FFF2-40B4-BE49-F238E27FC236}">
                <a16:creationId xmlns:a16="http://schemas.microsoft.com/office/drawing/2014/main" id="{73706081-1DD3-3344-9196-62CF63E38CB6}"/>
              </a:ext>
            </a:extLst>
          </p:cNvPr>
          <p:cNvSpPr/>
          <p:nvPr/>
        </p:nvSpPr>
        <p:spPr bwMode="gray">
          <a:xfrm>
            <a:off x="3657600" y="3573016"/>
            <a:ext cx="914400" cy="506784"/>
          </a:xfrm>
          <a:prstGeom prst="roundRect">
            <a:avLst/>
          </a:prstGeom>
          <a:no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2838559-1B47-4843-A01B-6467C5D0BA89}"/>
              </a:ext>
            </a:extLst>
          </p:cNvPr>
          <p:cNvCxnSpPr>
            <a:cxnSpLocks/>
            <a:stCxn id="13" idx="3"/>
            <a:endCxn id="15" idx="1"/>
          </p:cNvCxnSpPr>
          <p:nvPr/>
        </p:nvCxnSpPr>
        <p:spPr bwMode="auto">
          <a:xfrm>
            <a:off x="1793175" y="3826408"/>
            <a:ext cx="458827" cy="0"/>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8" name="直線矢印コネクタ 17">
            <a:extLst>
              <a:ext uri="{FF2B5EF4-FFF2-40B4-BE49-F238E27FC236}">
                <a16:creationId xmlns:a16="http://schemas.microsoft.com/office/drawing/2014/main" id="{5B5B2C06-AC56-D042-A91F-459AF7DE7607}"/>
              </a:ext>
            </a:extLst>
          </p:cNvPr>
          <p:cNvCxnSpPr>
            <a:cxnSpLocks/>
            <a:stCxn id="15" idx="3"/>
            <a:endCxn id="16" idx="1"/>
          </p:cNvCxnSpPr>
          <p:nvPr/>
        </p:nvCxnSpPr>
        <p:spPr bwMode="auto">
          <a:xfrm>
            <a:off x="3166402" y="3826408"/>
            <a:ext cx="491198" cy="0"/>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9" name="直線矢印コネクタ 18">
            <a:extLst>
              <a:ext uri="{FF2B5EF4-FFF2-40B4-BE49-F238E27FC236}">
                <a16:creationId xmlns:a16="http://schemas.microsoft.com/office/drawing/2014/main" id="{05684603-2195-2545-8DE6-2520B6FBE1A2}"/>
              </a:ext>
            </a:extLst>
          </p:cNvPr>
          <p:cNvCxnSpPr/>
          <p:nvPr/>
        </p:nvCxnSpPr>
        <p:spPr bwMode="auto">
          <a:xfrm>
            <a:off x="4572000" y="3794879"/>
            <a:ext cx="458827" cy="0"/>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0" name="テキスト ボックス 19">
            <a:extLst>
              <a:ext uri="{FF2B5EF4-FFF2-40B4-BE49-F238E27FC236}">
                <a16:creationId xmlns:a16="http://schemas.microsoft.com/office/drawing/2014/main" id="{DE0311A0-F3F7-DC45-903F-8407C1EE3AE9}"/>
              </a:ext>
            </a:extLst>
          </p:cNvPr>
          <p:cNvSpPr txBox="1"/>
          <p:nvPr/>
        </p:nvSpPr>
        <p:spPr>
          <a:xfrm>
            <a:off x="1824229" y="3526947"/>
            <a:ext cx="396262" cy="230832"/>
          </a:xfrm>
          <a:prstGeom prst="rect">
            <a:avLst/>
          </a:prstGeom>
          <a:noFill/>
        </p:spPr>
        <p:txBody>
          <a:bodyPr vert="horz" wrap="none" rtlCol="0">
            <a:spAutoFit/>
          </a:bodyPr>
          <a:lstStyle/>
          <a:p>
            <a:r>
              <a:rPr lang="en-US" altLang="ja-JP" sz="900" dirty="0">
                <a:solidFill>
                  <a:schemeClr val="bg1">
                    <a:lumMod val="50000"/>
                  </a:schemeClr>
                </a:solidFill>
                <a:latin typeface="Meiryo UI" panose="020B0604030504040204" pitchFamily="50" charset="-128"/>
                <a:ea typeface="Meiryo UI" panose="020B0604030504040204" pitchFamily="50" charset="-128"/>
              </a:rPr>
              <a:t>op1</a:t>
            </a:r>
            <a:endParaRPr kumimoji="1" lang="ja-JP" altLang="en-US" sz="900" dirty="0">
              <a:solidFill>
                <a:schemeClr val="bg1">
                  <a:lumMod val="50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EB1A0F1-B0EC-1B4B-967B-016258C26AC8}"/>
              </a:ext>
            </a:extLst>
          </p:cNvPr>
          <p:cNvSpPr txBox="1"/>
          <p:nvPr/>
        </p:nvSpPr>
        <p:spPr>
          <a:xfrm>
            <a:off x="3213870" y="3537876"/>
            <a:ext cx="396262" cy="230832"/>
          </a:xfrm>
          <a:prstGeom prst="rect">
            <a:avLst/>
          </a:prstGeom>
          <a:noFill/>
        </p:spPr>
        <p:txBody>
          <a:bodyPr vert="horz" wrap="none" rtlCol="0">
            <a:spAutoFit/>
          </a:bodyPr>
          <a:lstStyle/>
          <a:p>
            <a:r>
              <a:rPr lang="en-US" altLang="ja-JP" sz="900" dirty="0">
                <a:solidFill>
                  <a:schemeClr val="bg1">
                    <a:lumMod val="50000"/>
                  </a:schemeClr>
                </a:solidFill>
                <a:latin typeface="Meiryo UI" panose="020B0604030504040204" pitchFamily="50" charset="-128"/>
                <a:ea typeface="Meiryo UI" panose="020B0604030504040204" pitchFamily="50" charset="-128"/>
              </a:rPr>
              <a:t>op2</a:t>
            </a:r>
            <a:endParaRPr kumimoji="1" lang="ja-JP" altLang="en-US" sz="900" dirty="0">
              <a:solidFill>
                <a:schemeClr val="bg1">
                  <a:lumMod val="50000"/>
                </a:schemeClr>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3392823-5917-A74A-B06B-E01D394244BC}"/>
              </a:ext>
            </a:extLst>
          </p:cNvPr>
          <p:cNvSpPr txBox="1"/>
          <p:nvPr/>
        </p:nvSpPr>
        <p:spPr>
          <a:xfrm>
            <a:off x="4605550" y="3537876"/>
            <a:ext cx="396262" cy="230832"/>
          </a:xfrm>
          <a:prstGeom prst="rect">
            <a:avLst/>
          </a:prstGeom>
          <a:noFill/>
        </p:spPr>
        <p:txBody>
          <a:bodyPr vert="horz" wrap="none" rtlCol="0">
            <a:spAutoFit/>
          </a:bodyPr>
          <a:lstStyle/>
          <a:p>
            <a:r>
              <a:rPr lang="en-US" altLang="ja-JP" sz="900" dirty="0">
                <a:solidFill>
                  <a:schemeClr val="bg1">
                    <a:lumMod val="50000"/>
                  </a:schemeClr>
                </a:solidFill>
                <a:latin typeface="Meiryo UI" panose="020B0604030504040204" pitchFamily="50" charset="-128"/>
                <a:ea typeface="Meiryo UI" panose="020B0604030504040204" pitchFamily="50" charset="-128"/>
              </a:rPr>
              <a:t>op3</a:t>
            </a:r>
            <a:endParaRPr kumimoji="1" lang="ja-JP" altLang="en-US" sz="900" dirty="0">
              <a:solidFill>
                <a:schemeClr val="bg1">
                  <a:lumMod val="50000"/>
                </a:schemeClr>
              </a:solidFill>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0A55A3E1-0069-9047-B73D-E854F3EB3B28}"/>
              </a:ext>
            </a:extLst>
          </p:cNvPr>
          <p:cNvSpPr txBox="1"/>
          <p:nvPr/>
        </p:nvSpPr>
        <p:spPr>
          <a:xfrm rot="5400000">
            <a:off x="5492201" y="3208823"/>
            <a:ext cx="300082" cy="1200329"/>
          </a:xfrm>
          <a:prstGeom prst="rect">
            <a:avLst/>
          </a:prstGeom>
          <a:noFill/>
        </p:spPr>
        <p:txBody>
          <a:bodyPr wrap="none" rtlCol="0">
            <a:spAutoFit/>
          </a:bodyPr>
          <a:lstStyle/>
          <a:p>
            <a:r>
              <a:rPr lang="ja-JP" altLang="en-US"/>
              <a:t>・</a:t>
            </a:r>
            <a:endParaRPr lang="en-US" altLang="ja-JP" dirty="0"/>
          </a:p>
          <a:p>
            <a:r>
              <a:rPr kumimoji="1" lang="ja-JP" altLang="en-US"/>
              <a:t>・</a:t>
            </a:r>
            <a:endParaRPr kumimoji="1" lang="en-US" altLang="ja-JP" dirty="0"/>
          </a:p>
          <a:p>
            <a:r>
              <a:rPr lang="ja-JP" altLang="en-US"/>
              <a:t>・</a:t>
            </a:r>
            <a:endParaRPr lang="en-US" altLang="ja-JP" dirty="0"/>
          </a:p>
          <a:p>
            <a:r>
              <a:rPr kumimoji="1" lang="ja-JP" altLang="en-US"/>
              <a:t>・</a:t>
            </a:r>
          </a:p>
        </p:txBody>
      </p:sp>
      <p:sp>
        <p:nvSpPr>
          <p:cNvPr id="25" name="テキスト ボックス 24">
            <a:extLst>
              <a:ext uri="{FF2B5EF4-FFF2-40B4-BE49-F238E27FC236}">
                <a16:creationId xmlns:a16="http://schemas.microsoft.com/office/drawing/2014/main" id="{8390577F-2E2F-354F-BCD0-B35EAFB99B04}"/>
              </a:ext>
            </a:extLst>
          </p:cNvPr>
          <p:cNvSpPr txBox="1"/>
          <p:nvPr/>
        </p:nvSpPr>
        <p:spPr>
          <a:xfrm>
            <a:off x="2264380" y="4079800"/>
            <a:ext cx="914033" cy="646331"/>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中間</a:t>
            </a:r>
            <a:endParaRPr lang="en-US" altLang="ja-JP" dirty="0">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テーブル</a:t>
            </a:r>
            <a:endParaRPr kumimoji="1" lang="ja-JP" altLang="en-US"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B92F4FCD-2825-1145-954B-A9BEE7952169}"/>
              </a:ext>
            </a:extLst>
          </p:cNvPr>
          <p:cNvSpPr txBox="1"/>
          <p:nvPr/>
        </p:nvSpPr>
        <p:spPr>
          <a:xfrm>
            <a:off x="3691517" y="4083958"/>
            <a:ext cx="914033" cy="646331"/>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中間</a:t>
            </a:r>
            <a:endParaRPr lang="en-US" altLang="ja-JP" dirty="0">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テーブル</a:t>
            </a:r>
            <a:endParaRPr kumimoji="1" lang="ja-JP" altLang="en-US" dirty="0">
              <a:latin typeface="Meiryo UI" panose="020B0604030504040204" pitchFamily="50" charset="-128"/>
              <a:ea typeface="Meiryo UI" panose="020B0604030504040204" pitchFamily="50" charset="-128"/>
            </a:endParaRPr>
          </a:p>
        </p:txBody>
      </p:sp>
      <p:cxnSp>
        <p:nvCxnSpPr>
          <p:cNvPr id="28" name="カギ線コネクタ 27">
            <a:extLst>
              <a:ext uri="{FF2B5EF4-FFF2-40B4-BE49-F238E27FC236}">
                <a16:creationId xmlns:a16="http://schemas.microsoft.com/office/drawing/2014/main" id="{66867C29-CFF9-4F45-AA09-2C11E978DC04}"/>
              </a:ext>
            </a:extLst>
          </p:cNvPr>
          <p:cNvCxnSpPr>
            <a:stCxn id="25" idx="2"/>
            <a:endCxn id="29" idx="1"/>
          </p:cNvCxnSpPr>
          <p:nvPr/>
        </p:nvCxnSpPr>
        <p:spPr bwMode="auto">
          <a:xfrm rot="16200000" flipH="1">
            <a:off x="3551046" y="3896481"/>
            <a:ext cx="224854" cy="1884153"/>
          </a:xfrm>
          <a:prstGeom prst="bentConnector2">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9" name="テキスト ボックス 28">
            <a:extLst>
              <a:ext uri="{FF2B5EF4-FFF2-40B4-BE49-F238E27FC236}">
                <a16:creationId xmlns:a16="http://schemas.microsoft.com/office/drawing/2014/main" id="{84384193-BE94-334C-8AF2-FDD4EFD1F700}"/>
              </a:ext>
            </a:extLst>
          </p:cNvPr>
          <p:cNvSpPr txBox="1"/>
          <p:nvPr/>
        </p:nvSpPr>
        <p:spPr>
          <a:xfrm>
            <a:off x="4605550" y="4766319"/>
            <a:ext cx="3953326" cy="369332"/>
          </a:xfrm>
          <a:prstGeom prst="rect">
            <a:avLst/>
          </a:prstGeom>
          <a:noFill/>
        </p:spPr>
        <p:txBody>
          <a:bodyPr vert="horz" wrap="none" rtlCol="0">
            <a:spAutoFit/>
          </a:bodyPr>
          <a:lstStyle/>
          <a:p>
            <a:r>
              <a:rPr kumimoji="1" lang="ja-JP" altLang="en-US" b="1" dirty="0">
                <a:latin typeface="Meiryo UI" panose="020B0604030504040204" pitchFamily="50" charset="-128"/>
                <a:ea typeface="Meiryo UI" panose="020B0604030504040204" pitchFamily="50" charset="-128"/>
              </a:rPr>
              <a:t>これらを起点にして再度</a:t>
            </a:r>
            <a:r>
              <a:rPr kumimoji="1" lang="en-US" altLang="ja-JP" b="1" dirty="0">
                <a:latin typeface="Meiryo UI" panose="020B0604030504040204" pitchFamily="50" charset="-128"/>
                <a:ea typeface="Meiryo UI" panose="020B0604030504040204" pitchFamily="50" charset="-128"/>
              </a:rPr>
              <a:t>Beam search</a:t>
            </a:r>
            <a:endParaRPr kumimoji="1" lang="ja-JP" altLang="en-US" b="1" dirty="0">
              <a:latin typeface="Meiryo UI" panose="020B0604030504040204" pitchFamily="50" charset="-128"/>
              <a:ea typeface="Meiryo UI" panose="020B0604030504040204" pitchFamily="50" charset="-128"/>
            </a:endParaRPr>
          </a:p>
        </p:txBody>
      </p:sp>
      <p:cxnSp>
        <p:nvCxnSpPr>
          <p:cNvPr id="31" name="カギ線コネクタ 30">
            <a:extLst>
              <a:ext uri="{FF2B5EF4-FFF2-40B4-BE49-F238E27FC236}">
                <a16:creationId xmlns:a16="http://schemas.microsoft.com/office/drawing/2014/main" id="{7359A907-4FA4-5241-BF89-AA82A595FD51}"/>
              </a:ext>
            </a:extLst>
          </p:cNvPr>
          <p:cNvCxnSpPr>
            <a:stCxn id="26" idx="2"/>
            <a:endCxn id="29" idx="1"/>
          </p:cNvCxnSpPr>
          <p:nvPr/>
        </p:nvCxnSpPr>
        <p:spPr bwMode="auto">
          <a:xfrm rot="16200000" flipH="1">
            <a:off x="4266694" y="4612129"/>
            <a:ext cx="220696" cy="457016"/>
          </a:xfrm>
          <a:prstGeom prst="bentConnector2">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Tree>
    <p:extLst>
      <p:ext uri="{BB962C8B-B14F-4D97-AF65-F5344CB8AC3E}">
        <p14:creationId xmlns:p14="http://schemas.microsoft.com/office/powerpoint/2010/main" val="2085914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2E9D19-A781-4DAE-81EA-B2E7704CC956}"/>
              </a:ext>
            </a:extLst>
          </p:cNvPr>
          <p:cNvSpPr>
            <a:spLocks noGrp="1"/>
          </p:cNvSpPr>
          <p:nvPr>
            <p:ph type="title"/>
          </p:nvPr>
        </p:nvSpPr>
        <p:spPr/>
        <p:txBody>
          <a:bodyPr/>
          <a:lstStyle/>
          <a:p>
            <a:r>
              <a:rPr kumimoji="1" lang="en-US" altLang="ja-JP" dirty="0"/>
              <a:t>Multi-step beam search</a:t>
            </a:r>
            <a:endParaRPr kumimoji="1" lang="ja-JP" altLang="en-US" dirty="0"/>
          </a:p>
        </p:txBody>
      </p:sp>
      <p:sp>
        <p:nvSpPr>
          <p:cNvPr id="3" name="コンテンツ プレースホルダー 2">
            <a:extLst>
              <a:ext uri="{FF2B5EF4-FFF2-40B4-BE49-F238E27FC236}">
                <a16:creationId xmlns:a16="http://schemas.microsoft.com/office/drawing/2014/main" id="{4065A93B-7D1E-47CB-BFBD-B1F8E574B6B5}"/>
              </a:ext>
            </a:extLst>
          </p:cNvPr>
          <p:cNvSpPr>
            <a:spLocks noGrp="1"/>
          </p:cNvSpPr>
          <p:nvPr>
            <p:ph idx="1"/>
          </p:nvPr>
        </p:nvSpPr>
        <p:spPr>
          <a:xfrm>
            <a:off x="177006" y="876301"/>
            <a:ext cx="8786813" cy="1400571"/>
          </a:xfrm>
        </p:spPr>
        <p:txBody>
          <a:bodyPr/>
          <a:lstStyle/>
          <a:p>
            <a:r>
              <a:rPr kumimoji="1" lang="ja-JP" altLang="en-US" dirty="0"/>
              <a:t>探索経路</a:t>
            </a:r>
            <a:r>
              <a:rPr lang="ja-JP" altLang="en-US" dirty="0"/>
              <a:t>管理 </a:t>
            </a:r>
            <a:r>
              <a:rPr lang="en-US" altLang="ja-JP" dirty="0"/>
              <a:t>tree</a:t>
            </a:r>
            <a:endParaRPr kumimoji="1" lang="en-US" altLang="ja-JP" dirty="0"/>
          </a:p>
          <a:p>
            <a:pPr lvl="1"/>
            <a:r>
              <a:rPr kumimoji="1" lang="ja-JP" altLang="en-US" dirty="0"/>
              <a:t>次に起点にする中間テーブルを決定・管理するために、</a:t>
            </a:r>
            <a:r>
              <a:rPr lang="ja-JP" altLang="en-US" dirty="0"/>
              <a:t>既に探索した経路を </a:t>
            </a:r>
            <a:r>
              <a:rPr kumimoji="1" lang="en-US" altLang="ja-JP" dirty="0"/>
              <a:t>Input table </a:t>
            </a:r>
            <a:r>
              <a:rPr lang="ja-JP" altLang="en-US" dirty="0"/>
              <a:t>が起点となる　</a:t>
            </a:r>
            <a:r>
              <a:rPr lang="en-US" altLang="ja-JP" dirty="0"/>
              <a:t>tree </a:t>
            </a:r>
            <a:r>
              <a:rPr lang="en-US" altLang="ja-JP" i="1" dirty="0"/>
              <a:t>T </a:t>
            </a:r>
            <a:r>
              <a:rPr lang="ja-JP" altLang="en-US" dirty="0"/>
              <a:t>を管理する。これにより、ポリシーに基づいて次に起点にする中間テーブルの選択を効率化する。</a:t>
            </a:r>
            <a:endParaRPr lang="en-US" altLang="ja-JP" dirty="0"/>
          </a:p>
          <a:p>
            <a:pPr lvl="1"/>
            <a:r>
              <a:rPr lang="ja-JP" altLang="en-US"/>
              <a:t>中間テーブル選択のポリシー</a:t>
            </a:r>
            <a:r>
              <a:rPr lang="ja-JP" altLang="en-US" dirty="0"/>
              <a:t>：始点からの経路が </a:t>
            </a:r>
            <a:r>
              <a:rPr lang="en-US" altLang="ja-JP" dirty="0"/>
              <a:t>shortest, longest </a:t>
            </a:r>
            <a:r>
              <a:rPr lang="ja-JP" altLang="en-US" dirty="0"/>
              <a:t>などのポリシーがある</a:t>
            </a:r>
            <a:endParaRPr kumimoji="1" lang="en-US" altLang="ja-JP" dirty="0"/>
          </a:p>
        </p:txBody>
      </p:sp>
      <p:sp>
        <p:nvSpPr>
          <p:cNvPr id="4" name="スライド番号プレースホルダー 3">
            <a:extLst>
              <a:ext uri="{FF2B5EF4-FFF2-40B4-BE49-F238E27FC236}">
                <a16:creationId xmlns:a16="http://schemas.microsoft.com/office/drawing/2014/main" id="{10225C36-B493-4F47-B7AE-2F8FBF2A4F75}"/>
              </a:ext>
            </a:extLst>
          </p:cNvPr>
          <p:cNvSpPr>
            <a:spLocks noGrp="1"/>
          </p:cNvSpPr>
          <p:nvPr>
            <p:ph type="sldNum" sz="quarter" idx="10"/>
          </p:nvPr>
        </p:nvSpPr>
        <p:spPr/>
        <p:txBody>
          <a:bodyPr/>
          <a:lstStyle/>
          <a:p>
            <a:fld id="{DE2B87E1-F9DF-4BEE-B07D-635D26011F4B}" type="slidenum">
              <a:rPr lang="en-US" altLang="ja-JP" smtClean="0"/>
              <a:pPr/>
              <a:t>46</a:t>
            </a:fld>
            <a:endParaRPr lang="en-US" altLang="ja-JP"/>
          </a:p>
        </p:txBody>
      </p:sp>
      <p:sp>
        <p:nvSpPr>
          <p:cNvPr id="12" name="テキスト ボックス 11">
            <a:extLst>
              <a:ext uri="{FF2B5EF4-FFF2-40B4-BE49-F238E27FC236}">
                <a16:creationId xmlns:a16="http://schemas.microsoft.com/office/drawing/2014/main" id="{E6B3FDB6-FDDA-42B1-B1E3-963A9F3F48A1}"/>
              </a:ext>
            </a:extLst>
          </p:cNvPr>
          <p:cNvSpPr txBox="1"/>
          <p:nvPr/>
        </p:nvSpPr>
        <p:spPr>
          <a:xfrm>
            <a:off x="2698915" y="2888523"/>
            <a:ext cx="3296865" cy="369332"/>
          </a:xfrm>
          <a:prstGeom prst="rect">
            <a:avLst/>
          </a:prstGeom>
          <a:noFill/>
        </p:spPr>
        <p:txBody>
          <a:bodyPr vert="horz" wrap="none" rtlCol="0">
            <a:spAutoFit/>
          </a:bodyPr>
          <a:lstStyle/>
          <a:p>
            <a:r>
              <a:rPr kumimoji="1" lang="ja-JP" altLang="en-US" dirty="0">
                <a:latin typeface="Meiryo UI" panose="020B0604030504040204" pitchFamily="50" charset="-128"/>
                <a:ea typeface="Meiryo UI" panose="020B0604030504040204" pitchFamily="50" charset="-128"/>
              </a:rPr>
              <a:t>候補を </a:t>
            </a:r>
            <a:r>
              <a:rPr kumimoji="1" lang="en-US" altLang="ja-JP" i="1" dirty="0">
                <a:latin typeface="Meiryo UI" panose="020B0604030504040204" pitchFamily="50" charset="-128"/>
                <a:ea typeface="Meiryo UI" panose="020B0604030504040204" pitchFamily="50" charset="-128"/>
              </a:rPr>
              <a:t>T </a:t>
            </a:r>
            <a:r>
              <a:rPr kumimoji="1" lang="ja-JP" altLang="en-US" i="1" dirty="0">
                <a:latin typeface="Meiryo UI" panose="020B0604030504040204" pitchFamily="50" charset="-128"/>
                <a:ea typeface="Meiryo UI" panose="020B0604030504040204" pitchFamily="50" charset="-128"/>
              </a:rPr>
              <a:t>に追加する </a:t>
            </a:r>
            <a:r>
              <a:rPr kumimoji="1" lang="en-US" altLang="ja-JP" i="1" dirty="0">
                <a:latin typeface="Meiryo UI" panose="020B0604030504040204" pitchFamily="50" charset="-128"/>
                <a:ea typeface="Meiryo UI" panose="020B0604030504040204" pitchFamily="50" charset="-128"/>
              </a:rPr>
              <a:t>graft </a:t>
            </a:r>
            <a:r>
              <a:rPr kumimoji="1" lang="ja-JP" altLang="en-US" i="1" dirty="0">
                <a:latin typeface="Meiryo UI" panose="020B0604030504040204" pitchFamily="50" charset="-128"/>
                <a:ea typeface="Meiryo UI" panose="020B0604030504040204" pitchFamily="50" charset="-128"/>
              </a:rPr>
              <a:t>処理</a:t>
            </a:r>
          </a:p>
        </p:txBody>
      </p:sp>
      <p:sp>
        <p:nvSpPr>
          <p:cNvPr id="13" name="テキスト ボックス 12">
            <a:extLst>
              <a:ext uri="{FF2B5EF4-FFF2-40B4-BE49-F238E27FC236}">
                <a16:creationId xmlns:a16="http://schemas.microsoft.com/office/drawing/2014/main" id="{64EDE6AF-42E7-4F9B-B0A2-FB208506BE12}"/>
              </a:ext>
            </a:extLst>
          </p:cNvPr>
          <p:cNvSpPr txBox="1"/>
          <p:nvPr/>
        </p:nvSpPr>
        <p:spPr>
          <a:xfrm>
            <a:off x="2698915" y="4858007"/>
            <a:ext cx="3526928" cy="369332"/>
          </a:xfrm>
          <a:prstGeom prst="rect">
            <a:avLst/>
          </a:prstGeom>
          <a:noFill/>
        </p:spPr>
        <p:txBody>
          <a:bodyPr vert="horz" wrap="none" rtlCol="0">
            <a:spAutoFit/>
          </a:bodyPr>
          <a:lstStyle/>
          <a:p>
            <a:r>
              <a:rPr kumimoji="1" lang="ja-JP" altLang="en-US" i="1" dirty="0">
                <a:latin typeface="Meiryo UI" panose="020B0604030504040204" pitchFamily="50" charset="-128"/>
                <a:ea typeface="Meiryo UI" panose="020B0604030504040204" pitchFamily="50" charset="-128"/>
              </a:rPr>
              <a:t>同一ノードをマージする </a:t>
            </a:r>
            <a:r>
              <a:rPr kumimoji="1" lang="en-US" altLang="ja-JP" i="1" dirty="0">
                <a:latin typeface="Meiryo UI" panose="020B0604030504040204" pitchFamily="50" charset="-128"/>
                <a:ea typeface="Meiryo UI" panose="020B0604030504040204" pitchFamily="50" charset="-128"/>
              </a:rPr>
              <a:t>prune </a:t>
            </a:r>
            <a:r>
              <a:rPr kumimoji="1" lang="ja-JP" altLang="en-US" i="1" dirty="0">
                <a:latin typeface="Meiryo UI" panose="020B0604030504040204" pitchFamily="50" charset="-128"/>
                <a:ea typeface="Meiryo UI" panose="020B0604030504040204" pitchFamily="50" charset="-128"/>
              </a:rPr>
              <a:t>処理</a:t>
            </a:r>
          </a:p>
        </p:txBody>
      </p:sp>
      <p:sp>
        <p:nvSpPr>
          <p:cNvPr id="14" name="正方形/長方形 13">
            <a:extLst>
              <a:ext uri="{FF2B5EF4-FFF2-40B4-BE49-F238E27FC236}">
                <a16:creationId xmlns:a16="http://schemas.microsoft.com/office/drawing/2014/main" id="{D6BFC1F3-6609-47A7-A546-7D8BE441F93E}"/>
              </a:ext>
            </a:extLst>
          </p:cNvPr>
          <p:cNvSpPr/>
          <p:nvPr/>
        </p:nvSpPr>
        <p:spPr bwMode="gray">
          <a:xfrm>
            <a:off x="7919864" y="32599"/>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成果３</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rPr>
              <a:t>研究アプローチ</a:t>
            </a:r>
          </a:p>
        </p:txBody>
      </p:sp>
      <p:pic>
        <p:nvPicPr>
          <p:cNvPr id="5" name="図 4">
            <a:extLst>
              <a:ext uri="{FF2B5EF4-FFF2-40B4-BE49-F238E27FC236}">
                <a16:creationId xmlns:a16="http://schemas.microsoft.com/office/drawing/2014/main" id="{919495F2-9421-4494-90BF-19F92DFE5E19}"/>
              </a:ext>
            </a:extLst>
          </p:cNvPr>
          <p:cNvPicPr>
            <a:picLocks noChangeAspect="1"/>
          </p:cNvPicPr>
          <p:nvPr/>
        </p:nvPicPr>
        <p:blipFill>
          <a:blip r:embed="rId2"/>
          <a:stretch>
            <a:fillRect/>
          </a:stretch>
        </p:blipFill>
        <p:spPr>
          <a:xfrm>
            <a:off x="1943184" y="3285736"/>
            <a:ext cx="5148064" cy="1449455"/>
          </a:xfrm>
          <a:prstGeom prst="rect">
            <a:avLst/>
          </a:prstGeom>
        </p:spPr>
      </p:pic>
      <p:pic>
        <p:nvPicPr>
          <p:cNvPr id="6" name="図 5">
            <a:extLst>
              <a:ext uri="{FF2B5EF4-FFF2-40B4-BE49-F238E27FC236}">
                <a16:creationId xmlns:a16="http://schemas.microsoft.com/office/drawing/2014/main" id="{5566BE85-F772-35C0-98C1-D7401DD5510C}"/>
              </a:ext>
            </a:extLst>
          </p:cNvPr>
          <p:cNvPicPr>
            <a:picLocks noChangeAspect="1"/>
          </p:cNvPicPr>
          <p:nvPr/>
        </p:nvPicPr>
        <p:blipFill>
          <a:blip r:embed="rId3"/>
          <a:stretch>
            <a:fillRect/>
          </a:stretch>
        </p:blipFill>
        <p:spPr>
          <a:xfrm>
            <a:off x="2110814" y="5227339"/>
            <a:ext cx="4379447" cy="1407486"/>
          </a:xfrm>
          <a:prstGeom prst="rect">
            <a:avLst/>
          </a:prstGeom>
        </p:spPr>
      </p:pic>
    </p:spTree>
    <p:extLst>
      <p:ext uri="{BB962C8B-B14F-4D97-AF65-F5344CB8AC3E}">
        <p14:creationId xmlns:p14="http://schemas.microsoft.com/office/powerpoint/2010/main" val="3734100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1A206198-E91B-4C08-1B49-B7CC7DDDF478}"/>
              </a:ext>
            </a:extLst>
          </p:cNvPr>
          <p:cNvPicPr>
            <a:picLocks noChangeAspect="1"/>
          </p:cNvPicPr>
          <p:nvPr/>
        </p:nvPicPr>
        <p:blipFill>
          <a:blip r:embed="rId2"/>
          <a:stretch>
            <a:fillRect/>
          </a:stretch>
        </p:blipFill>
        <p:spPr>
          <a:xfrm>
            <a:off x="49872" y="3893151"/>
            <a:ext cx="3411363" cy="2675227"/>
          </a:xfrm>
          <a:prstGeom prst="rect">
            <a:avLst/>
          </a:prstGeom>
        </p:spPr>
      </p:pic>
      <p:sp>
        <p:nvSpPr>
          <p:cNvPr id="2" name="タイトル 1">
            <a:extLst>
              <a:ext uri="{FF2B5EF4-FFF2-40B4-BE49-F238E27FC236}">
                <a16:creationId xmlns:a16="http://schemas.microsoft.com/office/drawing/2014/main" id="{31ADFBDB-10FB-4F40-9577-D26B7F706FD9}"/>
              </a:ext>
            </a:extLst>
          </p:cNvPr>
          <p:cNvSpPr>
            <a:spLocks noGrp="1"/>
          </p:cNvSpPr>
          <p:nvPr>
            <p:ph type="title"/>
          </p:nvPr>
        </p:nvSpPr>
        <p:spPr>
          <a:xfrm>
            <a:off x="169863" y="-1588"/>
            <a:ext cx="8785225" cy="693738"/>
          </a:xfrm>
        </p:spPr>
        <p:txBody>
          <a:bodyPr/>
          <a:lstStyle/>
          <a:p>
            <a:r>
              <a:rPr lang="en-US" altLang="ja-JP" dirty="0"/>
              <a:t>PV(Program Validation)-beam search</a:t>
            </a:r>
            <a:endParaRPr kumimoji="1" lang="ja-JP" altLang="en-US"/>
          </a:p>
        </p:txBody>
      </p:sp>
      <p:sp>
        <p:nvSpPr>
          <p:cNvPr id="3" name="コンテンツ プレースホルダー 2">
            <a:extLst>
              <a:ext uri="{FF2B5EF4-FFF2-40B4-BE49-F238E27FC236}">
                <a16:creationId xmlns:a16="http://schemas.microsoft.com/office/drawing/2014/main" id="{AA21C677-A91A-CC44-BCA3-699A39870FB0}"/>
              </a:ext>
            </a:extLst>
          </p:cNvPr>
          <p:cNvSpPr>
            <a:spLocks noGrp="1"/>
          </p:cNvSpPr>
          <p:nvPr>
            <p:ph idx="1"/>
          </p:nvPr>
        </p:nvSpPr>
        <p:spPr>
          <a:xfrm>
            <a:off x="168275" y="869950"/>
            <a:ext cx="8786813" cy="3135114"/>
          </a:xfrm>
        </p:spPr>
        <p:txBody>
          <a:bodyPr/>
          <a:lstStyle/>
          <a:p>
            <a:r>
              <a:rPr kumimoji="1" lang="en-US" altLang="ja-JP" dirty="0"/>
              <a:t>Beam </a:t>
            </a:r>
            <a:r>
              <a:rPr lang="en-US" altLang="ja-JP" dirty="0"/>
              <a:t>s</a:t>
            </a:r>
            <a:r>
              <a:rPr kumimoji="1" lang="en-US" altLang="ja-JP" dirty="0"/>
              <a:t>earch </a:t>
            </a:r>
            <a:r>
              <a:rPr kumimoji="1" lang="ja-JP" altLang="en-US" dirty="0"/>
              <a:t>の問題</a:t>
            </a:r>
            <a:endParaRPr lang="en-US" altLang="ja-JP" dirty="0"/>
          </a:p>
          <a:p>
            <a:pPr lvl="1"/>
            <a:r>
              <a:rPr kumimoji="1" lang="ja-JP" altLang="en-US" dirty="0"/>
              <a:t>オペレーション列に</a:t>
            </a:r>
            <a:r>
              <a:rPr kumimoji="1" lang="en-US" altLang="ja-JP" dirty="0"/>
              <a:t>Input table</a:t>
            </a:r>
            <a:r>
              <a:rPr kumimoji="1" lang="ja-JP" altLang="en-US" dirty="0"/>
              <a:t>を入力</a:t>
            </a:r>
            <a:r>
              <a:rPr lang="ja-JP" altLang="en-US" dirty="0"/>
              <a:t>した結果、テーブルデータを生成できない</a:t>
            </a:r>
            <a:r>
              <a:rPr kumimoji="1" lang="ja-JP" altLang="en-US" dirty="0"/>
              <a:t>オペレーション列も、</a:t>
            </a:r>
            <a:r>
              <a:rPr kumimoji="1" lang="en-US" altLang="ja-JP" dirty="0"/>
              <a:t>beam size </a:t>
            </a:r>
            <a:r>
              <a:rPr kumimoji="1" lang="ja-JP" altLang="en-US" dirty="0"/>
              <a:t>幅の候補に残して探索</a:t>
            </a:r>
            <a:r>
              <a:rPr kumimoji="1" lang="ja-JP" altLang="en-US"/>
              <a:t>している</a:t>
            </a:r>
            <a:endParaRPr lang="en-US" altLang="ja-JP" dirty="0"/>
          </a:p>
          <a:p>
            <a:pPr marL="338137" lvl="1" indent="0">
              <a:buNone/>
            </a:pPr>
            <a:endParaRPr kumimoji="1" lang="en-US" altLang="ja-JP" dirty="0"/>
          </a:p>
          <a:p>
            <a:r>
              <a:rPr lang="en-US" altLang="ja-JP" dirty="0"/>
              <a:t>PV (Program Validation) beam search</a:t>
            </a:r>
          </a:p>
          <a:p>
            <a:pPr lvl="1"/>
            <a:r>
              <a:rPr kumimoji="1" lang="en-US" altLang="ja-JP" dirty="0"/>
              <a:t>Beam search </a:t>
            </a:r>
            <a:r>
              <a:rPr kumimoji="1" lang="ja-JP" altLang="en-US" dirty="0"/>
              <a:t>の各ステップで</a:t>
            </a:r>
            <a:r>
              <a:rPr lang="ja-JP" altLang="en-US" dirty="0"/>
              <a:t>、オペレーション列に</a:t>
            </a:r>
            <a:r>
              <a:rPr lang="en-US" altLang="ja-JP" dirty="0"/>
              <a:t>Input table</a:t>
            </a:r>
            <a:r>
              <a:rPr lang="ja-JP" altLang="en-US" dirty="0"/>
              <a:t>を入力して、テーブルが生成できるかどうかをチェック</a:t>
            </a:r>
            <a:endParaRPr lang="en-US" altLang="ja-JP" dirty="0"/>
          </a:p>
          <a:p>
            <a:pPr lvl="1"/>
            <a:r>
              <a:rPr kumimoji="1" lang="ja-JP" altLang="en-US" dirty="0"/>
              <a:t>テーブル生成できたオペレーション列だけ候補に残す</a:t>
            </a:r>
            <a:endParaRPr kumimoji="1" lang="en-US" altLang="ja-JP" dirty="0"/>
          </a:p>
        </p:txBody>
      </p:sp>
      <p:sp>
        <p:nvSpPr>
          <p:cNvPr id="4" name="スライド番号プレースホルダー 3">
            <a:extLst>
              <a:ext uri="{FF2B5EF4-FFF2-40B4-BE49-F238E27FC236}">
                <a16:creationId xmlns:a16="http://schemas.microsoft.com/office/drawing/2014/main" id="{1D3B4C37-6D8A-C540-B5C8-8FA4CE37D1F2}"/>
              </a:ext>
            </a:extLst>
          </p:cNvPr>
          <p:cNvSpPr>
            <a:spLocks noGrp="1"/>
          </p:cNvSpPr>
          <p:nvPr>
            <p:ph type="sldNum" sz="quarter" idx="10"/>
          </p:nvPr>
        </p:nvSpPr>
        <p:spPr/>
        <p:txBody>
          <a:bodyPr/>
          <a:lstStyle/>
          <a:p>
            <a:fld id="{DE2B87E1-F9DF-4BEE-B07D-635D26011F4B}" type="slidenum">
              <a:rPr lang="en-US" altLang="ja-JP" smtClean="0"/>
              <a:pPr/>
              <a:t>47</a:t>
            </a:fld>
            <a:endParaRPr lang="en-US" altLang="ja-JP"/>
          </a:p>
        </p:txBody>
      </p:sp>
      <p:sp>
        <p:nvSpPr>
          <p:cNvPr id="5" name="正方形/長方形 4">
            <a:extLst>
              <a:ext uri="{FF2B5EF4-FFF2-40B4-BE49-F238E27FC236}">
                <a16:creationId xmlns:a16="http://schemas.microsoft.com/office/drawing/2014/main" id="{BE90A703-AFB2-2F49-AE71-8EA1659BE25C}"/>
              </a:ext>
            </a:extLst>
          </p:cNvPr>
          <p:cNvSpPr/>
          <p:nvPr/>
        </p:nvSpPr>
        <p:spPr bwMode="gray">
          <a:xfrm>
            <a:off x="7884368" y="-27384"/>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effectLst/>
                <a:latin typeface="Meiryo UI" panose="020B0604030504040204" pitchFamily="50" charset="-128"/>
                <a:ea typeface="Meiryo UI" panose="020B0604030504040204" pitchFamily="50" charset="-128"/>
              </a:rPr>
              <a:t>成果３</a:t>
            </a:r>
            <a:endPar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rPr>
              <a:t>研究アプローチ</a:t>
            </a:r>
          </a:p>
        </p:txBody>
      </p:sp>
      <p:sp>
        <p:nvSpPr>
          <p:cNvPr id="7" name="矢印: 右 6">
            <a:extLst>
              <a:ext uri="{FF2B5EF4-FFF2-40B4-BE49-F238E27FC236}">
                <a16:creationId xmlns:a16="http://schemas.microsoft.com/office/drawing/2014/main" id="{354B09DF-4AF0-4939-8015-3F8FB531FBB0}"/>
              </a:ext>
            </a:extLst>
          </p:cNvPr>
          <p:cNvSpPr/>
          <p:nvPr/>
        </p:nvSpPr>
        <p:spPr bwMode="gray">
          <a:xfrm>
            <a:off x="3691767" y="4955962"/>
            <a:ext cx="371744" cy="484632"/>
          </a:xfrm>
          <a:prstGeom prst="righ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30" name="図 29">
            <a:extLst>
              <a:ext uri="{FF2B5EF4-FFF2-40B4-BE49-F238E27FC236}">
                <a16:creationId xmlns:a16="http://schemas.microsoft.com/office/drawing/2014/main" id="{5188BC0B-92C4-45DE-A6C4-DFBEF48772F8}"/>
              </a:ext>
            </a:extLst>
          </p:cNvPr>
          <p:cNvPicPr>
            <a:picLocks noChangeAspect="1"/>
          </p:cNvPicPr>
          <p:nvPr/>
        </p:nvPicPr>
        <p:blipFill>
          <a:blip r:embed="rId3"/>
          <a:stretch>
            <a:fillRect/>
          </a:stretch>
        </p:blipFill>
        <p:spPr>
          <a:xfrm>
            <a:off x="4478461" y="4005427"/>
            <a:ext cx="588481" cy="2092375"/>
          </a:xfrm>
          <a:prstGeom prst="rect">
            <a:avLst/>
          </a:prstGeom>
        </p:spPr>
      </p:pic>
      <p:pic>
        <p:nvPicPr>
          <p:cNvPr id="33" name="図 32">
            <a:extLst>
              <a:ext uri="{FF2B5EF4-FFF2-40B4-BE49-F238E27FC236}">
                <a16:creationId xmlns:a16="http://schemas.microsoft.com/office/drawing/2014/main" id="{5CE325C7-03A4-4D62-A3A2-BF3289928756}"/>
              </a:ext>
            </a:extLst>
          </p:cNvPr>
          <p:cNvPicPr>
            <a:picLocks noChangeAspect="1"/>
          </p:cNvPicPr>
          <p:nvPr/>
        </p:nvPicPr>
        <p:blipFill>
          <a:blip r:embed="rId4"/>
          <a:stretch>
            <a:fillRect/>
          </a:stretch>
        </p:blipFill>
        <p:spPr>
          <a:xfrm>
            <a:off x="6812508" y="4092221"/>
            <a:ext cx="1874986" cy="2234722"/>
          </a:xfrm>
          <a:prstGeom prst="rect">
            <a:avLst/>
          </a:prstGeom>
        </p:spPr>
      </p:pic>
      <p:sp>
        <p:nvSpPr>
          <p:cNvPr id="35" name="テキスト ボックス 34">
            <a:extLst>
              <a:ext uri="{FF2B5EF4-FFF2-40B4-BE49-F238E27FC236}">
                <a16:creationId xmlns:a16="http://schemas.microsoft.com/office/drawing/2014/main" id="{58E933C1-487C-453D-A125-E42E8FB1AF98}"/>
              </a:ext>
            </a:extLst>
          </p:cNvPr>
          <p:cNvSpPr txBox="1"/>
          <p:nvPr/>
        </p:nvSpPr>
        <p:spPr>
          <a:xfrm>
            <a:off x="6941282" y="3761285"/>
            <a:ext cx="1657825" cy="307777"/>
          </a:xfrm>
          <a:prstGeom prst="rect">
            <a:avLst/>
          </a:prstGeom>
          <a:noFill/>
        </p:spPr>
        <p:txBody>
          <a:bodyPr vert="horz" wrap="none" rtlCol="0">
            <a:spAutoFit/>
          </a:bodyPr>
          <a:lstStyle/>
          <a:p>
            <a:r>
              <a:rPr kumimoji="1" lang="ja-JP" altLang="en-US" sz="1400" dirty="0">
                <a:latin typeface="Meiryo UI" panose="020B0604030504040204" pitchFamily="50" charset="-128"/>
                <a:ea typeface="Meiryo UI" panose="020B0604030504040204" pitchFamily="50" charset="-128"/>
              </a:rPr>
              <a:t>オペレーション列候補</a:t>
            </a:r>
          </a:p>
        </p:txBody>
      </p:sp>
      <p:cxnSp>
        <p:nvCxnSpPr>
          <p:cNvPr id="36" name="直線矢印コネクタ 35">
            <a:extLst>
              <a:ext uri="{FF2B5EF4-FFF2-40B4-BE49-F238E27FC236}">
                <a16:creationId xmlns:a16="http://schemas.microsoft.com/office/drawing/2014/main" id="{17A8A280-1305-4484-A7B0-69B8D61BCFFA}"/>
              </a:ext>
            </a:extLst>
          </p:cNvPr>
          <p:cNvCxnSpPr/>
          <p:nvPr/>
        </p:nvCxnSpPr>
        <p:spPr bwMode="auto">
          <a:xfrm>
            <a:off x="5004048" y="5935604"/>
            <a:ext cx="539613" cy="0"/>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37" name="テキスト ボックス 36">
            <a:extLst>
              <a:ext uri="{FF2B5EF4-FFF2-40B4-BE49-F238E27FC236}">
                <a16:creationId xmlns:a16="http://schemas.microsoft.com/office/drawing/2014/main" id="{70C82B9C-EB03-492D-9020-4359A7E609E9}"/>
              </a:ext>
            </a:extLst>
          </p:cNvPr>
          <p:cNvSpPr txBox="1"/>
          <p:nvPr/>
        </p:nvSpPr>
        <p:spPr>
          <a:xfrm>
            <a:off x="5476251" y="5566272"/>
            <a:ext cx="1257075" cy="738664"/>
          </a:xfrm>
          <a:prstGeom prst="rect">
            <a:avLst/>
          </a:prstGeom>
          <a:noFill/>
        </p:spPr>
        <p:txBody>
          <a:bodyPr vert="horz" wrap="none" rtlCol="0">
            <a:spAutoFit/>
          </a:bodyPr>
          <a:lstStyle/>
          <a:p>
            <a:r>
              <a:rPr kumimoji="1" lang="ja-JP" altLang="en-US" sz="1400">
                <a:latin typeface="Meiryo UI" panose="020B0604030504040204" pitchFamily="50" charset="-128"/>
                <a:ea typeface="Meiryo UI" panose="020B0604030504040204" pitchFamily="50" charset="-128"/>
              </a:rPr>
              <a:t>テーブル</a:t>
            </a:r>
            <a:r>
              <a:rPr kumimoji="1" lang="ja-JP" altLang="en-US" sz="1400" dirty="0">
                <a:latin typeface="Meiryo UI" panose="020B0604030504040204" pitchFamily="50" charset="-128"/>
                <a:ea typeface="Meiryo UI" panose="020B0604030504040204" pitchFamily="50" charset="-128"/>
              </a:rPr>
              <a:t>が</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生成されれば、</a:t>
            </a:r>
            <a:endParaRPr kumimoji="1"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候補に追加</a:t>
            </a:r>
            <a:endParaRPr kumimoji="1" lang="ja-JP" altLang="en-US" sz="1400" dirty="0">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580CEF26-4F31-4957-B429-1DB8F7F59E3C}"/>
              </a:ext>
            </a:extLst>
          </p:cNvPr>
          <p:cNvCxnSpPr/>
          <p:nvPr/>
        </p:nvCxnSpPr>
        <p:spPr bwMode="auto">
          <a:xfrm flipV="1">
            <a:off x="6084168" y="4892837"/>
            <a:ext cx="728340" cy="695442"/>
          </a:xfrm>
          <a:prstGeom prst="straightConnector1">
            <a:avLst/>
          </a:prstGeom>
          <a:gradFill rotWithShape="0">
            <a:gsLst>
              <a:gs pos="0">
                <a:srgbClr val="FFFFFF"/>
              </a:gs>
              <a:gs pos="100000">
                <a:srgbClr val="CACAC7"/>
              </a:gs>
            </a:gsLst>
            <a:lin ang="5400000" scaled="1"/>
          </a:gradFill>
          <a:ln w="2540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1" name="テキスト ボックス 40">
            <a:extLst>
              <a:ext uri="{FF2B5EF4-FFF2-40B4-BE49-F238E27FC236}">
                <a16:creationId xmlns:a16="http://schemas.microsoft.com/office/drawing/2014/main" id="{959A59AB-3206-42AA-8C3E-A18DC41B44BD}"/>
              </a:ext>
            </a:extLst>
          </p:cNvPr>
          <p:cNvSpPr txBox="1"/>
          <p:nvPr/>
        </p:nvSpPr>
        <p:spPr>
          <a:xfrm>
            <a:off x="3244955" y="5457474"/>
            <a:ext cx="1234632" cy="261610"/>
          </a:xfrm>
          <a:prstGeom prst="rect">
            <a:avLst/>
          </a:prstGeom>
          <a:noFill/>
        </p:spPr>
        <p:txBody>
          <a:bodyPr vert="horz" wrap="none" rtlCol="0">
            <a:spAutoFit/>
          </a:bodyPr>
          <a:lstStyle/>
          <a:p>
            <a:r>
              <a:rPr lang="en-US" altLang="ja-JP" sz="1100" dirty="0">
                <a:latin typeface="Meiryo UI" panose="020B0604030504040204" pitchFamily="50" charset="-128"/>
                <a:ea typeface="Meiryo UI" panose="020B0604030504040204" pitchFamily="50" charset="-128"/>
              </a:rPr>
              <a:t>o</a:t>
            </a:r>
            <a:r>
              <a:rPr kumimoji="1" lang="en-US" altLang="ja-JP" sz="1100" dirty="0">
                <a:latin typeface="Meiryo UI" panose="020B0604030504040204" pitchFamily="50" charset="-128"/>
                <a:ea typeface="Meiryo UI" panose="020B0604030504040204" pitchFamily="50" charset="-128"/>
              </a:rPr>
              <a:t>p2</a:t>
            </a:r>
            <a:r>
              <a:rPr kumimoji="1" lang="en-US" altLang="ja-JP" sz="1100" dirty="0">
                <a:latin typeface="Meiryo UI" panose="020B0604030504040204" pitchFamily="50" charset="-128"/>
                <a:ea typeface="Meiryo UI" panose="020B0604030504040204" pitchFamily="50" charset="-128"/>
                <a:sym typeface="Wingdings" panose="05000000000000000000" pitchFamily="2" charset="2"/>
              </a:rPr>
              <a:t>op1op3</a:t>
            </a:r>
            <a:endParaRPr kumimoji="1"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48619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8740647-4DDF-0545-8496-27F8E697231C}"/>
              </a:ext>
            </a:extLst>
          </p:cNvPr>
          <p:cNvSpPr>
            <a:spLocks noGrp="1"/>
          </p:cNvSpPr>
          <p:nvPr>
            <p:ph type="sldNum" sz="quarter" idx="10"/>
          </p:nvPr>
        </p:nvSpPr>
        <p:spPr/>
        <p:txBody>
          <a:bodyPr/>
          <a:lstStyle/>
          <a:p>
            <a:fld id="{DE2B87E1-F9DF-4BEE-B07D-635D26011F4B}" type="slidenum">
              <a:rPr lang="en-US" altLang="ja-JP" smtClean="0"/>
              <a:pPr/>
              <a:t>48</a:t>
            </a:fld>
            <a:endParaRPr lang="en-US" altLang="ja-JP"/>
          </a:p>
        </p:txBody>
      </p:sp>
      <p:sp>
        <p:nvSpPr>
          <p:cNvPr id="5" name="正方形/長方形 4">
            <a:extLst>
              <a:ext uri="{FF2B5EF4-FFF2-40B4-BE49-F238E27FC236}">
                <a16:creationId xmlns:a16="http://schemas.microsoft.com/office/drawing/2014/main" id="{F99DC1E4-C1A9-2D4A-B75C-0FC5118FD94F}"/>
              </a:ext>
            </a:extLst>
          </p:cNvPr>
          <p:cNvSpPr/>
          <p:nvPr/>
        </p:nvSpPr>
        <p:spPr bwMode="gray">
          <a:xfrm>
            <a:off x="7884368"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7" name="タイトル 6">
            <a:extLst>
              <a:ext uri="{FF2B5EF4-FFF2-40B4-BE49-F238E27FC236}">
                <a16:creationId xmlns:a16="http://schemas.microsoft.com/office/drawing/2014/main" id="{4014E84D-2A56-E04C-8DDA-DE51F4CAC9D5}"/>
              </a:ext>
            </a:extLst>
          </p:cNvPr>
          <p:cNvSpPr>
            <a:spLocks noGrp="1"/>
          </p:cNvSpPr>
          <p:nvPr>
            <p:ph type="title"/>
          </p:nvPr>
        </p:nvSpPr>
        <p:spPr>
          <a:xfrm>
            <a:off x="169863" y="-1588"/>
            <a:ext cx="8242145" cy="693738"/>
          </a:xfrm>
        </p:spPr>
        <p:txBody>
          <a:bodyPr/>
          <a:lstStyle/>
          <a:p>
            <a:r>
              <a:rPr kumimoji="1" lang="ja-JP" altLang="en-US" dirty="0"/>
              <a:t>デコーディング手法</a:t>
            </a:r>
            <a:r>
              <a:rPr lang="ja-JP" altLang="en-US" dirty="0"/>
              <a:t>の比較評価</a:t>
            </a:r>
            <a:endParaRPr kumimoji="1" lang="ja-JP" altLang="en-US" dirty="0"/>
          </a:p>
        </p:txBody>
      </p:sp>
      <p:sp>
        <p:nvSpPr>
          <p:cNvPr id="9" name="コンテンツ プレースホルダー 2">
            <a:extLst>
              <a:ext uri="{FF2B5EF4-FFF2-40B4-BE49-F238E27FC236}">
                <a16:creationId xmlns:a16="http://schemas.microsoft.com/office/drawing/2014/main" id="{17127A45-8848-4D06-8964-335D16149BB4}"/>
              </a:ext>
            </a:extLst>
          </p:cNvPr>
          <p:cNvSpPr>
            <a:spLocks noGrp="1"/>
          </p:cNvSpPr>
          <p:nvPr>
            <p:ph idx="1"/>
          </p:nvPr>
        </p:nvSpPr>
        <p:spPr>
          <a:xfrm>
            <a:off x="4132967" y="872645"/>
            <a:ext cx="4843462" cy="5592763"/>
          </a:xfrm>
        </p:spPr>
        <p:txBody>
          <a:bodyPr/>
          <a:lstStyle/>
          <a:p>
            <a:r>
              <a:rPr lang="ja-JP" altLang="en-US" dirty="0"/>
              <a:t>設定</a:t>
            </a:r>
            <a:endParaRPr lang="en-US" altLang="ja-JP" dirty="0"/>
          </a:p>
          <a:p>
            <a:pPr lvl="1"/>
            <a:r>
              <a:rPr lang="en-US" altLang="ja-JP" dirty="0"/>
              <a:t>Beam size = 1 </a:t>
            </a:r>
            <a:r>
              <a:rPr lang="ja-JP" altLang="en-US" dirty="0"/>
              <a:t>～ </a:t>
            </a:r>
            <a:r>
              <a:rPr lang="en-US" altLang="ja-JP" dirty="0"/>
              <a:t>1000 </a:t>
            </a:r>
            <a:r>
              <a:rPr lang="ja-JP" altLang="en-US" dirty="0"/>
              <a:t>で評価</a:t>
            </a:r>
            <a:endParaRPr lang="en-US" altLang="ja-JP" dirty="0"/>
          </a:p>
          <a:p>
            <a:pPr lvl="1"/>
            <a:r>
              <a:rPr lang="ja-JP" altLang="en-US" dirty="0"/>
              <a:t>タイムアウト</a:t>
            </a:r>
            <a:r>
              <a:rPr lang="en-US" altLang="ja-JP" dirty="0"/>
              <a:t>30</a:t>
            </a:r>
            <a:r>
              <a:rPr lang="ja-JP" altLang="en-US" dirty="0"/>
              <a:t>秒に設定</a:t>
            </a:r>
            <a:endParaRPr lang="en-US" altLang="ja-JP" dirty="0"/>
          </a:p>
          <a:p>
            <a:pPr lvl="1"/>
            <a:endParaRPr lang="en-US" altLang="ja-JP" dirty="0"/>
          </a:p>
          <a:p>
            <a:r>
              <a:rPr lang="ja-JP" altLang="en-US" dirty="0"/>
              <a:t>結果</a:t>
            </a:r>
            <a:endParaRPr lang="en-US" altLang="ja-JP" dirty="0"/>
          </a:p>
          <a:p>
            <a:pPr lvl="1"/>
            <a:r>
              <a:rPr lang="en-US" altLang="ja-JP" dirty="0"/>
              <a:t>Beam size = 100, 500 </a:t>
            </a:r>
            <a:r>
              <a:rPr lang="ja-JP" altLang="en-US" dirty="0"/>
              <a:t>付近で、</a:t>
            </a:r>
            <a:r>
              <a:rPr lang="en-US" altLang="ja-JP" dirty="0"/>
              <a:t>PV-beam </a:t>
            </a:r>
            <a:r>
              <a:rPr lang="ja-JP" altLang="en-US" dirty="0"/>
              <a:t>が最も良い結果となった。</a:t>
            </a:r>
            <a:endParaRPr lang="en-US" altLang="ja-JP" dirty="0"/>
          </a:p>
          <a:p>
            <a:pPr lvl="1"/>
            <a:r>
              <a:rPr lang="en-US" altLang="ja-JP" dirty="0">
                <a:sym typeface="Wingdings" panose="05000000000000000000" pitchFamily="2" charset="2"/>
              </a:rPr>
              <a:t></a:t>
            </a:r>
            <a:r>
              <a:rPr lang="ja-JP" altLang="en-US" dirty="0"/>
              <a:t>テーブルを生成できないオペレータ列を候補から外す</a:t>
            </a:r>
            <a:r>
              <a:rPr lang="en-US" altLang="ja-JP" dirty="0"/>
              <a:t>PV-beam</a:t>
            </a:r>
            <a:r>
              <a:rPr lang="ja-JP" altLang="en-US" dirty="0"/>
              <a:t>の効率化が効果的。</a:t>
            </a:r>
            <a:endParaRPr lang="en-US" altLang="ja-JP" dirty="0"/>
          </a:p>
          <a:p>
            <a:pPr lvl="1"/>
            <a:r>
              <a:rPr lang="ja-JP" altLang="en-US" dirty="0"/>
              <a:t>その他</a:t>
            </a:r>
            <a:endParaRPr lang="en-US" altLang="ja-JP" dirty="0"/>
          </a:p>
          <a:p>
            <a:pPr lvl="2"/>
            <a:r>
              <a:rPr lang="en-US" altLang="ja-JP" dirty="0"/>
              <a:t>Beam size 1000 </a:t>
            </a:r>
            <a:r>
              <a:rPr lang="ja-JP" altLang="en-US" dirty="0"/>
              <a:t>ではタイムアウトで処理</a:t>
            </a:r>
            <a:r>
              <a:rPr lang="ja-JP" altLang="en-US"/>
              <a:t>中断するテストがあり性能</a:t>
            </a:r>
            <a:r>
              <a:rPr lang="ja-JP" altLang="en-US" dirty="0"/>
              <a:t>低下</a:t>
            </a:r>
            <a:endParaRPr lang="en-US" altLang="ja-JP" dirty="0"/>
          </a:p>
          <a:p>
            <a:pPr lvl="2"/>
            <a:r>
              <a:rPr lang="en-US" altLang="ja-JP" dirty="0"/>
              <a:t>Iterative beam </a:t>
            </a:r>
            <a:r>
              <a:rPr lang="ja-JP" altLang="en-US" dirty="0"/>
              <a:t>は探索済候補のチェック処理がネックになり、</a:t>
            </a:r>
            <a:r>
              <a:rPr lang="en-US" altLang="ja-JP" dirty="0"/>
              <a:t>beam=50</a:t>
            </a:r>
            <a:r>
              <a:rPr lang="ja-JP" altLang="en-US" dirty="0"/>
              <a:t>以上では２回め以降の</a:t>
            </a:r>
            <a:r>
              <a:rPr lang="en-US" altLang="ja-JP" dirty="0"/>
              <a:t>beam search</a:t>
            </a:r>
            <a:r>
              <a:rPr lang="ja-JP" altLang="en-US" dirty="0"/>
              <a:t>を</a:t>
            </a:r>
            <a:r>
              <a:rPr lang="ja-JP" altLang="en-US"/>
              <a:t>実行できない</a:t>
            </a:r>
            <a:endParaRPr lang="en-US" altLang="ja-JP" dirty="0"/>
          </a:p>
        </p:txBody>
      </p:sp>
      <p:pic>
        <p:nvPicPr>
          <p:cNvPr id="2" name="図 1">
            <a:extLst>
              <a:ext uri="{FF2B5EF4-FFF2-40B4-BE49-F238E27FC236}">
                <a16:creationId xmlns:a16="http://schemas.microsoft.com/office/drawing/2014/main" id="{73FB4198-E1CE-160E-202A-F0F7263E9756}"/>
              </a:ext>
            </a:extLst>
          </p:cNvPr>
          <p:cNvPicPr>
            <a:picLocks noChangeAspect="1"/>
          </p:cNvPicPr>
          <p:nvPr/>
        </p:nvPicPr>
        <p:blipFill>
          <a:blip r:embed="rId2"/>
          <a:stretch>
            <a:fillRect/>
          </a:stretch>
        </p:blipFill>
        <p:spPr>
          <a:xfrm>
            <a:off x="141291" y="692150"/>
            <a:ext cx="3931301" cy="5695628"/>
          </a:xfrm>
          <a:prstGeom prst="rect">
            <a:avLst/>
          </a:prstGeom>
        </p:spPr>
      </p:pic>
      <p:sp>
        <p:nvSpPr>
          <p:cNvPr id="6" name="テキスト ボックス 5">
            <a:extLst>
              <a:ext uri="{FF2B5EF4-FFF2-40B4-BE49-F238E27FC236}">
                <a16:creationId xmlns:a16="http://schemas.microsoft.com/office/drawing/2014/main" id="{860E9C0F-ED65-6DF0-5D30-FA12781701D8}"/>
              </a:ext>
            </a:extLst>
          </p:cNvPr>
          <p:cNvSpPr txBox="1"/>
          <p:nvPr/>
        </p:nvSpPr>
        <p:spPr>
          <a:xfrm>
            <a:off x="1697213" y="6331823"/>
            <a:ext cx="819455" cy="246221"/>
          </a:xfrm>
          <a:prstGeom prst="rect">
            <a:avLst/>
          </a:prstGeom>
          <a:noFill/>
        </p:spPr>
        <p:txBody>
          <a:bodyPr vert="horz" wrap="none" rtlCol="0">
            <a:spAutoFit/>
          </a:bodyPr>
          <a:lstStyle/>
          <a:p>
            <a:r>
              <a:rPr lang="en-US" altLang="ja-JP" sz="1000" dirty="0">
                <a:latin typeface="Meiryo UI" panose="020B0604030504040204" pitchFamily="50" charset="-128"/>
                <a:ea typeface="Meiryo UI" panose="020B0604030504040204" pitchFamily="50" charset="-128"/>
              </a:rPr>
              <a:t>Beam size</a:t>
            </a:r>
            <a:endParaRPr kumimoji="1"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9206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233D90-321E-55CA-AAB6-1DC2B7FFB806}"/>
              </a:ext>
            </a:extLst>
          </p:cNvPr>
          <p:cNvSpPr>
            <a:spLocks noGrp="1"/>
          </p:cNvSpPr>
          <p:nvPr>
            <p:ph type="title"/>
          </p:nvPr>
        </p:nvSpPr>
        <p:spPr/>
        <p:txBody>
          <a:bodyPr/>
          <a:lstStyle/>
          <a:p>
            <a:r>
              <a:rPr kumimoji="1" lang="ja-JP" altLang="en-US" dirty="0"/>
              <a:t>データプレパレーションのタスク</a:t>
            </a:r>
          </a:p>
        </p:txBody>
      </p:sp>
      <p:sp>
        <p:nvSpPr>
          <p:cNvPr id="4" name="スライド番号プレースホルダー 3">
            <a:extLst>
              <a:ext uri="{FF2B5EF4-FFF2-40B4-BE49-F238E27FC236}">
                <a16:creationId xmlns:a16="http://schemas.microsoft.com/office/drawing/2014/main" id="{1ECBBA49-5180-F9C9-A09D-175D3A93CB28}"/>
              </a:ext>
            </a:extLst>
          </p:cNvPr>
          <p:cNvSpPr>
            <a:spLocks noGrp="1"/>
          </p:cNvSpPr>
          <p:nvPr>
            <p:ph type="sldNum" sz="quarter" idx="10"/>
          </p:nvPr>
        </p:nvSpPr>
        <p:spPr/>
        <p:txBody>
          <a:bodyPr/>
          <a:lstStyle/>
          <a:p>
            <a:fld id="{DE2B87E1-F9DF-4BEE-B07D-635D26011F4B}" type="slidenum">
              <a:rPr lang="en-US" altLang="ja-JP" smtClean="0"/>
              <a:pPr/>
              <a:t>4</a:t>
            </a:fld>
            <a:endParaRPr lang="en-US" altLang="ja-JP"/>
          </a:p>
        </p:txBody>
      </p:sp>
      <p:sp>
        <p:nvSpPr>
          <p:cNvPr id="14" name="コンテンツ プレースホルダー 2">
            <a:extLst>
              <a:ext uri="{FF2B5EF4-FFF2-40B4-BE49-F238E27FC236}">
                <a16:creationId xmlns:a16="http://schemas.microsoft.com/office/drawing/2014/main" id="{8B4E1104-777C-C186-6E67-1DC1F8635FB9}"/>
              </a:ext>
            </a:extLst>
          </p:cNvPr>
          <p:cNvSpPr>
            <a:spLocks noGrp="1"/>
          </p:cNvSpPr>
          <p:nvPr>
            <p:ph idx="1"/>
          </p:nvPr>
        </p:nvSpPr>
        <p:spPr>
          <a:xfrm>
            <a:off x="169863" y="781168"/>
            <a:ext cx="8786813" cy="5727402"/>
          </a:xfrm>
        </p:spPr>
        <p:txBody>
          <a:bodyPr/>
          <a:lstStyle/>
          <a:p>
            <a:r>
              <a:rPr lang="ja-JP" altLang="en-US"/>
              <a:t>データ入出力</a:t>
            </a:r>
            <a:endParaRPr lang="en-US" altLang="ja-JP" dirty="0"/>
          </a:p>
          <a:p>
            <a:pPr lvl="1"/>
            <a:r>
              <a:rPr lang="en-US" altLang="ja-JP" dirty="0" err="1"/>
              <a:t>RDBMS,DWH,NoSQL,CSV,XML,Web</a:t>
            </a:r>
            <a:r>
              <a:rPr lang="en-US" altLang="ja-JP" dirty="0"/>
              <a:t> site </a:t>
            </a:r>
            <a:r>
              <a:rPr lang="ja-JP" altLang="en-US"/>
              <a:t>などを入力</a:t>
            </a:r>
            <a:endParaRPr lang="en-US" altLang="ja-JP" dirty="0"/>
          </a:p>
          <a:p>
            <a:pPr lvl="1"/>
            <a:r>
              <a:rPr lang="en-US" altLang="ja-JP" dirty="0"/>
              <a:t>BI</a:t>
            </a:r>
            <a:r>
              <a:rPr lang="ja-JP" altLang="en-US"/>
              <a:t>ツール、分析ツール</a:t>
            </a:r>
            <a:r>
              <a:rPr lang="en-US" altLang="ja-JP" dirty="0"/>
              <a:t> </a:t>
            </a:r>
            <a:r>
              <a:rPr lang="ja-JP" altLang="en-US"/>
              <a:t>などへの出力</a:t>
            </a:r>
            <a:endParaRPr lang="en-US" altLang="ja-JP" dirty="0"/>
          </a:p>
          <a:p>
            <a:r>
              <a:rPr lang="ja-JP" altLang="en-US"/>
              <a:t>テーブルデータ変換（</a:t>
            </a:r>
            <a:r>
              <a:rPr lang="en-US" altLang="ja-JP" dirty="0"/>
              <a:t>Tabular Transformation</a:t>
            </a:r>
            <a:r>
              <a:rPr lang="ja-JP" altLang="en-US"/>
              <a:t>）</a:t>
            </a:r>
            <a:endParaRPr lang="en-US" altLang="ja-JP" dirty="0"/>
          </a:p>
          <a:p>
            <a:pPr lvl="1"/>
            <a:r>
              <a:rPr lang="en-US" altLang="ja-JP" dirty="0"/>
              <a:t>Syntactic </a:t>
            </a:r>
            <a:r>
              <a:rPr lang="ja-JP" altLang="en-US"/>
              <a:t>変換（</a:t>
            </a:r>
            <a:r>
              <a:rPr lang="ja-JP" altLang="en-US">
                <a:solidFill>
                  <a:schemeClr val="tx1">
                    <a:lumMod val="95000"/>
                    <a:lumOff val="5000"/>
                  </a:schemeClr>
                </a:solidFill>
              </a:rPr>
              <a:t>テキスト抽出、数値抽出、文字列分割、結合</a:t>
            </a:r>
            <a:r>
              <a:rPr lang="ja-JP" altLang="en-US"/>
              <a:t>）</a:t>
            </a:r>
            <a:endParaRPr lang="en-US" altLang="ja-JP" dirty="0"/>
          </a:p>
          <a:p>
            <a:pPr lvl="1"/>
            <a:r>
              <a:rPr lang="en-US" altLang="ja-JP" dirty="0"/>
              <a:t>Layout </a:t>
            </a:r>
            <a:r>
              <a:rPr lang="ja-JP" altLang="en-US"/>
              <a:t>変換（</a:t>
            </a:r>
            <a:r>
              <a:rPr lang="ja-JP" altLang="en-US">
                <a:solidFill>
                  <a:schemeClr val="tx1">
                    <a:lumMod val="95000"/>
                    <a:lumOff val="5000"/>
                  </a:schemeClr>
                </a:solidFill>
              </a:rPr>
              <a:t>テーブルカラム削除・移動、縦横変換、畳み込み・展開</a:t>
            </a:r>
            <a:r>
              <a:rPr lang="ja-JP" altLang="en-US"/>
              <a:t>）</a:t>
            </a:r>
            <a:endParaRPr lang="en-US" altLang="ja-JP" dirty="0"/>
          </a:p>
          <a:p>
            <a:r>
              <a:rPr lang="ja-JP" altLang="en-US"/>
              <a:t>データクレンジング</a:t>
            </a:r>
            <a:endParaRPr lang="en-US" altLang="ja-JP" dirty="0"/>
          </a:p>
          <a:p>
            <a:pPr lvl="1"/>
            <a:r>
              <a:rPr lang="ja-JP" altLang="en-US"/>
              <a:t>欠損値補完、異常値削除、フィルタリング、フォーマット正規化、エンティティ解決</a:t>
            </a:r>
            <a:endParaRPr lang="en-US" altLang="ja-JP" dirty="0"/>
          </a:p>
          <a:p>
            <a:r>
              <a:rPr lang="ja-JP" altLang="en-US"/>
              <a:t>データエンリッチメント</a:t>
            </a:r>
            <a:endParaRPr lang="en-US" altLang="ja-JP" dirty="0"/>
          </a:p>
          <a:p>
            <a:pPr lvl="1"/>
            <a:r>
              <a:rPr lang="ja-JP" altLang="en-US"/>
              <a:t>スキーママッチング、 </a:t>
            </a:r>
            <a:r>
              <a:rPr lang="en-US" altLang="ja-JP" dirty="0"/>
              <a:t>Lookup</a:t>
            </a:r>
            <a:r>
              <a:rPr lang="ja-JP" altLang="en-US"/>
              <a:t>（辞書変換、カテゴリ値変換）、</a:t>
            </a:r>
            <a:r>
              <a:rPr lang="en-US" altLang="ja-JP" dirty="0"/>
              <a:t>JOIN</a:t>
            </a:r>
          </a:p>
          <a:p>
            <a:r>
              <a:rPr lang="ja-JP" altLang="en-US"/>
              <a:t>データ理解</a:t>
            </a:r>
            <a:endParaRPr lang="en-US" altLang="ja-JP" dirty="0"/>
          </a:p>
          <a:p>
            <a:pPr lvl="1"/>
            <a:r>
              <a:rPr lang="ja-JP" altLang="en-US"/>
              <a:t>エラー・欠損値検知、型推定、集計</a:t>
            </a:r>
            <a:endParaRPr lang="en-US" altLang="ja-JP" dirty="0"/>
          </a:p>
          <a:p>
            <a:endParaRPr lang="en-US" altLang="ja-JP" dirty="0"/>
          </a:p>
          <a:p>
            <a:endParaRPr kumimoji="1" lang="en-US" altLang="ja-JP" dirty="0"/>
          </a:p>
        </p:txBody>
      </p:sp>
      <p:sp>
        <p:nvSpPr>
          <p:cNvPr id="5" name="正方形/長方形 4">
            <a:extLst>
              <a:ext uri="{FF2B5EF4-FFF2-40B4-BE49-F238E27FC236}">
                <a16:creationId xmlns:a16="http://schemas.microsoft.com/office/drawing/2014/main" id="{6B706025-B947-40D8-877C-DD9C5A53EAAE}"/>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8755812"/>
      </p:ext>
    </p:extLst>
  </p:cSld>
  <p:clrMapOvr>
    <a:masterClrMapping/>
  </p:clrMapOvr>
  <mc:AlternateContent xmlns:mc="http://schemas.openxmlformats.org/markup-compatibility/2006" xmlns:p14="http://schemas.microsoft.com/office/powerpoint/2010/main">
    <mc:Choice Requires="p14">
      <p:transition spd="slow" p14:dur="2000" advTm="23791"/>
    </mc:Choice>
    <mc:Fallback xmlns="">
      <p:transition spd="slow" advTm="2379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8740647-4DDF-0545-8496-27F8E697231C}"/>
              </a:ext>
            </a:extLst>
          </p:cNvPr>
          <p:cNvSpPr>
            <a:spLocks noGrp="1"/>
          </p:cNvSpPr>
          <p:nvPr>
            <p:ph type="sldNum" sz="quarter" idx="10"/>
          </p:nvPr>
        </p:nvSpPr>
        <p:spPr/>
        <p:txBody>
          <a:bodyPr/>
          <a:lstStyle/>
          <a:p>
            <a:fld id="{DE2B87E1-F9DF-4BEE-B07D-635D26011F4B}" type="slidenum">
              <a:rPr lang="en-US" altLang="ja-JP" smtClean="0"/>
              <a:pPr/>
              <a:t>49</a:t>
            </a:fld>
            <a:endParaRPr lang="en-US" altLang="ja-JP"/>
          </a:p>
        </p:txBody>
      </p:sp>
      <p:sp>
        <p:nvSpPr>
          <p:cNvPr id="5" name="正方形/長方形 4">
            <a:extLst>
              <a:ext uri="{FF2B5EF4-FFF2-40B4-BE49-F238E27FC236}">
                <a16:creationId xmlns:a16="http://schemas.microsoft.com/office/drawing/2014/main" id="{F99DC1E4-C1A9-2D4A-B75C-0FC5118FD94F}"/>
              </a:ext>
            </a:extLst>
          </p:cNvPr>
          <p:cNvSpPr/>
          <p:nvPr/>
        </p:nvSpPr>
        <p:spPr bwMode="gray">
          <a:xfrm>
            <a:off x="7884368"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7" name="タイトル 6">
            <a:extLst>
              <a:ext uri="{FF2B5EF4-FFF2-40B4-BE49-F238E27FC236}">
                <a16:creationId xmlns:a16="http://schemas.microsoft.com/office/drawing/2014/main" id="{4014E84D-2A56-E04C-8DDA-DE51F4CAC9D5}"/>
              </a:ext>
            </a:extLst>
          </p:cNvPr>
          <p:cNvSpPr>
            <a:spLocks noGrp="1"/>
          </p:cNvSpPr>
          <p:nvPr>
            <p:ph type="title"/>
          </p:nvPr>
        </p:nvSpPr>
        <p:spPr>
          <a:xfrm>
            <a:off x="169863" y="-1588"/>
            <a:ext cx="8242145" cy="693738"/>
          </a:xfrm>
        </p:spPr>
        <p:txBody>
          <a:bodyPr/>
          <a:lstStyle/>
          <a:p>
            <a:r>
              <a:rPr kumimoji="1" lang="ja-JP" altLang="en-US" dirty="0"/>
              <a:t>デコーディング手法</a:t>
            </a:r>
            <a:r>
              <a:rPr lang="ja-JP" altLang="en-US" dirty="0"/>
              <a:t>の比較評価</a:t>
            </a:r>
            <a:endParaRPr kumimoji="1" lang="ja-JP" altLang="en-US" dirty="0"/>
          </a:p>
        </p:txBody>
      </p:sp>
      <p:sp>
        <p:nvSpPr>
          <p:cNvPr id="9" name="コンテンツ プレースホルダー 2">
            <a:extLst>
              <a:ext uri="{FF2B5EF4-FFF2-40B4-BE49-F238E27FC236}">
                <a16:creationId xmlns:a16="http://schemas.microsoft.com/office/drawing/2014/main" id="{17127A45-8848-4D06-8964-335D16149BB4}"/>
              </a:ext>
            </a:extLst>
          </p:cNvPr>
          <p:cNvSpPr>
            <a:spLocks noGrp="1"/>
          </p:cNvSpPr>
          <p:nvPr>
            <p:ph idx="1"/>
          </p:nvPr>
        </p:nvSpPr>
        <p:spPr>
          <a:xfrm>
            <a:off x="251520" y="869950"/>
            <a:ext cx="8892480" cy="1406921"/>
          </a:xfrm>
        </p:spPr>
        <p:txBody>
          <a:bodyPr/>
          <a:lstStyle/>
          <a:p>
            <a:r>
              <a:rPr lang="ja-JP" altLang="en-US" dirty="0"/>
              <a:t>提案したデコーディング手法と、ベースラインとの比較</a:t>
            </a:r>
            <a:endParaRPr lang="en-US" altLang="ja-JP" dirty="0"/>
          </a:p>
          <a:p>
            <a:pPr lvl="1"/>
            <a:r>
              <a:rPr lang="en-US" altLang="ja-JP" dirty="0"/>
              <a:t>Small</a:t>
            </a:r>
            <a:r>
              <a:rPr lang="ja-JP" altLang="en-US" dirty="0"/>
              <a:t>テストセットの評価</a:t>
            </a:r>
            <a:endParaRPr lang="en-US" altLang="ja-JP" dirty="0"/>
          </a:p>
          <a:p>
            <a:pPr lvl="2"/>
            <a:r>
              <a:rPr lang="en-US" altLang="ja-JP" dirty="0"/>
              <a:t>Multistep beam (beam size =500) </a:t>
            </a:r>
            <a:r>
              <a:rPr lang="ja-JP" altLang="en-US" dirty="0"/>
              <a:t>で</a:t>
            </a:r>
            <a:r>
              <a:rPr lang="en-US" altLang="ja-JP" dirty="0"/>
              <a:t> 95.8 % </a:t>
            </a:r>
            <a:r>
              <a:rPr lang="ja-JP" altLang="en-US" dirty="0"/>
              <a:t>と非常に高い性能となる。</a:t>
            </a:r>
            <a:endParaRPr lang="en-US" altLang="ja-JP" dirty="0"/>
          </a:p>
          <a:p>
            <a:pPr lvl="1"/>
            <a:r>
              <a:rPr lang="en-US" altLang="ja-JP" dirty="0"/>
              <a:t>Large</a:t>
            </a:r>
            <a:r>
              <a:rPr lang="ja-JP" altLang="en-US" dirty="0"/>
              <a:t>テストセットの評価</a:t>
            </a:r>
            <a:endParaRPr lang="en-US" altLang="ja-JP" dirty="0"/>
          </a:p>
          <a:p>
            <a:pPr lvl="2"/>
            <a:r>
              <a:rPr lang="en-US" altLang="ja-JP" dirty="0"/>
              <a:t>PV-beam (beam size = 500) </a:t>
            </a:r>
            <a:r>
              <a:rPr lang="ja-JP" altLang="en-US" dirty="0"/>
              <a:t>で</a:t>
            </a:r>
            <a:r>
              <a:rPr lang="en-US" altLang="ja-JP" dirty="0"/>
              <a:t>64.4%</a:t>
            </a:r>
            <a:r>
              <a:rPr lang="ja-JP" altLang="en-US" dirty="0"/>
              <a:t>の性能。</a:t>
            </a:r>
            <a:r>
              <a:rPr lang="en-US" altLang="ja-JP" dirty="0"/>
              <a:t>large</a:t>
            </a:r>
            <a:r>
              <a:rPr lang="ja-JP" altLang="en-US" dirty="0"/>
              <a:t>テストセットで高い性能だった</a:t>
            </a:r>
            <a:r>
              <a:rPr lang="en-US" altLang="ja-JP" dirty="0"/>
              <a:t>search-based </a:t>
            </a:r>
            <a:r>
              <a:rPr lang="ja-JP" altLang="en-US" dirty="0"/>
              <a:t>も凌ぐ性能となった。</a:t>
            </a:r>
            <a:endParaRPr lang="en-US" altLang="ja-JP" dirty="0"/>
          </a:p>
          <a:p>
            <a:pPr lvl="1"/>
            <a:endParaRPr kumimoji="1" lang="ja-JP" altLang="en-US" dirty="0"/>
          </a:p>
        </p:txBody>
      </p:sp>
      <p:pic>
        <p:nvPicPr>
          <p:cNvPr id="2" name="図 1">
            <a:extLst>
              <a:ext uri="{FF2B5EF4-FFF2-40B4-BE49-F238E27FC236}">
                <a16:creationId xmlns:a16="http://schemas.microsoft.com/office/drawing/2014/main" id="{8806426B-236B-E89D-7164-48AE8167D26A}"/>
              </a:ext>
            </a:extLst>
          </p:cNvPr>
          <p:cNvPicPr>
            <a:picLocks noChangeAspect="1"/>
          </p:cNvPicPr>
          <p:nvPr/>
        </p:nvPicPr>
        <p:blipFill>
          <a:blip r:embed="rId2"/>
          <a:stretch>
            <a:fillRect/>
          </a:stretch>
        </p:blipFill>
        <p:spPr>
          <a:xfrm>
            <a:off x="574305" y="3212976"/>
            <a:ext cx="7660462" cy="3240360"/>
          </a:xfrm>
          <a:prstGeom prst="rect">
            <a:avLst/>
          </a:prstGeom>
        </p:spPr>
      </p:pic>
    </p:spTree>
    <p:extLst>
      <p:ext uri="{BB962C8B-B14F-4D97-AF65-F5344CB8AC3E}">
        <p14:creationId xmlns:p14="http://schemas.microsoft.com/office/powerpoint/2010/main" val="3141100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744B7C-8637-4F7E-A8C1-20DCC0486B47}"/>
              </a:ext>
            </a:extLst>
          </p:cNvPr>
          <p:cNvSpPr>
            <a:spLocks noGrp="1"/>
          </p:cNvSpPr>
          <p:nvPr>
            <p:ph type="title"/>
          </p:nvPr>
        </p:nvSpPr>
        <p:spPr/>
        <p:txBody>
          <a:bodyPr/>
          <a:lstStyle/>
          <a:p>
            <a:r>
              <a:rPr kumimoji="1" lang="en-US" altLang="ja-JP" dirty="0"/>
              <a:t>PV-beam </a:t>
            </a:r>
            <a:r>
              <a:rPr kumimoji="1" lang="ja-JP" altLang="en-US" dirty="0"/>
              <a:t>と </a:t>
            </a:r>
            <a:r>
              <a:rPr kumimoji="1" lang="en-US" altLang="ja-JP" dirty="0"/>
              <a:t>TPE </a:t>
            </a:r>
            <a:r>
              <a:rPr kumimoji="1" lang="ja-JP" altLang="en-US" dirty="0"/>
              <a:t>を組み合わせたモデルの評価</a:t>
            </a:r>
          </a:p>
        </p:txBody>
      </p:sp>
      <p:sp>
        <p:nvSpPr>
          <p:cNvPr id="3" name="コンテンツ プレースホルダー 2">
            <a:extLst>
              <a:ext uri="{FF2B5EF4-FFF2-40B4-BE49-F238E27FC236}">
                <a16:creationId xmlns:a16="http://schemas.microsoft.com/office/drawing/2014/main" id="{E2A63D50-B136-42F5-91CA-18C15F35F6AE}"/>
              </a:ext>
            </a:extLst>
          </p:cNvPr>
          <p:cNvSpPr>
            <a:spLocks noGrp="1"/>
          </p:cNvSpPr>
          <p:nvPr>
            <p:ph idx="1"/>
          </p:nvPr>
        </p:nvSpPr>
        <p:spPr>
          <a:xfrm>
            <a:off x="177006" y="692149"/>
            <a:ext cx="8786813" cy="5900685"/>
          </a:xfrm>
        </p:spPr>
        <p:txBody>
          <a:bodyPr/>
          <a:lstStyle/>
          <a:p>
            <a:r>
              <a:rPr lang="ja-JP" altLang="en-US" dirty="0"/>
              <a:t>以下の</a:t>
            </a:r>
            <a:r>
              <a:rPr kumimoji="1" lang="ja-JP" altLang="en-US" dirty="0"/>
              <a:t>組み合わせのモデルを評価</a:t>
            </a:r>
            <a:endParaRPr kumimoji="1" lang="en-US" altLang="ja-JP" dirty="0"/>
          </a:p>
          <a:p>
            <a:pPr lvl="1"/>
            <a:r>
              <a:rPr kumimoji="1" lang="ja-JP" altLang="en-US" dirty="0"/>
              <a:t>デコーディング</a:t>
            </a:r>
            <a:r>
              <a:rPr kumimoji="1" lang="ja-JP" altLang="en-US"/>
              <a:t>手法</a:t>
            </a:r>
            <a:r>
              <a:rPr lang="ja-JP" altLang="en-US"/>
              <a:t>：</a:t>
            </a:r>
            <a:r>
              <a:rPr lang="en-US" altLang="ja-JP" dirty="0"/>
              <a:t>PV-beam</a:t>
            </a:r>
          </a:p>
          <a:p>
            <a:pPr lvl="1"/>
            <a:r>
              <a:rPr kumimoji="1" lang="en-US" altLang="ja-JP" dirty="0"/>
              <a:t>TPE: ATPE (sinusoidal)</a:t>
            </a:r>
          </a:p>
          <a:p>
            <a:r>
              <a:rPr kumimoji="1" lang="ja-JP" altLang="en-US" dirty="0"/>
              <a:t>性能</a:t>
            </a:r>
            <a:endParaRPr kumimoji="1" lang="en-US" altLang="ja-JP" dirty="0"/>
          </a:p>
          <a:p>
            <a:pPr lvl="1"/>
            <a:r>
              <a:rPr lang="ja-JP" altLang="en-US"/>
              <a:t>２つの成果を組み合わせることで、最高性能を達成。</a:t>
            </a:r>
            <a:endParaRPr lang="en-US" altLang="ja-JP" dirty="0"/>
          </a:p>
          <a:p>
            <a:pPr lvl="1"/>
            <a:r>
              <a:rPr kumimoji="1" lang="ja-JP" altLang="en-US" dirty="0"/>
              <a:t>これまで</a:t>
            </a:r>
            <a:r>
              <a:rPr kumimoji="1" lang="en-US" altLang="ja-JP" dirty="0"/>
              <a:t>state-of-the-art</a:t>
            </a:r>
            <a:r>
              <a:rPr kumimoji="1" lang="ja-JP" altLang="en-US" dirty="0"/>
              <a:t>であったベースラインの“</a:t>
            </a:r>
            <a:r>
              <a:rPr kumimoji="1" lang="en-US" altLang="ja-JP" dirty="0"/>
              <a:t>search-based</a:t>
            </a:r>
            <a:r>
              <a:rPr kumimoji="1" lang="ja-JP" altLang="en-US" dirty="0"/>
              <a:t>”と比較しても注目すべき性能向上した。</a:t>
            </a:r>
            <a:endParaRPr kumimoji="1" lang="en-US" altLang="ja-JP" dirty="0"/>
          </a:p>
          <a:p>
            <a:pPr lvl="1"/>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02727569-A658-42FD-B1A5-BF5CE4ABBECC}"/>
              </a:ext>
            </a:extLst>
          </p:cNvPr>
          <p:cNvSpPr>
            <a:spLocks noGrp="1"/>
          </p:cNvSpPr>
          <p:nvPr>
            <p:ph type="sldNum" sz="quarter" idx="10"/>
          </p:nvPr>
        </p:nvSpPr>
        <p:spPr/>
        <p:txBody>
          <a:bodyPr/>
          <a:lstStyle/>
          <a:p>
            <a:fld id="{DE2B87E1-F9DF-4BEE-B07D-635D26011F4B}" type="slidenum">
              <a:rPr lang="en-US" altLang="ja-JP" smtClean="0"/>
              <a:pPr/>
              <a:t>50</a:t>
            </a:fld>
            <a:endParaRPr lang="en-US" altLang="ja-JP"/>
          </a:p>
        </p:txBody>
      </p:sp>
      <p:sp>
        <p:nvSpPr>
          <p:cNvPr id="7" name="正方形/長方形 6">
            <a:extLst>
              <a:ext uri="{FF2B5EF4-FFF2-40B4-BE49-F238E27FC236}">
                <a16:creationId xmlns:a16="http://schemas.microsoft.com/office/drawing/2014/main" id="{98D4A027-9D27-48E2-8608-EB9EDCD17EE4}"/>
              </a:ext>
            </a:extLst>
          </p:cNvPr>
          <p:cNvSpPr/>
          <p:nvPr/>
        </p:nvSpPr>
        <p:spPr bwMode="gray">
          <a:xfrm>
            <a:off x="7919864" y="23883"/>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graphicFrame>
        <p:nvGraphicFramePr>
          <p:cNvPr id="8" name="表 7">
            <a:extLst>
              <a:ext uri="{FF2B5EF4-FFF2-40B4-BE49-F238E27FC236}">
                <a16:creationId xmlns:a16="http://schemas.microsoft.com/office/drawing/2014/main" id="{375C522B-B9B6-5D53-1617-780F626C6E8A}"/>
              </a:ext>
            </a:extLst>
          </p:cNvPr>
          <p:cNvGraphicFramePr>
            <a:graphicFrameLocks noGrp="1"/>
          </p:cNvGraphicFramePr>
          <p:nvPr>
            <p:extLst>
              <p:ext uri="{D42A27DB-BD31-4B8C-83A1-F6EECF244321}">
                <p14:modId xmlns:p14="http://schemas.microsoft.com/office/powerpoint/2010/main" val="1654106348"/>
              </p:ext>
            </p:extLst>
          </p:nvPr>
        </p:nvGraphicFramePr>
        <p:xfrm>
          <a:off x="433349" y="3359989"/>
          <a:ext cx="8537613" cy="2865120"/>
        </p:xfrm>
        <a:graphic>
          <a:graphicData uri="http://schemas.openxmlformats.org/drawingml/2006/table">
            <a:tbl>
              <a:tblPr firstRow="1" firstCol="1" bandRow="1">
                <a:tableStyleId>{21E4AEA4-8DFA-4A89-87EB-49C32662AFE0}</a:tableStyleId>
              </a:tblPr>
              <a:tblGrid>
                <a:gridCol w="5002747">
                  <a:extLst>
                    <a:ext uri="{9D8B030D-6E8A-4147-A177-3AD203B41FA5}">
                      <a16:colId xmlns:a16="http://schemas.microsoft.com/office/drawing/2014/main" val="2443609464"/>
                    </a:ext>
                  </a:extLst>
                </a:gridCol>
                <a:gridCol w="1800200">
                  <a:extLst>
                    <a:ext uri="{9D8B030D-6E8A-4147-A177-3AD203B41FA5}">
                      <a16:colId xmlns:a16="http://schemas.microsoft.com/office/drawing/2014/main" val="622534649"/>
                    </a:ext>
                  </a:extLst>
                </a:gridCol>
                <a:gridCol w="1734666">
                  <a:extLst>
                    <a:ext uri="{9D8B030D-6E8A-4147-A177-3AD203B41FA5}">
                      <a16:colId xmlns:a16="http://schemas.microsoft.com/office/drawing/2014/main" val="1442652625"/>
                    </a:ext>
                  </a:extLst>
                </a:gridCol>
              </a:tblGrid>
              <a:tr h="304924">
                <a:tc>
                  <a:txBody>
                    <a:bodyPr/>
                    <a:lstStyle/>
                    <a:p>
                      <a:r>
                        <a:rPr kumimoji="1" lang="en-US" altLang="ja-JP" dirty="0"/>
                        <a:t>model</a:t>
                      </a:r>
                      <a:endParaRPr kumimoji="1" lang="ja-JP" altLang="en-US"/>
                    </a:p>
                  </a:txBody>
                  <a:tcPr/>
                </a:tc>
                <a:tc>
                  <a:txBody>
                    <a:bodyPr/>
                    <a:lstStyle/>
                    <a:p>
                      <a:r>
                        <a:rPr kumimoji="1" lang="en-US" altLang="ja-JP" dirty="0"/>
                        <a:t>Accuracy on small data</a:t>
                      </a:r>
                      <a:endParaRPr kumimoji="1" lang="ja-JP" altLang="en-US"/>
                    </a:p>
                  </a:txBody>
                  <a:tcPr/>
                </a:tc>
                <a:tc>
                  <a:txBody>
                    <a:bodyPr/>
                    <a:lstStyle/>
                    <a:p>
                      <a:r>
                        <a:rPr kumimoji="1" lang="en-US" altLang="ja-JP" dirty="0"/>
                        <a:t>Accuracy on large data</a:t>
                      </a:r>
                      <a:endParaRPr kumimoji="1" lang="ja-JP" altLang="en-US"/>
                    </a:p>
                  </a:txBody>
                  <a:tcPr/>
                </a:tc>
                <a:extLst>
                  <a:ext uri="{0D108BD9-81ED-4DB2-BD59-A6C34878D82A}">
                    <a16:rowId xmlns:a16="http://schemas.microsoft.com/office/drawing/2014/main" val="3321653628"/>
                  </a:ext>
                </a:extLst>
              </a:tr>
              <a:tr h="370840">
                <a:tc>
                  <a:txBody>
                    <a:bodyPr/>
                    <a:lstStyle/>
                    <a:p>
                      <a:r>
                        <a:rPr kumimoji="1" lang="en-US" altLang="ja-JP" sz="1800" b="1" kern="1200" dirty="0">
                          <a:solidFill>
                            <a:schemeClr val="lt1"/>
                          </a:solidFill>
                          <a:latin typeface="+mn-lt"/>
                          <a:ea typeface="+mn-ea"/>
                          <a:cs typeface="+mn-cs"/>
                        </a:rPr>
                        <a:t>Search-based</a:t>
                      </a:r>
                    </a:p>
                  </a:txBody>
                  <a:tcPr/>
                </a:tc>
                <a:tc>
                  <a:txBody>
                    <a:bodyPr/>
                    <a:lstStyle/>
                    <a:p>
                      <a:r>
                        <a:rPr kumimoji="1" lang="en-US" altLang="ja-JP" b="0" dirty="0"/>
                        <a:t>73.9</a:t>
                      </a:r>
                      <a:endParaRPr kumimoji="1" lang="ja-JP" altLang="en-US" b="0" dirty="0"/>
                    </a:p>
                  </a:txBody>
                  <a:tcPr/>
                </a:tc>
                <a:tc>
                  <a:txBody>
                    <a:bodyPr/>
                    <a:lstStyle/>
                    <a:p>
                      <a:r>
                        <a:rPr kumimoji="1" lang="en-US" altLang="ja-JP" b="0" dirty="0"/>
                        <a:t>63.2</a:t>
                      </a:r>
                      <a:endParaRPr kumimoji="1" lang="ja-JP" altLang="en-US" b="0" dirty="0"/>
                    </a:p>
                  </a:txBody>
                  <a:tcPr/>
                </a:tc>
                <a:extLst>
                  <a:ext uri="{0D108BD9-81ED-4DB2-BD59-A6C34878D82A}">
                    <a16:rowId xmlns:a16="http://schemas.microsoft.com/office/drawing/2014/main" val="4273857228"/>
                  </a:ext>
                </a:extLst>
              </a:tr>
              <a:tr h="370840">
                <a:tc>
                  <a:txBody>
                    <a:bodyPr/>
                    <a:lstStyle/>
                    <a:p>
                      <a:r>
                        <a:rPr kumimoji="1" lang="en-US" altLang="ja-JP" sz="1800" b="1" kern="1200" dirty="0">
                          <a:solidFill>
                            <a:schemeClr val="lt1"/>
                          </a:solidFill>
                          <a:latin typeface="+mn-lt"/>
                          <a:ea typeface="+mn-ea"/>
                          <a:cs typeface="+mn-cs"/>
                        </a:rPr>
                        <a:t>LSTM-based</a:t>
                      </a:r>
                    </a:p>
                  </a:txBody>
                  <a:tcPr/>
                </a:tc>
                <a:tc>
                  <a:txBody>
                    <a:bodyPr/>
                    <a:lstStyle/>
                    <a:p>
                      <a:r>
                        <a:rPr kumimoji="1" lang="en-US" altLang="ja-JP" dirty="0"/>
                        <a:t>69.8</a:t>
                      </a:r>
                      <a:endParaRPr kumimoji="1" lang="ja-JP" altLang="en-US"/>
                    </a:p>
                  </a:txBody>
                  <a:tcPr/>
                </a:tc>
                <a:tc>
                  <a:txBody>
                    <a:bodyPr/>
                    <a:lstStyle/>
                    <a:p>
                      <a:r>
                        <a:rPr kumimoji="1" lang="en-US" altLang="ja-JP" dirty="0"/>
                        <a:t>10.7</a:t>
                      </a:r>
                      <a:endParaRPr kumimoji="1" lang="ja-JP" altLang="en-US"/>
                    </a:p>
                  </a:txBody>
                  <a:tcPr/>
                </a:tc>
                <a:extLst>
                  <a:ext uri="{0D108BD9-81ED-4DB2-BD59-A6C34878D82A}">
                    <a16:rowId xmlns:a16="http://schemas.microsoft.com/office/drawing/2014/main" val="2187054804"/>
                  </a:ext>
                </a:extLst>
              </a:tr>
              <a:tr h="370840">
                <a:tc>
                  <a:txBody>
                    <a:bodyPr/>
                    <a:lstStyle/>
                    <a:p>
                      <a:r>
                        <a:rPr kumimoji="1" lang="en-US" altLang="ja-JP" dirty="0"/>
                        <a:t>Transformer-based</a:t>
                      </a:r>
                      <a:endParaRPr kumimoji="1" lang="ja-JP" altLang="en-US"/>
                    </a:p>
                  </a:txBody>
                  <a:tcPr/>
                </a:tc>
                <a:tc>
                  <a:txBody>
                    <a:bodyPr/>
                    <a:lstStyle/>
                    <a:p>
                      <a:r>
                        <a:rPr kumimoji="1" lang="en-US" altLang="ja-JP" b="0" dirty="0"/>
                        <a:t>86.3</a:t>
                      </a:r>
                      <a:endParaRPr kumimoji="1" lang="ja-JP" altLang="en-US" b="0"/>
                    </a:p>
                  </a:txBody>
                  <a:tcPr/>
                </a:tc>
                <a:tc>
                  <a:txBody>
                    <a:bodyPr/>
                    <a:lstStyle/>
                    <a:p>
                      <a:r>
                        <a:rPr kumimoji="1" lang="en-US" altLang="ja-JP" b="0" dirty="0"/>
                        <a:t>36.1</a:t>
                      </a:r>
                      <a:endParaRPr kumimoji="1" lang="ja-JP" altLang="en-US" b="0"/>
                    </a:p>
                  </a:txBody>
                  <a:tcPr/>
                </a:tc>
                <a:extLst>
                  <a:ext uri="{0D108BD9-81ED-4DB2-BD59-A6C34878D82A}">
                    <a16:rowId xmlns:a16="http://schemas.microsoft.com/office/drawing/2014/main" val="2385138800"/>
                  </a:ext>
                </a:extLst>
              </a:tr>
              <a:tr h="370840">
                <a:tc>
                  <a:txBody>
                    <a:bodyPr/>
                    <a:lstStyle/>
                    <a:p>
                      <a:r>
                        <a:rPr kumimoji="1" lang="en-US" altLang="ja-JP" dirty="0"/>
                        <a:t>Transformer-based w/ TPE</a:t>
                      </a:r>
                      <a:endParaRPr kumimoji="1" lang="ja-JP" altLang="en-US"/>
                    </a:p>
                  </a:txBody>
                  <a:tcPr/>
                </a:tc>
                <a:tc>
                  <a:txBody>
                    <a:bodyPr/>
                    <a:lstStyle/>
                    <a:p>
                      <a:r>
                        <a:rPr kumimoji="1" lang="en-US" altLang="ja-JP" dirty="0"/>
                        <a:t>91.7</a:t>
                      </a:r>
                      <a:endParaRPr kumimoji="1" lang="ja-JP" altLang="en-US"/>
                    </a:p>
                  </a:txBody>
                  <a:tcPr/>
                </a:tc>
                <a:tc>
                  <a:txBody>
                    <a:bodyPr/>
                    <a:lstStyle/>
                    <a:p>
                      <a:r>
                        <a:rPr kumimoji="1" lang="en-US" altLang="ja-JP" b="0" dirty="0"/>
                        <a:t>55.3</a:t>
                      </a:r>
                      <a:endParaRPr kumimoji="1" lang="ja-JP" altLang="en-US" b="0"/>
                    </a:p>
                  </a:txBody>
                  <a:tcPr/>
                </a:tc>
                <a:extLst>
                  <a:ext uri="{0D108BD9-81ED-4DB2-BD59-A6C34878D82A}">
                    <a16:rowId xmlns:a16="http://schemas.microsoft.com/office/drawing/2014/main" val="517224140"/>
                  </a:ext>
                </a:extLst>
              </a:tr>
              <a:tr h="370840">
                <a:tc>
                  <a:txBody>
                    <a:bodyPr/>
                    <a:lstStyle/>
                    <a:p>
                      <a:r>
                        <a:rPr kumimoji="1" lang="en-US" altLang="ja-JP" dirty="0"/>
                        <a:t>Transformer-based w/ PV-beam</a:t>
                      </a:r>
                      <a:endParaRPr kumimoji="1" lang="ja-JP" altLang="en-US"/>
                    </a:p>
                  </a:txBody>
                  <a:tcPr/>
                </a:tc>
                <a:tc>
                  <a:txBody>
                    <a:bodyPr/>
                    <a:lstStyle/>
                    <a:p>
                      <a:r>
                        <a:rPr kumimoji="1" lang="en-US" altLang="ja-JP" b="1" dirty="0"/>
                        <a:t>94.5</a:t>
                      </a:r>
                      <a:endParaRPr kumimoji="1" lang="ja-JP" altLang="en-US" b="1"/>
                    </a:p>
                  </a:txBody>
                  <a:tcPr/>
                </a:tc>
                <a:tc>
                  <a:txBody>
                    <a:bodyPr/>
                    <a:lstStyle/>
                    <a:p>
                      <a:r>
                        <a:rPr kumimoji="1" lang="en-US" altLang="ja-JP" b="0" dirty="0"/>
                        <a:t>64.4</a:t>
                      </a:r>
                      <a:endParaRPr kumimoji="1" lang="ja-JP" altLang="en-US" b="0"/>
                    </a:p>
                  </a:txBody>
                  <a:tcPr/>
                </a:tc>
                <a:extLst>
                  <a:ext uri="{0D108BD9-81ED-4DB2-BD59-A6C34878D82A}">
                    <a16:rowId xmlns:a16="http://schemas.microsoft.com/office/drawing/2014/main" val="267025851"/>
                  </a:ext>
                </a:extLst>
              </a:tr>
              <a:tr h="370840">
                <a:tc>
                  <a:txBody>
                    <a:bodyPr/>
                    <a:lstStyle/>
                    <a:p>
                      <a:r>
                        <a:rPr kumimoji="1" lang="en-US" altLang="ja-JP" dirty="0"/>
                        <a:t>Transformer-based w/ PV-beam, TPE</a:t>
                      </a:r>
                      <a:endParaRPr kumimoji="1" lang="ja-JP" altLang="en-US"/>
                    </a:p>
                  </a:txBody>
                  <a:tcPr/>
                </a:tc>
                <a:tc>
                  <a:txBody>
                    <a:bodyPr/>
                    <a:lstStyle/>
                    <a:p>
                      <a:r>
                        <a:rPr kumimoji="1" lang="en-US" altLang="ja-JP" b="1" dirty="0"/>
                        <a:t>94.5</a:t>
                      </a:r>
                      <a:endParaRPr kumimoji="1" lang="ja-JP" altLang="en-US" b="1"/>
                    </a:p>
                  </a:txBody>
                  <a:tcPr/>
                </a:tc>
                <a:tc>
                  <a:txBody>
                    <a:bodyPr/>
                    <a:lstStyle/>
                    <a:p>
                      <a:r>
                        <a:rPr kumimoji="1" lang="en-US" altLang="ja-JP" b="1" dirty="0"/>
                        <a:t>72.3</a:t>
                      </a:r>
                      <a:endParaRPr kumimoji="1" lang="ja-JP" altLang="en-US" b="1"/>
                    </a:p>
                  </a:txBody>
                  <a:tcPr/>
                </a:tc>
                <a:extLst>
                  <a:ext uri="{0D108BD9-81ED-4DB2-BD59-A6C34878D82A}">
                    <a16:rowId xmlns:a16="http://schemas.microsoft.com/office/drawing/2014/main" val="253311984"/>
                  </a:ext>
                </a:extLst>
              </a:tr>
            </a:tbl>
          </a:graphicData>
        </a:graphic>
      </p:graphicFrame>
    </p:spTree>
    <p:extLst>
      <p:ext uri="{BB962C8B-B14F-4D97-AF65-F5344CB8AC3E}">
        <p14:creationId xmlns:p14="http://schemas.microsoft.com/office/powerpoint/2010/main" val="1652955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744B7C-8637-4F7E-A8C1-20DCC0486B47}"/>
              </a:ext>
            </a:extLst>
          </p:cNvPr>
          <p:cNvSpPr>
            <a:spLocks noGrp="1"/>
          </p:cNvSpPr>
          <p:nvPr>
            <p:ph type="title"/>
          </p:nvPr>
        </p:nvSpPr>
        <p:spPr/>
        <p:txBody>
          <a:bodyPr/>
          <a:lstStyle/>
          <a:p>
            <a:r>
              <a:rPr kumimoji="1" lang="en-US" altLang="ja-JP" dirty="0"/>
              <a:t>PV-beam </a:t>
            </a:r>
            <a:r>
              <a:rPr kumimoji="1" lang="ja-JP" altLang="en-US" dirty="0"/>
              <a:t>と </a:t>
            </a:r>
            <a:r>
              <a:rPr kumimoji="1" lang="en-US" altLang="ja-JP" dirty="0"/>
              <a:t>TPE </a:t>
            </a:r>
            <a:r>
              <a:rPr kumimoji="1" lang="ja-JP" altLang="en-US" dirty="0"/>
              <a:t>を組み合わせたモデルの評価</a:t>
            </a:r>
          </a:p>
        </p:txBody>
      </p:sp>
      <p:sp>
        <p:nvSpPr>
          <p:cNvPr id="3" name="コンテンツ プレースホルダー 2">
            <a:extLst>
              <a:ext uri="{FF2B5EF4-FFF2-40B4-BE49-F238E27FC236}">
                <a16:creationId xmlns:a16="http://schemas.microsoft.com/office/drawing/2014/main" id="{E2A63D50-B136-42F5-91CA-18C15F35F6AE}"/>
              </a:ext>
            </a:extLst>
          </p:cNvPr>
          <p:cNvSpPr>
            <a:spLocks noGrp="1"/>
          </p:cNvSpPr>
          <p:nvPr>
            <p:ph idx="1"/>
          </p:nvPr>
        </p:nvSpPr>
        <p:spPr>
          <a:xfrm>
            <a:off x="177006" y="692150"/>
            <a:ext cx="8786813" cy="2298109"/>
          </a:xfrm>
        </p:spPr>
        <p:txBody>
          <a:bodyPr/>
          <a:lstStyle/>
          <a:p>
            <a:r>
              <a:rPr kumimoji="1" lang="ja-JP" altLang="en-US" dirty="0"/>
              <a:t>反応速度の比較評価</a:t>
            </a:r>
            <a:endParaRPr kumimoji="1" lang="en-US" altLang="ja-JP" dirty="0"/>
          </a:p>
          <a:p>
            <a:pPr lvl="1"/>
            <a:r>
              <a:rPr lang="en-US" altLang="ja-JP" dirty="0"/>
              <a:t>Beam</a:t>
            </a:r>
            <a:r>
              <a:rPr lang="ja-JP" altLang="en-US" dirty="0"/>
              <a:t> </a:t>
            </a:r>
            <a:r>
              <a:rPr lang="en-US" altLang="ja-JP" dirty="0"/>
              <a:t>size</a:t>
            </a:r>
            <a:r>
              <a:rPr lang="ja-JP" altLang="en-US" dirty="0"/>
              <a:t> </a:t>
            </a:r>
            <a:r>
              <a:rPr lang="en-US" altLang="ja-JP" dirty="0"/>
              <a:t>=100</a:t>
            </a:r>
            <a:r>
              <a:rPr lang="ja-JP" altLang="en-US" dirty="0"/>
              <a:t> の提案手法は、開始してから</a:t>
            </a:r>
            <a:r>
              <a:rPr lang="en-US" altLang="ja-JP" dirty="0"/>
              <a:t>10</a:t>
            </a:r>
            <a:r>
              <a:rPr lang="ja-JP" altLang="en-US" dirty="0"/>
              <a:t>秒～</a:t>
            </a:r>
            <a:r>
              <a:rPr lang="en-US" altLang="ja-JP" dirty="0"/>
              <a:t>15</a:t>
            </a:r>
            <a:r>
              <a:rPr lang="ja-JP" altLang="en-US" dirty="0"/>
              <a:t>秒に</a:t>
            </a:r>
            <a:r>
              <a:rPr lang="ja-JP" altLang="en-US"/>
              <a:t>おいて、他に比べて最も</a:t>
            </a:r>
            <a:r>
              <a:rPr lang="ja-JP" altLang="en-US" dirty="0"/>
              <a:t>よい性能を示した。また、</a:t>
            </a:r>
            <a:r>
              <a:rPr lang="en-US" altLang="ja-JP" dirty="0"/>
              <a:t>search-based </a:t>
            </a:r>
            <a:r>
              <a:rPr lang="ja-JP" altLang="en-US" dirty="0"/>
              <a:t>に対しては全時間帯について性能に勝る結果となった。</a:t>
            </a:r>
            <a:endParaRPr lang="en-US" altLang="ja-JP" dirty="0"/>
          </a:p>
          <a:p>
            <a:pPr lvl="1"/>
            <a:r>
              <a:rPr lang="en-US" altLang="ja-JP" dirty="0"/>
              <a:t>Beam size = 500 </a:t>
            </a:r>
            <a:r>
              <a:rPr lang="ja-JP" altLang="en-US" dirty="0"/>
              <a:t>の提案手法は、最終的な性能は最も良いが、開始して</a:t>
            </a:r>
            <a:r>
              <a:rPr lang="en-US" altLang="ja-JP" dirty="0"/>
              <a:t>5</a:t>
            </a:r>
            <a:r>
              <a:rPr lang="ja-JP" altLang="en-US" dirty="0"/>
              <a:t>秒程度までは</a:t>
            </a:r>
            <a:r>
              <a:rPr lang="en-US" altLang="ja-JP" dirty="0"/>
              <a:t>search-based </a:t>
            </a:r>
            <a:r>
              <a:rPr lang="ja-JP" altLang="en-US" dirty="0"/>
              <a:t>よりも性能が悪い結果になった。</a:t>
            </a:r>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02727569-A658-42FD-B1A5-BF5CE4ABBECC}"/>
              </a:ext>
            </a:extLst>
          </p:cNvPr>
          <p:cNvSpPr>
            <a:spLocks noGrp="1"/>
          </p:cNvSpPr>
          <p:nvPr>
            <p:ph type="sldNum" sz="quarter" idx="10"/>
          </p:nvPr>
        </p:nvSpPr>
        <p:spPr/>
        <p:txBody>
          <a:bodyPr/>
          <a:lstStyle/>
          <a:p>
            <a:fld id="{DE2B87E1-F9DF-4BEE-B07D-635D26011F4B}" type="slidenum">
              <a:rPr lang="en-US" altLang="ja-JP" smtClean="0"/>
              <a:pPr/>
              <a:t>51</a:t>
            </a:fld>
            <a:endParaRPr lang="en-US" altLang="ja-JP"/>
          </a:p>
        </p:txBody>
      </p:sp>
      <p:sp>
        <p:nvSpPr>
          <p:cNvPr id="6" name="正方形/長方形 5">
            <a:extLst>
              <a:ext uri="{FF2B5EF4-FFF2-40B4-BE49-F238E27FC236}">
                <a16:creationId xmlns:a16="http://schemas.microsoft.com/office/drawing/2014/main" id="{80164419-0C51-4FB1-A9D0-9B109F3730FA}"/>
              </a:ext>
            </a:extLst>
          </p:cNvPr>
          <p:cNvSpPr/>
          <p:nvPr/>
        </p:nvSpPr>
        <p:spPr bwMode="gray">
          <a:xfrm>
            <a:off x="7908430"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成果３</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effectLst/>
                <a:latin typeface="Meiryo UI" panose="020B0604030504040204" pitchFamily="50" charset="-128"/>
                <a:ea typeface="Meiryo UI" panose="020B0604030504040204" pitchFamily="50" charset="-128"/>
              </a:rPr>
              <a:t>評価</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A760587-727D-7CFC-15B4-A92D2D1DE96C}"/>
              </a:ext>
            </a:extLst>
          </p:cNvPr>
          <p:cNvPicPr>
            <a:picLocks noChangeAspect="1"/>
          </p:cNvPicPr>
          <p:nvPr/>
        </p:nvPicPr>
        <p:blipFill>
          <a:blip r:embed="rId2"/>
          <a:stretch>
            <a:fillRect/>
          </a:stretch>
        </p:blipFill>
        <p:spPr>
          <a:xfrm>
            <a:off x="1547664" y="2791010"/>
            <a:ext cx="5865837" cy="3833692"/>
          </a:xfrm>
          <a:prstGeom prst="rect">
            <a:avLst/>
          </a:prstGeom>
        </p:spPr>
      </p:pic>
    </p:spTree>
    <p:extLst>
      <p:ext uri="{BB962C8B-B14F-4D97-AF65-F5344CB8AC3E}">
        <p14:creationId xmlns:p14="http://schemas.microsoft.com/office/powerpoint/2010/main" val="330707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63067D-907D-9A41-9BB2-0C5ECD20709C}"/>
              </a:ext>
            </a:extLst>
          </p:cNvPr>
          <p:cNvSpPr>
            <a:spLocks noGrp="1"/>
          </p:cNvSpPr>
          <p:nvPr>
            <p:ph type="title"/>
          </p:nvPr>
        </p:nvSpPr>
        <p:spPr/>
        <p:txBody>
          <a:bodyPr/>
          <a:lstStyle/>
          <a:p>
            <a:r>
              <a:rPr kumimoji="1" lang="ja-JP" altLang="en-US"/>
              <a:t>結論</a:t>
            </a:r>
            <a:endParaRPr kumimoji="1" lang="ja-JP" altLang="en-US" dirty="0"/>
          </a:p>
        </p:txBody>
      </p:sp>
      <p:sp>
        <p:nvSpPr>
          <p:cNvPr id="3" name="コンテンツ プレースホルダー 2">
            <a:extLst>
              <a:ext uri="{FF2B5EF4-FFF2-40B4-BE49-F238E27FC236}">
                <a16:creationId xmlns:a16="http://schemas.microsoft.com/office/drawing/2014/main" id="{B7640F69-0265-E846-A21E-F1DD8A519AF6}"/>
              </a:ext>
            </a:extLst>
          </p:cNvPr>
          <p:cNvSpPr>
            <a:spLocks noGrp="1"/>
          </p:cNvSpPr>
          <p:nvPr>
            <p:ph idx="1"/>
          </p:nvPr>
        </p:nvSpPr>
        <p:spPr/>
        <p:txBody>
          <a:bodyPr/>
          <a:lstStyle/>
          <a:p>
            <a:r>
              <a:rPr kumimoji="1" lang="ja-JP" altLang="en-US" dirty="0"/>
              <a:t>テーブルデータ</a:t>
            </a:r>
            <a:r>
              <a:rPr kumimoji="1" lang="en-US" altLang="ja-JP" dirty="0"/>
              <a:t>PBE</a:t>
            </a:r>
            <a:r>
              <a:rPr lang="ja-JP" altLang="en-US" dirty="0"/>
              <a:t>の深層学習モデルを定式化</a:t>
            </a:r>
            <a:endParaRPr lang="en-US" altLang="ja-JP" dirty="0"/>
          </a:p>
          <a:p>
            <a:pPr lvl="1"/>
            <a:r>
              <a:rPr lang="en-US" altLang="ja-JP" dirty="0"/>
              <a:t>LSTM-based model </a:t>
            </a:r>
            <a:r>
              <a:rPr lang="ja-JP" altLang="en-US" dirty="0"/>
              <a:t>より大容量で高速学習可能な</a:t>
            </a:r>
            <a:r>
              <a:rPr lang="en-US" altLang="ja-JP" dirty="0"/>
              <a:t>Transformer-based model </a:t>
            </a:r>
            <a:r>
              <a:rPr lang="ja-JP" altLang="en-US" dirty="0"/>
              <a:t>により、テーブル変換のための</a:t>
            </a:r>
            <a:r>
              <a:rPr lang="en-US" altLang="ja-JP" dirty="0"/>
              <a:t>ML-based PBE </a:t>
            </a:r>
            <a:r>
              <a:rPr lang="ja-JP" altLang="en-US" dirty="0"/>
              <a:t>を提案</a:t>
            </a:r>
            <a:endParaRPr lang="en-US" altLang="ja-JP" dirty="0"/>
          </a:p>
          <a:p>
            <a:pPr lvl="1"/>
            <a:r>
              <a:rPr lang="ja-JP" altLang="en-US" dirty="0"/>
              <a:t>テーブルデータを</a:t>
            </a:r>
            <a:r>
              <a:rPr lang="en-US" altLang="ja-JP" dirty="0"/>
              <a:t>Transformer-based model</a:t>
            </a:r>
            <a:r>
              <a:rPr lang="ja-JP" altLang="en-US" dirty="0"/>
              <a:t>でエンコーディングするための、</a:t>
            </a:r>
            <a:r>
              <a:rPr lang="en-US" altLang="ja-JP" dirty="0"/>
              <a:t>Tabular Positional Encoding </a:t>
            </a:r>
            <a:r>
              <a:rPr lang="ja-JP" altLang="en-US" dirty="0"/>
              <a:t>を提案</a:t>
            </a:r>
            <a:endParaRPr lang="en-US" altLang="ja-JP" dirty="0"/>
          </a:p>
          <a:p>
            <a:pPr lvl="1"/>
            <a:r>
              <a:rPr lang="ja-JP" altLang="en-US" dirty="0"/>
              <a:t>プログラム生成用のデコーディング手法の</a:t>
            </a:r>
            <a:r>
              <a:rPr lang="en-US" altLang="ja-JP" dirty="0"/>
              <a:t>multi step beam search </a:t>
            </a:r>
            <a:r>
              <a:rPr lang="ja-JP" altLang="en-US" dirty="0"/>
              <a:t>と </a:t>
            </a:r>
            <a:r>
              <a:rPr lang="en-US" altLang="ja-JP" dirty="0"/>
              <a:t>PV-beam search </a:t>
            </a:r>
            <a:r>
              <a:rPr lang="ja-JP" altLang="en-US" dirty="0"/>
              <a:t>を提案</a:t>
            </a:r>
            <a:endParaRPr lang="en-US" altLang="ja-JP" dirty="0"/>
          </a:p>
          <a:p>
            <a:r>
              <a:rPr kumimoji="1" lang="ja-JP" altLang="en-US" dirty="0"/>
              <a:t>提案モデルを実装し評価</a:t>
            </a:r>
            <a:endParaRPr kumimoji="1" lang="en-US" altLang="ja-JP" dirty="0"/>
          </a:p>
          <a:p>
            <a:pPr lvl="1"/>
            <a:r>
              <a:rPr lang="en-US" altLang="ja-JP" dirty="0"/>
              <a:t>Transformer-based model </a:t>
            </a:r>
            <a:r>
              <a:rPr lang="ja-JP" altLang="en-US" dirty="0"/>
              <a:t>が 大規模の教師データによる学習を可能にし、</a:t>
            </a:r>
            <a:r>
              <a:rPr lang="en-US" altLang="ja-JP" dirty="0"/>
              <a:t> LSTM-based model </a:t>
            </a:r>
            <a:r>
              <a:rPr lang="ja-JP" altLang="en-US" dirty="0"/>
              <a:t>より高い性能を実現した。</a:t>
            </a:r>
            <a:endParaRPr lang="en-US" altLang="ja-JP" dirty="0"/>
          </a:p>
          <a:p>
            <a:pPr lvl="1"/>
            <a:r>
              <a:rPr lang="en-US" altLang="ja-JP" dirty="0"/>
              <a:t>Tabular Positional Encoding (TPE) </a:t>
            </a:r>
            <a:r>
              <a:rPr lang="ja-JP" altLang="en-US" dirty="0"/>
              <a:t>のバリエーション（</a:t>
            </a:r>
            <a:r>
              <a:rPr lang="en-US" altLang="ja-JP" dirty="0"/>
              <a:t>ATPE, CTPE, sinusoidal, learned</a:t>
            </a:r>
            <a:r>
              <a:rPr lang="ja-JP" altLang="en-US" dirty="0"/>
              <a:t>）を実装。各</a:t>
            </a:r>
            <a:r>
              <a:rPr lang="en-US" altLang="ja-JP" dirty="0"/>
              <a:t>TPE</a:t>
            </a:r>
            <a:r>
              <a:rPr lang="ja-JP" altLang="en-US" dirty="0"/>
              <a:t>を評価して、</a:t>
            </a:r>
            <a:r>
              <a:rPr lang="en-US" altLang="ja-JP" dirty="0"/>
              <a:t>TPE</a:t>
            </a:r>
            <a:r>
              <a:rPr lang="ja-JP" altLang="en-US" dirty="0"/>
              <a:t>なしのモデルよりも高い性能を確認し、２次元テーブルに対する</a:t>
            </a:r>
            <a:r>
              <a:rPr lang="en-US" altLang="ja-JP" dirty="0"/>
              <a:t>TPE</a:t>
            </a:r>
            <a:r>
              <a:rPr lang="ja-JP" altLang="en-US" dirty="0"/>
              <a:t>の有効性を示した。</a:t>
            </a:r>
            <a:endParaRPr lang="en-US" altLang="ja-JP" dirty="0"/>
          </a:p>
          <a:p>
            <a:pPr lvl="1"/>
            <a:r>
              <a:rPr lang="ja-JP" altLang="en-US" dirty="0"/>
              <a:t>デコーディングの提案手法 </a:t>
            </a:r>
            <a:r>
              <a:rPr lang="en-US" altLang="ja-JP" dirty="0"/>
              <a:t>PV-beam </a:t>
            </a:r>
            <a:r>
              <a:rPr lang="ja-JP" altLang="en-US" dirty="0"/>
              <a:t>により効率的にプログラム空間から正解プログラムをデコードすることで、</a:t>
            </a:r>
            <a:r>
              <a:rPr lang="en-US" altLang="ja-JP" dirty="0"/>
              <a:t>TPE</a:t>
            </a:r>
            <a:r>
              <a:rPr lang="ja-JP" altLang="en-US" dirty="0"/>
              <a:t>と組み合わせて、これまでの</a:t>
            </a:r>
            <a:r>
              <a:rPr lang="en-US" altLang="ja-JP" dirty="0"/>
              <a:t>search-based </a:t>
            </a:r>
            <a:r>
              <a:rPr lang="ja-JP" altLang="en-US" dirty="0"/>
              <a:t>手法よりも大幅に性能向上することを確認した。</a:t>
            </a:r>
            <a:endParaRPr kumimoji="1" lang="en-US" altLang="ja-JP" dirty="0"/>
          </a:p>
        </p:txBody>
      </p:sp>
      <p:sp>
        <p:nvSpPr>
          <p:cNvPr id="4" name="スライド番号プレースホルダー 3">
            <a:extLst>
              <a:ext uri="{FF2B5EF4-FFF2-40B4-BE49-F238E27FC236}">
                <a16:creationId xmlns:a16="http://schemas.microsoft.com/office/drawing/2014/main" id="{27A02FD4-E141-3A4B-9538-90002CC5F7F1}"/>
              </a:ext>
            </a:extLst>
          </p:cNvPr>
          <p:cNvSpPr>
            <a:spLocks noGrp="1"/>
          </p:cNvSpPr>
          <p:nvPr>
            <p:ph type="sldNum" sz="quarter" idx="10"/>
          </p:nvPr>
        </p:nvSpPr>
        <p:spPr/>
        <p:txBody>
          <a:bodyPr/>
          <a:lstStyle/>
          <a:p>
            <a:fld id="{DE2B87E1-F9DF-4BEE-B07D-635D26011F4B}" type="slidenum">
              <a:rPr lang="en-US" altLang="ja-JP" smtClean="0"/>
              <a:pPr/>
              <a:t>52</a:t>
            </a:fld>
            <a:endParaRPr lang="en-US" altLang="ja-JP"/>
          </a:p>
        </p:txBody>
      </p:sp>
      <p:sp>
        <p:nvSpPr>
          <p:cNvPr id="6" name="正方形/長方形 5">
            <a:extLst>
              <a:ext uri="{FF2B5EF4-FFF2-40B4-BE49-F238E27FC236}">
                <a16:creationId xmlns:a16="http://schemas.microsoft.com/office/drawing/2014/main" id="{DF59D096-C877-9046-AEB0-3A1BC48F3D97}"/>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まとめ</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2353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16C7F4E-6749-4A98-974A-FBA600EE3D8E}"/>
              </a:ext>
            </a:extLst>
          </p:cNvPr>
          <p:cNvSpPr>
            <a:spLocks noGrp="1"/>
          </p:cNvSpPr>
          <p:nvPr>
            <p:ph type="ctrTitle"/>
          </p:nvPr>
        </p:nvSpPr>
        <p:spPr>
          <a:xfrm>
            <a:off x="395536" y="2276872"/>
            <a:ext cx="7923600" cy="759463"/>
          </a:xfrm>
        </p:spPr>
        <p:txBody>
          <a:bodyPr/>
          <a:lstStyle/>
          <a:p>
            <a:r>
              <a:rPr kumimoji="1" lang="ja-JP" altLang="en-US" dirty="0"/>
              <a:t>ご清聴ありがとうございました</a:t>
            </a:r>
          </a:p>
        </p:txBody>
      </p:sp>
      <p:sp>
        <p:nvSpPr>
          <p:cNvPr id="4" name="スライド番号プレースホルダー 3">
            <a:extLst>
              <a:ext uri="{FF2B5EF4-FFF2-40B4-BE49-F238E27FC236}">
                <a16:creationId xmlns:a16="http://schemas.microsoft.com/office/drawing/2014/main" id="{59EFE27D-CF2B-4848-ABF2-B5B229304D43}"/>
              </a:ext>
            </a:extLst>
          </p:cNvPr>
          <p:cNvSpPr>
            <a:spLocks noGrp="1"/>
          </p:cNvSpPr>
          <p:nvPr>
            <p:ph type="sldNum" sz="quarter" idx="4"/>
          </p:nvPr>
        </p:nvSpPr>
        <p:spPr/>
        <p:txBody>
          <a:bodyPr/>
          <a:lstStyle/>
          <a:p>
            <a:fld id="{E5C4FF1C-8F5E-4BC8-BCAF-207649A9C157}" type="slidenum">
              <a:rPr lang="en-US" altLang="ja-JP" smtClean="0"/>
              <a:pPr/>
              <a:t>53</a:t>
            </a:fld>
            <a:endParaRPr lang="ja-JP" altLang="en-US"/>
          </a:p>
        </p:txBody>
      </p:sp>
    </p:spTree>
    <p:extLst>
      <p:ext uri="{BB962C8B-B14F-4D97-AF65-F5344CB8AC3E}">
        <p14:creationId xmlns:p14="http://schemas.microsoft.com/office/powerpoint/2010/main" val="2391180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16C7F4E-6749-4A98-974A-FBA600EE3D8E}"/>
              </a:ext>
            </a:extLst>
          </p:cNvPr>
          <p:cNvSpPr>
            <a:spLocks noGrp="1"/>
          </p:cNvSpPr>
          <p:nvPr>
            <p:ph type="ctrTitle"/>
          </p:nvPr>
        </p:nvSpPr>
        <p:spPr>
          <a:xfrm>
            <a:off x="395536" y="2276872"/>
            <a:ext cx="7923600" cy="759463"/>
          </a:xfrm>
        </p:spPr>
        <p:txBody>
          <a:bodyPr/>
          <a:lstStyle/>
          <a:p>
            <a:r>
              <a:rPr kumimoji="1" lang="ja-JP" altLang="en-US"/>
              <a:t>予備審査からの修正について</a:t>
            </a:r>
            <a:endParaRPr kumimoji="1" lang="ja-JP" altLang="en-US" dirty="0"/>
          </a:p>
        </p:txBody>
      </p:sp>
      <p:sp>
        <p:nvSpPr>
          <p:cNvPr id="4" name="スライド番号プレースホルダー 3">
            <a:extLst>
              <a:ext uri="{FF2B5EF4-FFF2-40B4-BE49-F238E27FC236}">
                <a16:creationId xmlns:a16="http://schemas.microsoft.com/office/drawing/2014/main" id="{59EFE27D-CF2B-4848-ABF2-B5B229304D43}"/>
              </a:ext>
            </a:extLst>
          </p:cNvPr>
          <p:cNvSpPr>
            <a:spLocks noGrp="1"/>
          </p:cNvSpPr>
          <p:nvPr>
            <p:ph type="sldNum" sz="quarter" idx="4"/>
          </p:nvPr>
        </p:nvSpPr>
        <p:spPr/>
        <p:txBody>
          <a:bodyPr/>
          <a:lstStyle/>
          <a:p>
            <a:fld id="{E5C4FF1C-8F5E-4BC8-BCAF-207649A9C157}" type="slidenum">
              <a:rPr lang="en-US" altLang="ja-JP" smtClean="0"/>
              <a:pPr/>
              <a:t>54</a:t>
            </a:fld>
            <a:endParaRPr lang="ja-JP" altLang="en-US"/>
          </a:p>
        </p:txBody>
      </p:sp>
    </p:spTree>
    <p:extLst>
      <p:ext uri="{BB962C8B-B14F-4D97-AF65-F5344CB8AC3E}">
        <p14:creationId xmlns:p14="http://schemas.microsoft.com/office/powerpoint/2010/main" val="1806436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6032A-1CD5-99BB-7284-9186C5D6AD2B}"/>
              </a:ext>
            </a:extLst>
          </p:cNvPr>
          <p:cNvSpPr>
            <a:spLocks noGrp="1"/>
          </p:cNvSpPr>
          <p:nvPr>
            <p:ph type="title"/>
          </p:nvPr>
        </p:nvSpPr>
        <p:spPr/>
        <p:txBody>
          <a:bodyPr/>
          <a:lstStyle/>
          <a:p>
            <a:r>
              <a:rPr lang="ja-JP" altLang="en-US"/>
              <a:t>予備審査でいただいたご指摘</a:t>
            </a:r>
            <a:endParaRPr kumimoji="1" lang="ja-JP" altLang="en-US"/>
          </a:p>
        </p:txBody>
      </p:sp>
      <p:sp>
        <p:nvSpPr>
          <p:cNvPr id="3" name="コンテンツ プレースホルダー 2">
            <a:extLst>
              <a:ext uri="{FF2B5EF4-FFF2-40B4-BE49-F238E27FC236}">
                <a16:creationId xmlns:a16="http://schemas.microsoft.com/office/drawing/2014/main" id="{E36F4BF4-1356-63E7-09FC-29FB1622B46D}"/>
              </a:ext>
            </a:extLst>
          </p:cNvPr>
          <p:cNvSpPr>
            <a:spLocks noGrp="1"/>
          </p:cNvSpPr>
          <p:nvPr>
            <p:ph idx="1"/>
          </p:nvPr>
        </p:nvSpPr>
        <p:spPr>
          <a:xfrm>
            <a:off x="168275" y="620687"/>
            <a:ext cx="8975725" cy="6234137"/>
          </a:xfrm>
        </p:spPr>
        <p:txBody>
          <a:bodyPr/>
          <a:lstStyle/>
          <a:p>
            <a:r>
              <a:rPr lang="ja-JP" altLang="en-US" sz="1600"/>
              <a:t>必須項目</a:t>
            </a:r>
            <a:endParaRPr lang="en-US" altLang="ja-JP" sz="1600" dirty="0"/>
          </a:p>
          <a:p>
            <a:pPr lvl="1"/>
            <a:r>
              <a:rPr lang="en-US" altLang="ja-JP" sz="1400" dirty="0"/>
              <a:t>M1) </a:t>
            </a:r>
            <a:r>
              <a:rPr lang="ja-JP" altLang="en-US" sz="1400"/>
              <a:t>英語の修正</a:t>
            </a:r>
            <a:r>
              <a:rPr lang="en-US" altLang="ja-JP" sz="1400" dirty="0"/>
              <a:t> </a:t>
            </a:r>
            <a:r>
              <a:rPr lang="ja-JP" altLang="en-US" sz="1400">
                <a:solidFill>
                  <a:schemeClr val="accent1">
                    <a:lumMod val="50000"/>
                  </a:schemeClr>
                </a:solidFill>
              </a:rPr>
              <a:t>→ネイティブスピーカーの方に英文校正していただきました。</a:t>
            </a:r>
            <a:endParaRPr lang="en-US" altLang="ja-JP" sz="1400" dirty="0">
              <a:solidFill>
                <a:schemeClr val="accent1">
                  <a:lumMod val="50000"/>
                </a:schemeClr>
              </a:solidFill>
            </a:endParaRPr>
          </a:p>
          <a:p>
            <a:pPr lvl="1"/>
            <a:r>
              <a:rPr lang="en-US" altLang="ja-JP" sz="1400" dirty="0"/>
              <a:t>M2) </a:t>
            </a:r>
            <a:r>
              <a:rPr lang="ja-JP" altLang="en-US" sz="1400"/>
              <a:t>タイトルの修正　</a:t>
            </a:r>
            <a:r>
              <a:rPr lang="ja-JP" altLang="en-US" sz="1400">
                <a:solidFill>
                  <a:schemeClr val="accent1">
                    <a:lumMod val="50000"/>
                  </a:schemeClr>
                </a:solidFill>
              </a:rPr>
              <a:t>→タイトル修正いたしました。</a:t>
            </a:r>
            <a:endParaRPr lang="en-US" altLang="ja-JP" sz="1400" dirty="0">
              <a:solidFill>
                <a:schemeClr val="accent1">
                  <a:lumMod val="50000"/>
                </a:schemeClr>
              </a:solidFill>
            </a:endParaRPr>
          </a:p>
          <a:p>
            <a:pPr lvl="1"/>
            <a:r>
              <a:rPr lang="en-US" altLang="ja-JP" sz="1400" dirty="0"/>
              <a:t>M3) Related work, Future work </a:t>
            </a:r>
            <a:r>
              <a:rPr lang="ja-JP" altLang="en-US" sz="1400"/>
              <a:t>の充実</a:t>
            </a:r>
            <a:endParaRPr lang="en-US" altLang="ja-JP" sz="1400" dirty="0"/>
          </a:p>
          <a:p>
            <a:pPr lvl="1"/>
            <a:r>
              <a:rPr lang="ja-JP" altLang="en-US" sz="1400">
                <a:solidFill>
                  <a:schemeClr val="accent1">
                    <a:lumMod val="50000"/>
                  </a:schemeClr>
                </a:solidFill>
              </a:rPr>
              <a:t>→　</a:t>
            </a:r>
            <a:r>
              <a:rPr lang="en-US" altLang="ja-JP" sz="1400" dirty="0">
                <a:solidFill>
                  <a:schemeClr val="accent1">
                    <a:lumMod val="50000"/>
                  </a:schemeClr>
                </a:solidFill>
              </a:rPr>
              <a:t>Related work </a:t>
            </a:r>
            <a:r>
              <a:rPr lang="ja-JP" altLang="en-US" sz="1400">
                <a:solidFill>
                  <a:schemeClr val="accent1">
                    <a:lumMod val="50000"/>
                  </a:schemeClr>
                </a:solidFill>
              </a:rPr>
              <a:t>については、３章の関連研究の拡充および下記の</a:t>
            </a:r>
            <a:r>
              <a:rPr lang="en-US" altLang="ja-JP" sz="1400" dirty="0">
                <a:solidFill>
                  <a:schemeClr val="accent1">
                    <a:lumMod val="50000"/>
                  </a:schemeClr>
                </a:solidFill>
              </a:rPr>
              <a:t>C2</a:t>
            </a:r>
            <a:r>
              <a:rPr lang="ja-JP" altLang="en-US" sz="1400">
                <a:solidFill>
                  <a:schemeClr val="accent1">
                    <a:lumMod val="50000"/>
                  </a:schemeClr>
                </a:solidFill>
              </a:rPr>
              <a:t>、</a:t>
            </a:r>
            <a:r>
              <a:rPr lang="en-US" altLang="ja-JP" sz="1400" b="1" dirty="0">
                <a:solidFill>
                  <a:schemeClr val="accent1">
                    <a:lumMod val="50000"/>
                  </a:schemeClr>
                </a:solidFill>
              </a:rPr>
              <a:t>C4</a:t>
            </a:r>
            <a:r>
              <a:rPr lang="ja-JP" altLang="en-US" sz="1400" b="1">
                <a:solidFill>
                  <a:schemeClr val="accent1">
                    <a:lumMod val="50000"/>
                  </a:schemeClr>
                </a:solidFill>
              </a:rPr>
              <a:t>関連で関連研究を追加</a:t>
            </a:r>
            <a:r>
              <a:rPr lang="ja-JP" altLang="en-US" sz="1400">
                <a:solidFill>
                  <a:schemeClr val="accent1">
                    <a:lumMod val="50000"/>
                  </a:schemeClr>
                </a:solidFill>
              </a:rPr>
              <a:t>いたしました。</a:t>
            </a:r>
            <a:endParaRPr lang="en-US" altLang="ja-JP" sz="1400" dirty="0">
              <a:solidFill>
                <a:schemeClr val="accent1">
                  <a:lumMod val="50000"/>
                </a:schemeClr>
              </a:solidFill>
            </a:endParaRPr>
          </a:p>
          <a:p>
            <a:pPr lvl="1"/>
            <a:r>
              <a:rPr lang="ja-JP" altLang="en-US" sz="1400">
                <a:solidFill>
                  <a:schemeClr val="accent1">
                    <a:lumMod val="50000"/>
                  </a:schemeClr>
                </a:solidFill>
              </a:rPr>
              <a:t>→</a:t>
            </a:r>
            <a:r>
              <a:rPr lang="en-US" altLang="ja-JP" sz="1400" dirty="0">
                <a:solidFill>
                  <a:schemeClr val="accent1">
                    <a:lumMod val="50000"/>
                  </a:schemeClr>
                </a:solidFill>
              </a:rPr>
              <a:t>  Future work </a:t>
            </a:r>
            <a:r>
              <a:rPr lang="ja-JP" altLang="en-US" sz="1400">
                <a:solidFill>
                  <a:schemeClr val="accent1">
                    <a:lumMod val="50000"/>
                  </a:schemeClr>
                </a:solidFill>
              </a:rPr>
              <a:t>については、本研究で残った具体的課題として</a:t>
            </a:r>
            <a:r>
              <a:rPr lang="en-US" altLang="ja-JP" sz="1400" dirty="0">
                <a:solidFill>
                  <a:schemeClr val="accent1">
                    <a:lumMod val="50000"/>
                  </a:schemeClr>
                </a:solidFill>
              </a:rPr>
              <a:t>7.3</a:t>
            </a:r>
            <a:r>
              <a:rPr lang="ja-JP" altLang="en-US" sz="1400">
                <a:solidFill>
                  <a:schemeClr val="accent1">
                    <a:lumMod val="50000"/>
                  </a:schemeClr>
                </a:solidFill>
              </a:rPr>
              <a:t>節</a:t>
            </a:r>
            <a:r>
              <a:rPr lang="en-US" altLang="ja-JP" sz="1400" dirty="0">
                <a:solidFill>
                  <a:schemeClr val="accent1">
                    <a:lumMod val="50000"/>
                  </a:schemeClr>
                </a:solidFill>
              </a:rPr>
              <a:t>”Future Work”</a:t>
            </a:r>
            <a:r>
              <a:rPr lang="ja-JP" altLang="en-US" sz="1400">
                <a:solidFill>
                  <a:schemeClr val="accent1">
                    <a:lumMod val="50000"/>
                  </a:schemeClr>
                </a:solidFill>
              </a:rPr>
              <a:t>を追加、 </a:t>
            </a:r>
            <a:r>
              <a:rPr lang="en-US" altLang="ja-JP" sz="1400" dirty="0">
                <a:solidFill>
                  <a:schemeClr val="accent1">
                    <a:lumMod val="50000"/>
                  </a:schemeClr>
                </a:solidFill>
              </a:rPr>
              <a:t>C2</a:t>
            </a:r>
            <a:r>
              <a:rPr lang="ja-JP" altLang="en-US" sz="1400">
                <a:solidFill>
                  <a:schemeClr val="accent1">
                    <a:lumMod val="50000"/>
                  </a:schemeClr>
                </a:solidFill>
              </a:rPr>
              <a:t>関連で</a:t>
            </a:r>
            <a:r>
              <a:rPr lang="en-US" altLang="ja-JP" sz="1400" dirty="0">
                <a:solidFill>
                  <a:schemeClr val="accent1">
                    <a:lumMod val="50000"/>
                  </a:schemeClr>
                </a:solidFill>
              </a:rPr>
              <a:t>7.2</a:t>
            </a:r>
            <a:r>
              <a:rPr lang="ja-JP" altLang="en-US" sz="1400">
                <a:solidFill>
                  <a:schemeClr val="accent1">
                    <a:lumMod val="50000"/>
                  </a:schemeClr>
                </a:solidFill>
              </a:rPr>
              <a:t>節“</a:t>
            </a:r>
            <a:r>
              <a:rPr lang="en-US" altLang="ja-JP" sz="1400" dirty="0">
                <a:solidFill>
                  <a:schemeClr val="accent1">
                    <a:lumMod val="50000"/>
                  </a:schemeClr>
                </a:solidFill>
              </a:rPr>
              <a:t>Other Applications</a:t>
            </a:r>
            <a:r>
              <a:rPr lang="ja-JP" altLang="en-US" sz="1400">
                <a:solidFill>
                  <a:schemeClr val="accent1">
                    <a:lumMod val="50000"/>
                  </a:schemeClr>
                </a:solidFill>
              </a:rPr>
              <a:t>”を追加</a:t>
            </a:r>
            <a:r>
              <a:rPr lang="ja-JP" altLang="en-US" sz="1400" b="1">
                <a:solidFill>
                  <a:schemeClr val="accent1">
                    <a:lumMod val="50000"/>
                  </a:schemeClr>
                </a:solidFill>
              </a:rPr>
              <a:t>、 </a:t>
            </a:r>
            <a:r>
              <a:rPr lang="en-US" altLang="ja-JP" sz="1400" b="1" dirty="0">
                <a:solidFill>
                  <a:schemeClr val="accent1">
                    <a:lumMod val="50000"/>
                  </a:schemeClr>
                </a:solidFill>
              </a:rPr>
              <a:t>C4</a:t>
            </a:r>
            <a:r>
              <a:rPr lang="ja-JP" altLang="en-US" sz="1400" b="1">
                <a:solidFill>
                  <a:schemeClr val="accent1">
                    <a:lumMod val="50000"/>
                  </a:schemeClr>
                </a:solidFill>
              </a:rPr>
              <a:t>関連で</a:t>
            </a:r>
            <a:r>
              <a:rPr lang="en-US" altLang="ja-JP" sz="1400" b="1" dirty="0">
                <a:solidFill>
                  <a:schemeClr val="accent1">
                    <a:lumMod val="50000"/>
                  </a:schemeClr>
                </a:solidFill>
              </a:rPr>
              <a:t>6.2</a:t>
            </a:r>
            <a:r>
              <a:rPr lang="ja-JP" altLang="en-US" sz="1400" b="1">
                <a:solidFill>
                  <a:schemeClr val="accent1">
                    <a:lumMod val="50000"/>
                  </a:schemeClr>
                </a:solidFill>
              </a:rPr>
              <a:t>節</a:t>
            </a:r>
            <a:r>
              <a:rPr lang="en-US" altLang="ja-JP" sz="1400" b="1" dirty="0">
                <a:solidFill>
                  <a:schemeClr val="accent1">
                    <a:lumMod val="50000"/>
                  </a:schemeClr>
                </a:solidFill>
              </a:rPr>
              <a:t>”Towards Practical PBE systems”</a:t>
            </a:r>
            <a:r>
              <a:rPr lang="ja-JP" altLang="en-US" sz="1400" b="1">
                <a:solidFill>
                  <a:schemeClr val="accent1">
                    <a:lumMod val="50000"/>
                  </a:schemeClr>
                </a:solidFill>
              </a:rPr>
              <a:t>を拡充</a:t>
            </a:r>
            <a:r>
              <a:rPr lang="ja-JP" altLang="en-US" sz="1400">
                <a:solidFill>
                  <a:schemeClr val="accent1">
                    <a:lumMod val="50000"/>
                  </a:schemeClr>
                </a:solidFill>
              </a:rPr>
              <a:t>いたしました。</a:t>
            </a:r>
            <a:endParaRPr lang="en-US" altLang="ja-JP" sz="1400" dirty="0">
              <a:solidFill>
                <a:schemeClr val="accent1">
                  <a:lumMod val="50000"/>
                </a:schemeClr>
              </a:solidFill>
            </a:endParaRPr>
          </a:p>
          <a:p>
            <a:r>
              <a:rPr lang="ja-JP" altLang="en-US" sz="1600"/>
              <a:t>その他のご指摘事項</a:t>
            </a:r>
            <a:endParaRPr lang="en-US" altLang="ja-JP" sz="1600" dirty="0"/>
          </a:p>
          <a:p>
            <a:pPr lvl="1"/>
            <a:r>
              <a:rPr lang="en-US" altLang="ja-JP" sz="1400" dirty="0"/>
              <a:t>C1) 4</a:t>
            </a:r>
            <a:r>
              <a:rPr lang="ja-JP" altLang="en-US" sz="1400"/>
              <a:t>章は分割してもよいのでは</a:t>
            </a:r>
            <a:r>
              <a:rPr lang="en-US" altLang="ja-JP" sz="1400" dirty="0"/>
              <a:t> </a:t>
            </a:r>
            <a:r>
              <a:rPr lang="ja-JP" altLang="en-US" sz="1400">
                <a:solidFill>
                  <a:schemeClr val="accent1">
                    <a:lumMod val="50000"/>
                  </a:schemeClr>
                </a:solidFill>
              </a:rPr>
              <a:t>→４章の提案と実験の節構成を見直しました。</a:t>
            </a:r>
            <a:endParaRPr lang="en-US" altLang="ja-JP" sz="1400" b="1" dirty="0">
              <a:solidFill>
                <a:schemeClr val="accent1">
                  <a:lumMod val="50000"/>
                </a:schemeClr>
              </a:solidFill>
            </a:endParaRPr>
          </a:p>
          <a:p>
            <a:pPr lvl="1"/>
            <a:r>
              <a:rPr lang="en-US" altLang="ja-JP" sz="1400" dirty="0"/>
              <a:t>C2) </a:t>
            </a:r>
            <a:r>
              <a:rPr lang="ja-JP" altLang="en-US" sz="1400"/>
              <a:t>今回の成果をテーブル変換</a:t>
            </a:r>
            <a:r>
              <a:rPr lang="en-US" altLang="ja-JP" sz="1400" dirty="0"/>
              <a:t>PBE</a:t>
            </a:r>
            <a:r>
              <a:rPr lang="ja-JP" altLang="en-US" sz="1400"/>
              <a:t>以外に応用するとしたら何があり得るか。</a:t>
            </a:r>
            <a:endParaRPr lang="en-US" altLang="ja-JP" sz="1400" dirty="0"/>
          </a:p>
          <a:p>
            <a:pPr marL="338137" lvl="1" indent="0">
              <a:buNone/>
            </a:pPr>
            <a:r>
              <a:rPr lang="en-US" altLang="ja-JP" sz="1400" dirty="0">
                <a:solidFill>
                  <a:schemeClr val="accent1">
                    <a:lumMod val="50000"/>
                  </a:schemeClr>
                </a:solidFill>
              </a:rPr>
              <a:t>   </a:t>
            </a:r>
            <a:r>
              <a:rPr lang="ja-JP" altLang="en-US" sz="1400">
                <a:solidFill>
                  <a:schemeClr val="accent1">
                    <a:lumMod val="50000"/>
                  </a:schemeClr>
                </a:solidFill>
              </a:rPr>
              <a:t>→　</a:t>
            </a:r>
            <a:r>
              <a:rPr lang="en-US" altLang="ja-JP" sz="1400" dirty="0">
                <a:solidFill>
                  <a:schemeClr val="accent1">
                    <a:lumMod val="50000"/>
                  </a:schemeClr>
                </a:solidFill>
              </a:rPr>
              <a:t>7.2</a:t>
            </a:r>
            <a:r>
              <a:rPr lang="ja-JP" altLang="en-US" sz="1400">
                <a:solidFill>
                  <a:schemeClr val="accent1">
                    <a:lumMod val="50000"/>
                  </a:schemeClr>
                </a:solidFill>
              </a:rPr>
              <a:t>節</a:t>
            </a:r>
            <a:r>
              <a:rPr lang="en-US" altLang="ja-JP" sz="1400" dirty="0">
                <a:solidFill>
                  <a:schemeClr val="accent1">
                    <a:lumMod val="50000"/>
                  </a:schemeClr>
                </a:solidFill>
              </a:rPr>
              <a:t>”Other Applications”</a:t>
            </a:r>
            <a:r>
              <a:rPr lang="ja-JP" altLang="en-US" sz="1400">
                <a:solidFill>
                  <a:schemeClr val="accent1">
                    <a:lumMod val="50000"/>
                  </a:schemeClr>
                </a:solidFill>
              </a:rPr>
              <a:t>を追加いたしました。</a:t>
            </a:r>
            <a:endParaRPr lang="en-US" altLang="ja-JP" sz="1400" b="1" dirty="0">
              <a:solidFill>
                <a:schemeClr val="accent1">
                  <a:lumMod val="50000"/>
                </a:schemeClr>
              </a:solidFill>
            </a:endParaRPr>
          </a:p>
          <a:p>
            <a:pPr lvl="1"/>
            <a:r>
              <a:rPr lang="en-US" altLang="ja-JP" sz="1400" dirty="0"/>
              <a:t>C3) PBE</a:t>
            </a:r>
            <a:r>
              <a:rPr lang="ja-JP" altLang="en-US" sz="1400"/>
              <a:t>の場合は、</a:t>
            </a:r>
            <a:r>
              <a:rPr lang="en-US" altLang="ja-JP" sz="1400" dirty="0"/>
              <a:t>Transformer</a:t>
            </a:r>
            <a:r>
              <a:rPr lang="ja-JP" altLang="en-US" sz="1400"/>
              <a:t>のアテンションは、何を学習しているのか。</a:t>
            </a:r>
            <a:endParaRPr lang="en-US" altLang="ja-JP" sz="1400" dirty="0"/>
          </a:p>
          <a:p>
            <a:pPr marL="338137" lvl="1" indent="0">
              <a:buNone/>
            </a:pPr>
            <a:r>
              <a:rPr lang="en-US" altLang="ja-JP" sz="1400" dirty="0">
                <a:solidFill>
                  <a:schemeClr val="accent1">
                    <a:lumMod val="50000"/>
                  </a:schemeClr>
                </a:solidFill>
              </a:rPr>
              <a:t>   </a:t>
            </a:r>
            <a:r>
              <a:rPr lang="ja-JP" altLang="en-US" sz="1400">
                <a:solidFill>
                  <a:schemeClr val="accent1">
                    <a:lumMod val="50000"/>
                  </a:schemeClr>
                </a:solidFill>
              </a:rPr>
              <a:t>→</a:t>
            </a:r>
            <a:r>
              <a:rPr lang="en-US" altLang="ja-JP" sz="1400" dirty="0">
                <a:solidFill>
                  <a:schemeClr val="accent1">
                    <a:lumMod val="50000"/>
                  </a:schemeClr>
                </a:solidFill>
              </a:rPr>
              <a:t> </a:t>
            </a:r>
            <a:r>
              <a:rPr lang="en-US" altLang="ja-JP" sz="1400" b="1" dirty="0">
                <a:solidFill>
                  <a:schemeClr val="accent1">
                    <a:lumMod val="50000"/>
                  </a:schemeClr>
                </a:solidFill>
              </a:rPr>
              <a:t>4.7</a:t>
            </a:r>
            <a:r>
              <a:rPr lang="ja-JP" altLang="en-US" sz="1400" b="1">
                <a:solidFill>
                  <a:schemeClr val="accent1">
                    <a:lumMod val="50000"/>
                  </a:schemeClr>
                </a:solidFill>
              </a:rPr>
              <a:t>節</a:t>
            </a:r>
            <a:r>
              <a:rPr lang="en-US" altLang="ja-JP" sz="1400" b="1" dirty="0">
                <a:solidFill>
                  <a:schemeClr val="accent1">
                    <a:lumMod val="50000"/>
                  </a:schemeClr>
                </a:solidFill>
              </a:rPr>
              <a:t>”Visualization of Attentions”</a:t>
            </a:r>
            <a:r>
              <a:rPr lang="ja-JP" altLang="en-US" sz="1400" b="1">
                <a:solidFill>
                  <a:schemeClr val="accent1">
                    <a:lumMod val="50000"/>
                  </a:schemeClr>
                </a:solidFill>
              </a:rPr>
              <a:t>を追加いたしました。</a:t>
            </a:r>
            <a:endParaRPr kumimoji="1" lang="en-US" altLang="ja-JP" sz="1400" b="1" dirty="0">
              <a:solidFill>
                <a:schemeClr val="accent1">
                  <a:lumMod val="50000"/>
                </a:schemeClr>
              </a:solidFill>
            </a:endParaRPr>
          </a:p>
          <a:p>
            <a:pPr lvl="1"/>
            <a:r>
              <a:rPr kumimoji="1" lang="en-US" altLang="ja-JP" sz="1400" dirty="0"/>
              <a:t>C4) To</a:t>
            </a:r>
            <a:r>
              <a:rPr lang="en-US" altLang="ja-JP" sz="1400" dirty="0"/>
              <a:t>wards Practical PBE Systems </a:t>
            </a:r>
            <a:r>
              <a:rPr lang="ja-JP" altLang="en-US" sz="1400"/>
              <a:t>の内容を拡充し別章にしてはどうか。</a:t>
            </a:r>
            <a:endParaRPr lang="en-US" altLang="ja-JP" sz="1400" dirty="0"/>
          </a:p>
          <a:p>
            <a:pPr marL="338137" lvl="1" indent="0">
              <a:buNone/>
            </a:pPr>
            <a:r>
              <a:rPr lang="en-US" altLang="ja-JP" sz="1400" dirty="0"/>
              <a:t>   </a:t>
            </a:r>
            <a:r>
              <a:rPr lang="ja-JP" altLang="en-US" sz="1400">
                <a:solidFill>
                  <a:schemeClr val="accent1">
                    <a:lumMod val="50000"/>
                  </a:schemeClr>
                </a:solidFill>
              </a:rPr>
              <a:t>→　</a:t>
            </a:r>
            <a:r>
              <a:rPr lang="ja-JP" altLang="en-US" sz="1400" b="1">
                <a:solidFill>
                  <a:schemeClr val="accent1">
                    <a:lumMod val="50000"/>
                  </a:schemeClr>
                </a:solidFill>
              </a:rPr>
              <a:t>別章の</a:t>
            </a:r>
            <a:r>
              <a:rPr lang="en-US" altLang="ja-JP" sz="1400" b="1" dirty="0">
                <a:solidFill>
                  <a:schemeClr val="accent1">
                    <a:lumMod val="50000"/>
                  </a:schemeClr>
                </a:solidFill>
              </a:rPr>
              <a:t>6.2</a:t>
            </a:r>
            <a:r>
              <a:rPr lang="ja-JP" altLang="en-US" sz="1400" b="1">
                <a:solidFill>
                  <a:schemeClr val="accent1">
                    <a:lumMod val="50000"/>
                  </a:schemeClr>
                </a:solidFill>
              </a:rPr>
              <a:t>節</a:t>
            </a:r>
            <a:r>
              <a:rPr lang="en-US" altLang="ja-JP" sz="1400" b="1" dirty="0">
                <a:solidFill>
                  <a:schemeClr val="accent1">
                    <a:lumMod val="50000"/>
                  </a:schemeClr>
                </a:solidFill>
              </a:rPr>
              <a:t> “Towards Practical PBE Systems”</a:t>
            </a:r>
            <a:r>
              <a:rPr lang="ja-JP" altLang="en-US" sz="1400" b="1">
                <a:solidFill>
                  <a:schemeClr val="accent1">
                    <a:lumMod val="50000"/>
                  </a:schemeClr>
                </a:solidFill>
              </a:rPr>
              <a:t>に移動し、拡充いたしました。</a:t>
            </a:r>
            <a:r>
              <a:rPr lang="en-US" altLang="ja-JP" sz="1400" b="1" dirty="0"/>
              <a:t> </a:t>
            </a:r>
          </a:p>
          <a:p>
            <a:pPr lvl="2"/>
            <a:r>
              <a:rPr kumimoji="1" lang="en-US" altLang="ja-JP" sz="1200" dirty="0"/>
              <a:t>Generalization </a:t>
            </a:r>
            <a:r>
              <a:rPr kumimoji="1" lang="ja-JP" altLang="en-US" sz="1200"/>
              <a:t>評価指標について深堀りできると良い。</a:t>
            </a:r>
            <a:endParaRPr kumimoji="1" lang="en-US" altLang="ja-JP" sz="1200" dirty="0"/>
          </a:p>
          <a:p>
            <a:pPr lvl="2"/>
            <a:r>
              <a:rPr lang="ja-JP" altLang="en-US" sz="1200" b="1">
                <a:solidFill>
                  <a:schemeClr val="accent1">
                    <a:lumMod val="50000"/>
                  </a:schemeClr>
                </a:solidFill>
              </a:rPr>
              <a:t>→</a:t>
            </a:r>
            <a:r>
              <a:rPr lang="en-US" altLang="ja-JP" sz="1200" b="1" dirty="0">
                <a:solidFill>
                  <a:schemeClr val="accent1">
                    <a:lumMod val="50000"/>
                  </a:schemeClr>
                </a:solidFill>
              </a:rPr>
              <a:t> 6.2.2</a:t>
            </a:r>
            <a:r>
              <a:rPr lang="ja-JP" altLang="en-US" sz="1200" b="1">
                <a:solidFill>
                  <a:schemeClr val="accent1">
                    <a:lumMod val="50000"/>
                  </a:schemeClr>
                </a:solidFill>
              </a:rPr>
              <a:t>節</a:t>
            </a:r>
            <a:r>
              <a:rPr lang="en-US" altLang="ja-JP" sz="1200" b="1" dirty="0">
                <a:solidFill>
                  <a:schemeClr val="accent1">
                    <a:lumMod val="50000"/>
                  </a:schemeClr>
                </a:solidFill>
              </a:rPr>
              <a:t> “Generalization” </a:t>
            </a:r>
            <a:r>
              <a:rPr lang="ja-JP" altLang="en-US" sz="1200" b="1">
                <a:solidFill>
                  <a:schemeClr val="accent1">
                    <a:lumMod val="50000"/>
                  </a:schemeClr>
                </a:solidFill>
              </a:rPr>
              <a:t>で</a:t>
            </a:r>
            <a:r>
              <a:rPr lang="en-US" altLang="ja-JP" sz="1200" b="1" dirty="0">
                <a:solidFill>
                  <a:schemeClr val="accent1">
                    <a:lumMod val="50000"/>
                  </a:schemeClr>
                </a:solidFill>
              </a:rPr>
              <a:t>generalization</a:t>
            </a:r>
            <a:r>
              <a:rPr lang="ja-JP" altLang="en-US" sz="1200" b="1">
                <a:solidFill>
                  <a:schemeClr val="accent1">
                    <a:lumMod val="50000"/>
                  </a:schemeClr>
                </a:solidFill>
              </a:rPr>
              <a:t>の議論を追加いたしました。</a:t>
            </a:r>
            <a:endParaRPr lang="en-US" altLang="ja-JP" sz="1200" b="1" dirty="0">
              <a:solidFill>
                <a:schemeClr val="accent1">
                  <a:lumMod val="50000"/>
                </a:schemeClr>
              </a:solidFill>
            </a:endParaRPr>
          </a:p>
          <a:p>
            <a:pPr marL="338137" lvl="1" indent="0">
              <a:buNone/>
            </a:pPr>
            <a:r>
              <a:rPr lang="en-US" altLang="ja-JP" sz="1400" dirty="0">
                <a:solidFill>
                  <a:schemeClr val="accent1">
                    <a:lumMod val="50000"/>
                  </a:schemeClr>
                </a:solidFill>
              </a:rPr>
              <a:t>   </a:t>
            </a:r>
            <a:r>
              <a:rPr lang="ja-JP" altLang="en-US" sz="1400">
                <a:solidFill>
                  <a:schemeClr val="accent1">
                    <a:lumMod val="50000"/>
                  </a:schemeClr>
                </a:solidFill>
              </a:rPr>
              <a:t>→　</a:t>
            </a:r>
            <a:r>
              <a:rPr lang="ja-JP" altLang="en-US" sz="1400" b="1">
                <a:solidFill>
                  <a:schemeClr val="accent1">
                    <a:lumMod val="50000"/>
                  </a:schemeClr>
                </a:solidFill>
              </a:rPr>
              <a:t>さらに</a:t>
            </a:r>
            <a:r>
              <a:rPr lang="en-US" altLang="ja-JP" sz="1400" b="1" dirty="0">
                <a:solidFill>
                  <a:schemeClr val="accent1">
                    <a:lumMod val="50000"/>
                  </a:schemeClr>
                </a:solidFill>
              </a:rPr>
              <a:t>6.2.4</a:t>
            </a:r>
            <a:r>
              <a:rPr lang="ja-JP" altLang="en-US" sz="1400" b="1">
                <a:solidFill>
                  <a:schemeClr val="accent1">
                    <a:lumMod val="50000"/>
                  </a:schemeClr>
                </a:solidFill>
              </a:rPr>
              <a:t>節</a:t>
            </a:r>
            <a:r>
              <a:rPr lang="en-US" altLang="ja-JP" sz="1400" b="1" dirty="0">
                <a:solidFill>
                  <a:schemeClr val="accent1">
                    <a:lumMod val="50000"/>
                  </a:schemeClr>
                </a:solidFill>
              </a:rPr>
              <a:t>“Explainable PBE”</a:t>
            </a:r>
            <a:r>
              <a:rPr lang="ja-JP" altLang="en-US" sz="1400" b="1">
                <a:solidFill>
                  <a:schemeClr val="accent1">
                    <a:lumMod val="50000"/>
                  </a:schemeClr>
                </a:solidFill>
              </a:rPr>
              <a:t>を追加し、プログラム生成失敗ケースの議論を追加いたしました。</a:t>
            </a:r>
            <a:endParaRPr lang="en-US" altLang="ja-JP" sz="1400" b="1" dirty="0">
              <a:solidFill>
                <a:schemeClr val="accent1">
                  <a:lumMod val="50000"/>
                </a:schemeClr>
              </a:solidFill>
            </a:endParaRPr>
          </a:p>
          <a:p>
            <a:pPr marL="338137" lvl="1" indent="0">
              <a:buNone/>
            </a:pPr>
            <a:r>
              <a:rPr lang="en-US" altLang="ja-JP" sz="1400" b="1" dirty="0">
                <a:solidFill>
                  <a:schemeClr val="accent1">
                    <a:lumMod val="50000"/>
                  </a:schemeClr>
                </a:solidFill>
              </a:rPr>
              <a:t>   </a:t>
            </a:r>
            <a:r>
              <a:rPr lang="ja-JP" altLang="en-US" sz="1400" b="1">
                <a:solidFill>
                  <a:schemeClr val="accent1">
                    <a:lumMod val="50000"/>
                  </a:schemeClr>
                </a:solidFill>
              </a:rPr>
              <a:t>→</a:t>
            </a:r>
            <a:r>
              <a:rPr lang="en-US" altLang="ja-JP" sz="1400" b="1" dirty="0">
                <a:solidFill>
                  <a:schemeClr val="accent1">
                    <a:lumMod val="50000"/>
                  </a:schemeClr>
                </a:solidFill>
              </a:rPr>
              <a:t>  </a:t>
            </a:r>
            <a:r>
              <a:rPr lang="ja-JP" altLang="en-US" sz="1400" b="1">
                <a:solidFill>
                  <a:schemeClr val="accent1">
                    <a:lumMod val="50000"/>
                  </a:schemeClr>
                </a:solidFill>
              </a:rPr>
              <a:t>また</a:t>
            </a:r>
            <a:r>
              <a:rPr lang="en-US" altLang="ja-JP" sz="1400" b="1" dirty="0">
                <a:solidFill>
                  <a:schemeClr val="accent1">
                    <a:lumMod val="50000"/>
                  </a:schemeClr>
                </a:solidFill>
              </a:rPr>
              <a:t>6.2.3</a:t>
            </a:r>
            <a:r>
              <a:rPr lang="ja-JP" altLang="en-US" sz="1400" b="1">
                <a:solidFill>
                  <a:schemeClr val="accent1">
                    <a:lumMod val="50000"/>
                  </a:schemeClr>
                </a:solidFill>
              </a:rPr>
              <a:t>節</a:t>
            </a:r>
            <a:r>
              <a:rPr lang="en-US" altLang="ja-JP" sz="1400" b="1" dirty="0">
                <a:solidFill>
                  <a:schemeClr val="accent1">
                    <a:lumMod val="50000"/>
                  </a:schemeClr>
                </a:solidFill>
              </a:rPr>
              <a:t>”Practical Data Preparation System”</a:t>
            </a:r>
            <a:r>
              <a:rPr lang="ja-JP" altLang="en-US" sz="1400" b="1">
                <a:solidFill>
                  <a:schemeClr val="accent1">
                    <a:lumMod val="50000"/>
                  </a:schemeClr>
                </a:solidFill>
              </a:rPr>
              <a:t>でデータプレパレーションシステム全体の実用化議論を追加いたしました。</a:t>
            </a:r>
            <a:endParaRPr lang="en-US" altLang="ja-JP" sz="1400" b="1" dirty="0">
              <a:solidFill>
                <a:schemeClr val="accent1">
                  <a:lumMod val="50000"/>
                </a:schemeClr>
              </a:solidFill>
            </a:endParaRPr>
          </a:p>
          <a:p>
            <a:endParaRPr lang="en-US" altLang="ja-JP" sz="1600" dirty="0"/>
          </a:p>
          <a:p>
            <a:r>
              <a:rPr lang="ja-JP" altLang="en-US" sz="1600"/>
              <a:t>時間が限られてますので、上記</a:t>
            </a:r>
            <a:r>
              <a:rPr lang="en-US" altLang="ja-JP" sz="1600" b="1" dirty="0"/>
              <a:t>Bold</a:t>
            </a:r>
            <a:r>
              <a:rPr lang="ja-JP" altLang="en-US" sz="1600"/>
              <a:t>体の内容に絞って説明いたします。その他のトピックについてはスライド（非表示）か論文をご参照ください。</a:t>
            </a:r>
            <a:endParaRPr kumimoji="1" lang="ja-JP" altLang="en-US" sz="1600"/>
          </a:p>
        </p:txBody>
      </p:sp>
      <p:sp>
        <p:nvSpPr>
          <p:cNvPr id="4" name="スライド番号プレースホルダー 3">
            <a:extLst>
              <a:ext uri="{FF2B5EF4-FFF2-40B4-BE49-F238E27FC236}">
                <a16:creationId xmlns:a16="http://schemas.microsoft.com/office/drawing/2014/main" id="{68023F2D-6A43-7FBB-C230-5C1553BC90AB}"/>
              </a:ext>
            </a:extLst>
          </p:cNvPr>
          <p:cNvSpPr>
            <a:spLocks noGrp="1"/>
          </p:cNvSpPr>
          <p:nvPr>
            <p:ph type="sldNum" sz="quarter" idx="10"/>
          </p:nvPr>
        </p:nvSpPr>
        <p:spPr/>
        <p:txBody>
          <a:bodyPr/>
          <a:lstStyle/>
          <a:p>
            <a:fld id="{DE2B87E1-F9DF-4BEE-B07D-635D26011F4B}" type="slidenum">
              <a:rPr lang="en-US" altLang="ja-JP" smtClean="0"/>
              <a:pPr/>
              <a:t>55</a:t>
            </a:fld>
            <a:endParaRPr lang="en-US" altLang="ja-JP"/>
          </a:p>
        </p:txBody>
      </p:sp>
    </p:spTree>
    <p:extLst>
      <p:ext uri="{BB962C8B-B14F-4D97-AF65-F5344CB8AC3E}">
        <p14:creationId xmlns:p14="http://schemas.microsoft.com/office/powerpoint/2010/main" val="3738687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E6990-4DD9-69E0-5BE7-8834EB3EDF8B}"/>
              </a:ext>
            </a:extLst>
          </p:cNvPr>
          <p:cNvSpPr>
            <a:spLocks noGrp="1"/>
          </p:cNvSpPr>
          <p:nvPr>
            <p:ph type="title"/>
          </p:nvPr>
        </p:nvSpPr>
        <p:spPr/>
        <p:txBody>
          <a:bodyPr/>
          <a:lstStyle/>
          <a:p>
            <a:r>
              <a:rPr kumimoji="1" lang="ja-JP" altLang="en-US"/>
              <a:t>本研究</a:t>
            </a:r>
            <a:r>
              <a:rPr lang="ja-JP" altLang="en-US"/>
              <a:t>において</a:t>
            </a:r>
            <a:r>
              <a:rPr kumimoji="1" lang="ja-JP" altLang="en-US"/>
              <a:t>残された具体的課題</a:t>
            </a:r>
            <a:endParaRPr kumimoji="1" lang="ja-JP" altLang="en-US" dirty="0"/>
          </a:p>
        </p:txBody>
      </p:sp>
      <p:sp>
        <p:nvSpPr>
          <p:cNvPr id="3" name="コンテンツ プレースホルダー 2">
            <a:extLst>
              <a:ext uri="{FF2B5EF4-FFF2-40B4-BE49-F238E27FC236}">
                <a16:creationId xmlns:a16="http://schemas.microsoft.com/office/drawing/2014/main" id="{EEC60943-9EFF-5759-30C6-BCCB755AE0B9}"/>
              </a:ext>
            </a:extLst>
          </p:cNvPr>
          <p:cNvSpPr>
            <a:spLocks noGrp="1"/>
          </p:cNvSpPr>
          <p:nvPr>
            <p:ph idx="1"/>
          </p:nvPr>
        </p:nvSpPr>
        <p:spPr>
          <a:xfrm>
            <a:off x="83344" y="828092"/>
            <a:ext cx="8974137" cy="5689178"/>
          </a:xfrm>
        </p:spPr>
        <p:txBody>
          <a:bodyPr/>
          <a:lstStyle/>
          <a:p>
            <a:r>
              <a:rPr lang="en-US" altLang="ja-JP" dirty="0"/>
              <a:t>Large-scale tabular data</a:t>
            </a:r>
          </a:p>
          <a:p>
            <a:pPr lvl="1"/>
            <a:r>
              <a:rPr lang="ja-JP" altLang="en-US"/>
              <a:t>大きなテーブルに対する精度を向上する。</a:t>
            </a:r>
            <a:r>
              <a:rPr lang="en-US" altLang="ja-JP" dirty="0" err="1"/>
              <a:t>LongFormer</a:t>
            </a:r>
            <a:r>
              <a:rPr lang="en-US" altLang="ja-JP" dirty="0"/>
              <a:t>(</a:t>
            </a:r>
            <a:r>
              <a:rPr lang="en-US" altLang="ja-JP" dirty="0" err="1"/>
              <a:t>Beltagy</a:t>
            </a:r>
            <a:r>
              <a:rPr lang="en-US" altLang="ja-JP" dirty="0"/>
              <a:t> et al. 2020)</a:t>
            </a:r>
            <a:r>
              <a:rPr lang="ja-JP" altLang="en-US"/>
              <a:t>などの大きなドキュメントを扱う</a:t>
            </a:r>
            <a:r>
              <a:rPr lang="en-US" altLang="ja-JP" dirty="0"/>
              <a:t>Transformer</a:t>
            </a:r>
            <a:r>
              <a:rPr lang="ja-JP" altLang="en-US"/>
              <a:t>の適用。</a:t>
            </a:r>
            <a:endParaRPr lang="en-US" altLang="ja-JP" dirty="0"/>
          </a:p>
          <a:p>
            <a:r>
              <a:rPr lang="en-US" altLang="ja-JP" dirty="0"/>
              <a:t>Synthesis of training data</a:t>
            </a:r>
          </a:p>
          <a:p>
            <a:pPr lvl="1"/>
            <a:r>
              <a:rPr lang="ja-JP" altLang="en-US"/>
              <a:t>実データに近い訓練データ合成手法の研究</a:t>
            </a:r>
            <a:r>
              <a:rPr lang="en-US" altLang="ja-JP" dirty="0"/>
              <a:t> (Shin et al. 2019)</a:t>
            </a:r>
            <a:r>
              <a:rPr lang="ja-JP" altLang="en-US"/>
              <a:t>。</a:t>
            </a:r>
            <a:endParaRPr lang="en-US" altLang="ja-JP" dirty="0"/>
          </a:p>
          <a:p>
            <a:r>
              <a:rPr lang="en-US" altLang="ja-JP" dirty="0"/>
              <a:t>Objective function </a:t>
            </a:r>
            <a:r>
              <a:rPr lang="ja-JP" altLang="en-US"/>
              <a:t>の改善</a:t>
            </a:r>
            <a:endParaRPr lang="en-US" altLang="ja-JP" dirty="0"/>
          </a:p>
          <a:p>
            <a:pPr lvl="1"/>
            <a:r>
              <a:rPr lang="ja-JP" altLang="en-US"/>
              <a:t>深層学習モデルの学習指標（現状は最尤法）を改善するため、</a:t>
            </a:r>
            <a:r>
              <a:rPr lang="en-US" altLang="ja-JP" dirty="0"/>
              <a:t>REINFORCE algorithms(Williams et al. 1992)</a:t>
            </a:r>
            <a:r>
              <a:rPr lang="ja-JP" altLang="en-US"/>
              <a:t>の適用を検討</a:t>
            </a:r>
            <a:r>
              <a:rPr lang="en-US" altLang="ja-JP" dirty="0"/>
              <a:t>(</a:t>
            </a:r>
            <a:r>
              <a:rPr lang="en-US" altLang="ja-JP" dirty="0" err="1"/>
              <a:t>Bunel</a:t>
            </a:r>
            <a:r>
              <a:rPr lang="en-US" altLang="ja-JP" dirty="0"/>
              <a:t> et al. 2018)</a:t>
            </a:r>
            <a:r>
              <a:rPr lang="ja-JP" altLang="en-US"/>
              <a:t>。</a:t>
            </a:r>
            <a:endParaRPr lang="en-US" altLang="ja-JP" dirty="0"/>
          </a:p>
          <a:p>
            <a:r>
              <a:rPr lang="en-US" altLang="ja-JP" dirty="0"/>
              <a:t>Benchmark dataset</a:t>
            </a:r>
          </a:p>
          <a:p>
            <a:pPr lvl="1"/>
            <a:r>
              <a:rPr lang="ja-JP" altLang="en-US"/>
              <a:t>本研究では</a:t>
            </a:r>
            <a:r>
              <a:rPr lang="en-US" altLang="ja-JP" dirty="0" err="1"/>
              <a:t>Foofah</a:t>
            </a:r>
            <a:r>
              <a:rPr lang="ja-JP" altLang="en-US"/>
              <a:t>のベンチマークしか利用していない。他ベンチマークの収集</a:t>
            </a:r>
            <a:r>
              <a:rPr lang="en-US" altLang="ja-JP" dirty="0"/>
              <a:t>or</a:t>
            </a:r>
            <a:r>
              <a:rPr lang="ja-JP" altLang="en-US"/>
              <a:t>作成して、モデルの汎用性を検証する。</a:t>
            </a:r>
            <a:endParaRPr lang="en-US" altLang="ja-JP" dirty="0"/>
          </a:p>
          <a:p>
            <a:r>
              <a:rPr lang="en-US" altLang="ja-JP" dirty="0"/>
              <a:t>Extensibility</a:t>
            </a:r>
          </a:p>
          <a:p>
            <a:pPr lvl="1"/>
            <a:r>
              <a:rPr lang="ja-JP" altLang="en-US"/>
              <a:t>新しいオペレーション追加のとき、</a:t>
            </a:r>
            <a:r>
              <a:rPr lang="en-US" altLang="ja-JP" dirty="0"/>
              <a:t>Fine-tuning, transfer learning </a:t>
            </a:r>
            <a:r>
              <a:rPr lang="ja-JP" altLang="en-US"/>
              <a:t>などを利用して、最初から再訓練せず、差分訓練データを訓練する手法の確立。</a:t>
            </a:r>
            <a:endParaRPr lang="en-US" altLang="ja-JP" dirty="0"/>
          </a:p>
          <a:p>
            <a:pPr marL="0" indent="0">
              <a:buNone/>
            </a:pPr>
            <a:endParaRPr kumimoji="1" lang="en-US" altLang="ja-JP" dirty="0"/>
          </a:p>
          <a:p>
            <a:endParaRPr kumimoji="1" lang="en-US" altLang="ja-JP" dirty="0"/>
          </a:p>
          <a:p>
            <a:pPr lvl="1"/>
            <a:endParaRPr kumimoji="1" lang="en-US" altLang="ja-JP" dirty="0"/>
          </a:p>
          <a:p>
            <a:pPr lvl="1"/>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CD836760-E31E-98A5-1B3B-D8F83FE6E42D}"/>
              </a:ext>
            </a:extLst>
          </p:cNvPr>
          <p:cNvSpPr>
            <a:spLocks noGrp="1"/>
          </p:cNvSpPr>
          <p:nvPr>
            <p:ph type="sldNum" sz="quarter" idx="10"/>
          </p:nvPr>
        </p:nvSpPr>
        <p:spPr/>
        <p:txBody>
          <a:bodyPr/>
          <a:lstStyle/>
          <a:p>
            <a:fld id="{DE2B87E1-F9DF-4BEE-B07D-635D26011F4B}" type="slidenum">
              <a:rPr lang="en-US" altLang="ja-JP" smtClean="0"/>
              <a:pPr/>
              <a:t>56</a:t>
            </a:fld>
            <a:endParaRPr lang="en-US" altLang="ja-JP"/>
          </a:p>
        </p:txBody>
      </p:sp>
      <p:sp>
        <p:nvSpPr>
          <p:cNvPr id="5" name="正方形/長方形 4">
            <a:extLst>
              <a:ext uri="{FF2B5EF4-FFF2-40B4-BE49-F238E27FC236}">
                <a16:creationId xmlns:a16="http://schemas.microsoft.com/office/drawing/2014/main" id="{D345F47E-12A3-8BED-E101-A9F9571D05EA}"/>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99558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E79879-9905-3E42-5CE8-103AA8EC36D4}"/>
              </a:ext>
            </a:extLst>
          </p:cNvPr>
          <p:cNvSpPr>
            <a:spLocks noGrp="1"/>
          </p:cNvSpPr>
          <p:nvPr>
            <p:ph type="title"/>
          </p:nvPr>
        </p:nvSpPr>
        <p:spPr/>
        <p:txBody>
          <a:bodyPr/>
          <a:lstStyle/>
          <a:p>
            <a:r>
              <a:rPr lang="ja-JP" altLang="en-US"/>
              <a:t>本研究成果の他分野への応用</a:t>
            </a:r>
            <a:endParaRPr kumimoji="1" lang="ja-JP" altLang="en-US"/>
          </a:p>
        </p:txBody>
      </p:sp>
      <p:sp>
        <p:nvSpPr>
          <p:cNvPr id="3" name="コンテンツ プレースホルダー 2">
            <a:extLst>
              <a:ext uri="{FF2B5EF4-FFF2-40B4-BE49-F238E27FC236}">
                <a16:creationId xmlns:a16="http://schemas.microsoft.com/office/drawing/2014/main" id="{42D53BC3-39F3-7C59-410E-F2DDF7742BB0}"/>
              </a:ext>
            </a:extLst>
          </p:cNvPr>
          <p:cNvSpPr>
            <a:spLocks noGrp="1"/>
          </p:cNvSpPr>
          <p:nvPr>
            <p:ph idx="1"/>
          </p:nvPr>
        </p:nvSpPr>
        <p:spPr>
          <a:xfrm>
            <a:off x="158014" y="721304"/>
            <a:ext cx="8786813" cy="5592763"/>
          </a:xfrm>
        </p:spPr>
        <p:txBody>
          <a:bodyPr/>
          <a:lstStyle/>
          <a:p>
            <a:r>
              <a:rPr kumimoji="1" lang="ja-JP" altLang="en-US"/>
              <a:t>今回の研究成果</a:t>
            </a:r>
            <a:r>
              <a:rPr lang="ja-JP" altLang="en-US"/>
              <a:t>の応用</a:t>
            </a:r>
            <a:endParaRPr lang="en-US" altLang="ja-JP" dirty="0"/>
          </a:p>
          <a:p>
            <a:pPr lvl="1"/>
            <a:r>
              <a:rPr kumimoji="1" lang="en-US" altLang="ja-JP" dirty="0"/>
              <a:t>PBE</a:t>
            </a:r>
            <a:r>
              <a:rPr kumimoji="1" lang="ja-JP" altLang="en-US"/>
              <a:t>だけではなく他アプリケーションにも応用可能</a:t>
            </a:r>
            <a:endParaRPr kumimoji="1" lang="en-US" altLang="ja-JP" dirty="0"/>
          </a:p>
          <a:p>
            <a:r>
              <a:rPr lang="ja-JP" altLang="en-US"/>
              <a:t>特に、</a:t>
            </a:r>
            <a:r>
              <a:rPr lang="en-US" altLang="ja-JP" dirty="0"/>
              <a:t>2</a:t>
            </a:r>
            <a:r>
              <a:rPr lang="ja-JP" altLang="en-US"/>
              <a:t>次元</a:t>
            </a:r>
            <a:r>
              <a:rPr lang="en-US" altLang="ja-JP" dirty="0"/>
              <a:t>tabular positional encoding </a:t>
            </a:r>
            <a:r>
              <a:rPr lang="ja-JP" altLang="en-US"/>
              <a:t>では、</a:t>
            </a:r>
            <a:r>
              <a:rPr lang="en-US" altLang="ja-JP" dirty="0"/>
              <a:t>table understanding </a:t>
            </a:r>
            <a:r>
              <a:rPr lang="ja-JP" altLang="en-US"/>
              <a:t>関連で以下のアプリケーションが考えられる。</a:t>
            </a:r>
            <a:endParaRPr lang="en-US" altLang="ja-JP" dirty="0"/>
          </a:p>
          <a:p>
            <a:pPr lvl="1"/>
            <a:r>
              <a:rPr lang="en-US" altLang="ja-JP" dirty="0"/>
              <a:t>Cell classification (Gol et al. ‘21, </a:t>
            </a:r>
            <a:r>
              <a:rPr lang="en-US" altLang="ja-JP" dirty="0" err="1"/>
              <a:t>Koci</a:t>
            </a:r>
            <a:r>
              <a:rPr lang="en-US" altLang="ja-JP" dirty="0"/>
              <a:t> et al. ’18 </a:t>
            </a:r>
            <a:r>
              <a:rPr lang="ja-JP" altLang="en-US"/>
              <a:t>など</a:t>
            </a:r>
            <a:r>
              <a:rPr lang="en-US" altLang="ja-JP" dirty="0"/>
              <a:t>)</a:t>
            </a:r>
          </a:p>
          <a:p>
            <a:pPr lvl="2"/>
            <a:r>
              <a:rPr lang="ja-JP" altLang="en-US"/>
              <a:t>スプレッドシートの各セルの</a:t>
            </a:r>
            <a:r>
              <a:rPr lang="en-US" altLang="ja-JP" dirty="0"/>
              <a:t>semantic type</a:t>
            </a:r>
            <a:r>
              <a:rPr lang="ja-JP" altLang="en-US"/>
              <a:t>（ヘッダ、データ、キャプションなど）を判定</a:t>
            </a:r>
            <a:endParaRPr lang="en-US" altLang="ja-JP" dirty="0"/>
          </a:p>
          <a:p>
            <a:pPr lvl="1"/>
            <a:r>
              <a:rPr lang="en-US" altLang="ja-JP" dirty="0"/>
              <a:t>Table-to-text</a:t>
            </a:r>
            <a:r>
              <a:rPr lang="ja-JP" altLang="en-US"/>
              <a:t>（</a:t>
            </a:r>
            <a:r>
              <a:rPr lang="en-US" altLang="ja-JP" dirty="0"/>
              <a:t>Bao et al. '18, Parikh et al. ‘20</a:t>
            </a:r>
            <a:r>
              <a:rPr lang="ja-JP" altLang="en-US"/>
              <a:t>）</a:t>
            </a:r>
            <a:endParaRPr lang="en-US" altLang="ja-JP" dirty="0"/>
          </a:p>
          <a:p>
            <a:pPr lvl="2"/>
            <a:r>
              <a:rPr lang="ja-JP" altLang="en-US"/>
              <a:t>テーブルデータのある領域を説明する自然言語文を生成する。</a:t>
            </a:r>
            <a:endParaRPr lang="en-US" altLang="ja-JP" dirty="0"/>
          </a:p>
          <a:p>
            <a:pPr lvl="1"/>
            <a:r>
              <a:rPr lang="en-US" altLang="ja-JP" dirty="0"/>
              <a:t>Semantic parsing on tabular data (Yin et al. ‘20, Herzig et al. ‘20)</a:t>
            </a:r>
          </a:p>
          <a:p>
            <a:pPr lvl="2"/>
            <a:r>
              <a:rPr lang="en-US" altLang="ja-JP" dirty="0"/>
              <a:t>Tapas </a:t>
            </a:r>
            <a:r>
              <a:rPr lang="ja-JP" altLang="en-US"/>
              <a:t>などのテーブルデータの内容に基づく質問応答システムに応用。</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ABB71B4-F753-2F3B-2945-1D2CE667ADAE}"/>
              </a:ext>
            </a:extLst>
          </p:cNvPr>
          <p:cNvSpPr>
            <a:spLocks noGrp="1"/>
          </p:cNvSpPr>
          <p:nvPr>
            <p:ph type="sldNum" sz="quarter" idx="10"/>
          </p:nvPr>
        </p:nvSpPr>
        <p:spPr/>
        <p:txBody>
          <a:bodyPr/>
          <a:lstStyle/>
          <a:p>
            <a:fld id="{DE2B87E1-F9DF-4BEE-B07D-635D26011F4B}" type="slidenum">
              <a:rPr lang="en-US" altLang="ja-JP" smtClean="0"/>
              <a:pPr/>
              <a:t>57</a:t>
            </a:fld>
            <a:endParaRPr lang="en-US" altLang="ja-JP"/>
          </a:p>
        </p:txBody>
      </p:sp>
      <p:pic>
        <p:nvPicPr>
          <p:cNvPr id="5" name="図 4">
            <a:extLst>
              <a:ext uri="{FF2B5EF4-FFF2-40B4-BE49-F238E27FC236}">
                <a16:creationId xmlns:a16="http://schemas.microsoft.com/office/drawing/2014/main" id="{0C395EBF-806A-57E2-302E-06362528DD43}"/>
              </a:ext>
            </a:extLst>
          </p:cNvPr>
          <p:cNvPicPr>
            <a:picLocks noChangeAspect="1"/>
          </p:cNvPicPr>
          <p:nvPr/>
        </p:nvPicPr>
        <p:blipFill>
          <a:blip r:embed="rId2"/>
          <a:stretch>
            <a:fillRect/>
          </a:stretch>
        </p:blipFill>
        <p:spPr>
          <a:xfrm>
            <a:off x="267328" y="4725144"/>
            <a:ext cx="3843158" cy="1461976"/>
          </a:xfrm>
          <a:prstGeom prst="rect">
            <a:avLst/>
          </a:prstGeom>
        </p:spPr>
      </p:pic>
      <p:pic>
        <p:nvPicPr>
          <p:cNvPr id="6" name="図 5">
            <a:extLst>
              <a:ext uri="{FF2B5EF4-FFF2-40B4-BE49-F238E27FC236}">
                <a16:creationId xmlns:a16="http://schemas.microsoft.com/office/drawing/2014/main" id="{80D8B945-8551-EF3D-7010-AF4F4E0898CA}"/>
              </a:ext>
            </a:extLst>
          </p:cNvPr>
          <p:cNvPicPr>
            <a:picLocks noChangeAspect="1"/>
          </p:cNvPicPr>
          <p:nvPr/>
        </p:nvPicPr>
        <p:blipFill>
          <a:blip r:embed="rId3"/>
          <a:stretch>
            <a:fillRect/>
          </a:stretch>
        </p:blipFill>
        <p:spPr>
          <a:xfrm>
            <a:off x="4551421" y="4581128"/>
            <a:ext cx="4231902" cy="1677668"/>
          </a:xfrm>
          <a:prstGeom prst="rect">
            <a:avLst/>
          </a:prstGeom>
        </p:spPr>
      </p:pic>
      <p:sp>
        <p:nvSpPr>
          <p:cNvPr id="7" name="テキスト ボックス 6">
            <a:extLst>
              <a:ext uri="{FF2B5EF4-FFF2-40B4-BE49-F238E27FC236}">
                <a16:creationId xmlns:a16="http://schemas.microsoft.com/office/drawing/2014/main" id="{5DF99A8D-5D37-D539-6C34-DBDFAF757D22}"/>
              </a:ext>
            </a:extLst>
          </p:cNvPr>
          <p:cNvSpPr txBox="1"/>
          <p:nvPr/>
        </p:nvSpPr>
        <p:spPr>
          <a:xfrm>
            <a:off x="1540457" y="6231178"/>
            <a:ext cx="1638782" cy="369332"/>
          </a:xfrm>
          <a:prstGeom prst="rect">
            <a:avLst/>
          </a:prstGeom>
          <a:noFill/>
        </p:spPr>
        <p:txBody>
          <a:bodyPr vert="horz" wrap="none" rtlCol="0">
            <a:spAutoFit/>
          </a:bodyPr>
          <a:lstStyle/>
          <a:p>
            <a:r>
              <a:rPr lang="en-US" altLang="ja-JP" dirty="0">
                <a:latin typeface="Meiryo UI" panose="020B0604030504040204" pitchFamily="50" charset="-128"/>
                <a:ea typeface="Meiryo UI" panose="020B0604030504040204" pitchFamily="50" charset="-128"/>
              </a:rPr>
              <a:t>Table-to-text</a:t>
            </a:r>
            <a:endParaRPr kumimoji="1" lang="en-US" altLang="ja-JP"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555E7B6-1B19-D2B2-FE71-59DFFA9F8613}"/>
              </a:ext>
            </a:extLst>
          </p:cNvPr>
          <p:cNvSpPr txBox="1"/>
          <p:nvPr/>
        </p:nvSpPr>
        <p:spPr>
          <a:xfrm>
            <a:off x="5550898" y="6231178"/>
            <a:ext cx="2090702"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Cell class</a:t>
            </a:r>
            <a:r>
              <a:rPr lang="en-US" altLang="ja-JP" dirty="0">
                <a:latin typeface="Meiryo UI" panose="020B0604030504040204" pitchFamily="50" charset="-128"/>
                <a:ea typeface="Meiryo UI" panose="020B0604030504040204" pitchFamily="50" charset="-128"/>
              </a:rPr>
              <a:t>ification</a:t>
            </a:r>
            <a:endParaRPr kumimoji="1" lang="en-US" altLang="ja-JP"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886CC8F5-3BE8-99AE-900B-D00E19EEF89F}"/>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C2</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6347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BBAEC1-4E1E-33B0-CD7D-3B45E2467EF8}"/>
              </a:ext>
            </a:extLst>
          </p:cNvPr>
          <p:cNvSpPr>
            <a:spLocks noGrp="1"/>
          </p:cNvSpPr>
          <p:nvPr>
            <p:ph type="title"/>
          </p:nvPr>
        </p:nvSpPr>
        <p:spPr/>
        <p:txBody>
          <a:bodyPr/>
          <a:lstStyle/>
          <a:p>
            <a:r>
              <a:rPr lang="en-US" altLang="ja-JP" dirty="0"/>
              <a:t>Transformer</a:t>
            </a:r>
            <a:r>
              <a:rPr lang="ja-JP" altLang="en-US"/>
              <a:t>のアテンション重みについて</a:t>
            </a:r>
            <a:endParaRPr kumimoji="1" lang="ja-JP" altLang="en-US"/>
          </a:p>
        </p:txBody>
      </p:sp>
      <p:sp>
        <p:nvSpPr>
          <p:cNvPr id="3" name="コンテンツ プレースホルダー 2">
            <a:extLst>
              <a:ext uri="{FF2B5EF4-FFF2-40B4-BE49-F238E27FC236}">
                <a16:creationId xmlns:a16="http://schemas.microsoft.com/office/drawing/2014/main" id="{37E989E0-9BDA-F090-59BF-3CE7A0DA52E6}"/>
              </a:ext>
            </a:extLst>
          </p:cNvPr>
          <p:cNvSpPr>
            <a:spLocks noGrp="1"/>
          </p:cNvSpPr>
          <p:nvPr>
            <p:ph idx="1"/>
          </p:nvPr>
        </p:nvSpPr>
        <p:spPr>
          <a:xfrm>
            <a:off x="177006" y="755938"/>
            <a:ext cx="8786813" cy="1304909"/>
          </a:xfrm>
        </p:spPr>
        <p:txBody>
          <a:bodyPr/>
          <a:lstStyle/>
          <a:p>
            <a:r>
              <a:rPr lang="en-US" altLang="ja-JP" dirty="0"/>
              <a:t>Transformer encoder-decoder </a:t>
            </a:r>
            <a:r>
              <a:rPr lang="ja-JP" altLang="en-US"/>
              <a:t>モデルは、アテンションの重みにより、データ間をどう関連づけるかを学習する。（下図赤枠の３種類）</a:t>
            </a: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8F76C044-BCCF-1572-127A-26B63C20D204}"/>
              </a:ext>
            </a:extLst>
          </p:cNvPr>
          <p:cNvSpPr>
            <a:spLocks noGrp="1"/>
          </p:cNvSpPr>
          <p:nvPr>
            <p:ph type="sldNum" sz="quarter" idx="10"/>
          </p:nvPr>
        </p:nvSpPr>
        <p:spPr/>
        <p:txBody>
          <a:bodyPr/>
          <a:lstStyle/>
          <a:p>
            <a:fld id="{DE2B87E1-F9DF-4BEE-B07D-635D26011F4B}" type="slidenum">
              <a:rPr lang="en-US" altLang="ja-JP" smtClean="0"/>
              <a:pPr/>
              <a:t>58</a:t>
            </a:fld>
            <a:endParaRPr lang="en-US" altLang="ja-JP"/>
          </a:p>
        </p:txBody>
      </p:sp>
      <p:pic>
        <p:nvPicPr>
          <p:cNvPr id="5" name="図 4">
            <a:extLst>
              <a:ext uri="{FF2B5EF4-FFF2-40B4-BE49-F238E27FC236}">
                <a16:creationId xmlns:a16="http://schemas.microsoft.com/office/drawing/2014/main" id="{16889635-C5BD-F1B8-1C45-DF50C512025B}"/>
              </a:ext>
            </a:extLst>
          </p:cNvPr>
          <p:cNvPicPr>
            <a:picLocks noChangeAspect="1"/>
          </p:cNvPicPr>
          <p:nvPr/>
        </p:nvPicPr>
        <p:blipFill>
          <a:blip r:embed="rId2"/>
          <a:stretch>
            <a:fillRect/>
          </a:stretch>
        </p:blipFill>
        <p:spPr>
          <a:xfrm>
            <a:off x="792568" y="1826254"/>
            <a:ext cx="7235420" cy="4287240"/>
          </a:xfrm>
          <a:prstGeom prst="rect">
            <a:avLst/>
          </a:prstGeom>
        </p:spPr>
      </p:pic>
      <p:sp>
        <p:nvSpPr>
          <p:cNvPr id="12" name="角丸四角形 11">
            <a:extLst>
              <a:ext uri="{FF2B5EF4-FFF2-40B4-BE49-F238E27FC236}">
                <a16:creationId xmlns:a16="http://schemas.microsoft.com/office/drawing/2014/main" id="{F506E462-FB96-0120-EA21-ECCDD506950E}"/>
              </a:ext>
            </a:extLst>
          </p:cNvPr>
          <p:cNvSpPr/>
          <p:nvPr/>
        </p:nvSpPr>
        <p:spPr bwMode="gray">
          <a:xfrm>
            <a:off x="2736784" y="2619463"/>
            <a:ext cx="2592288" cy="286907"/>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3" name="角丸四角形 12">
            <a:extLst>
              <a:ext uri="{FF2B5EF4-FFF2-40B4-BE49-F238E27FC236}">
                <a16:creationId xmlns:a16="http://schemas.microsoft.com/office/drawing/2014/main" id="{7C281445-6BDA-9920-BF3E-E6FC04301EB3}"/>
              </a:ext>
            </a:extLst>
          </p:cNvPr>
          <p:cNvSpPr/>
          <p:nvPr/>
        </p:nvSpPr>
        <p:spPr bwMode="gray">
          <a:xfrm>
            <a:off x="1871101" y="3266412"/>
            <a:ext cx="2017811" cy="432048"/>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4" name="角丸四角形 13">
            <a:extLst>
              <a:ext uri="{FF2B5EF4-FFF2-40B4-BE49-F238E27FC236}">
                <a16:creationId xmlns:a16="http://schemas.microsoft.com/office/drawing/2014/main" id="{1DF8C8AC-0495-5BB8-BC0F-4E712EADDE00}"/>
              </a:ext>
            </a:extLst>
          </p:cNvPr>
          <p:cNvSpPr/>
          <p:nvPr/>
        </p:nvSpPr>
        <p:spPr bwMode="gray">
          <a:xfrm>
            <a:off x="5041042" y="3261410"/>
            <a:ext cx="2520278" cy="432048"/>
          </a:xfrm>
          <a:prstGeom prst="roundRect">
            <a:avLst/>
          </a:prstGeom>
          <a:noFill/>
          <a:ln w="38100" cap="flat" cmpd="sng" algn="ctr">
            <a:solidFill>
              <a:schemeClr val="accent1">
                <a:lumMod val="7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4D40CDE6-5317-B26F-DF9E-935844E0660D}"/>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2859410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ja-JP" altLang="en-US"/>
              <a:t>データプレパレーションの従来アプローチ</a:t>
            </a:r>
            <a:endParaRPr lang="en-US" altLang="ja-JP" dirty="0"/>
          </a:p>
        </p:txBody>
      </p:sp>
      <p:sp>
        <p:nvSpPr>
          <p:cNvPr id="386080" name="Rectangle 32"/>
          <p:cNvSpPr>
            <a:spLocks noGrp="1" noChangeArrowheads="1"/>
          </p:cNvSpPr>
          <p:nvPr>
            <p:ph idx="1"/>
          </p:nvPr>
        </p:nvSpPr>
        <p:spPr>
          <a:xfrm>
            <a:off x="169863" y="790651"/>
            <a:ext cx="8786813" cy="2010998"/>
          </a:xfrm>
        </p:spPr>
        <p:txBody>
          <a:bodyPr/>
          <a:lstStyle/>
          <a:p>
            <a:r>
              <a:rPr lang="ja-JP" altLang="en-US"/>
              <a:t>エクセル（マクロ、関数）</a:t>
            </a:r>
            <a:endParaRPr lang="en-US" altLang="ja-JP" dirty="0"/>
          </a:p>
          <a:p>
            <a:r>
              <a:rPr lang="ja-JP" altLang="en-US"/>
              <a:t>データプレパレーション用ツール</a:t>
            </a:r>
            <a:endParaRPr lang="en-US" altLang="ja-JP" dirty="0"/>
          </a:p>
          <a:p>
            <a:pPr lvl="1"/>
            <a:r>
              <a:rPr lang="en-US" altLang="ja-JP" dirty="0" err="1"/>
              <a:t>Trifacta</a:t>
            </a:r>
            <a:r>
              <a:rPr lang="en-US" altLang="ja-JP" dirty="0"/>
              <a:t>, Talend, </a:t>
            </a:r>
            <a:r>
              <a:rPr lang="en-US" altLang="ja-JP" dirty="0" err="1"/>
              <a:t>Paxata</a:t>
            </a:r>
            <a:r>
              <a:rPr lang="en-US" altLang="ja-JP" dirty="0"/>
              <a:t>, </a:t>
            </a:r>
            <a:r>
              <a:rPr lang="en-US" altLang="ja-JP" dirty="0" err="1"/>
              <a:t>Tableu</a:t>
            </a:r>
            <a:r>
              <a:rPr lang="en-US" altLang="ja-JP" dirty="0"/>
              <a:t> prep, </a:t>
            </a:r>
            <a:r>
              <a:rPr lang="en-US" altLang="ja-JP" dirty="0" err="1"/>
              <a:t>Qilk</a:t>
            </a:r>
            <a:r>
              <a:rPr lang="en-US" altLang="ja-JP" dirty="0"/>
              <a:t> </a:t>
            </a:r>
            <a:r>
              <a:rPr lang="ja-JP" altLang="en-US"/>
              <a:t>等</a:t>
            </a:r>
            <a:endParaRPr lang="en-US" altLang="ja-JP" dirty="0"/>
          </a:p>
          <a:p>
            <a:pPr lvl="1"/>
            <a:endParaRPr lang="en-US" altLang="ja-JP" dirty="0"/>
          </a:p>
          <a:p>
            <a:pPr marL="0" indent="0">
              <a:buNone/>
            </a:pP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5</a:t>
            </a:fld>
            <a:endParaRPr lang="en-US" altLang="ja-JP"/>
          </a:p>
        </p:txBody>
      </p:sp>
      <p:pic>
        <p:nvPicPr>
          <p:cNvPr id="5" name="図 4">
            <a:extLst>
              <a:ext uri="{FF2B5EF4-FFF2-40B4-BE49-F238E27FC236}">
                <a16:creationId xmlns:a16="http://schemas.microsoft.com/office/drawing/2014/main" id="{3534D61E-0B20-EB47-891E-F882AE6AC3A4}"/>
              </a:ext>
            </a:extLst>
          </p:cNvPr>
          <p:cNvPicPr>
            <a:picLocks noChangeAspect="1"/>
          </p:cNvPicPr>
          <p:nvPr/>
        </p:nvPicPr>
        <p:blipFill>
          <a:blip r:embed="rId3"/>
          <a:stretch>
            <a:fillRect/>
          </a:stretch>
        </p:blipFill>
        <p:spPr>
          <a:xfrm>
            <a:off x="539552" y="2348040"/>
            <a:ext cx="6288920" cy="3738839"/>
          </a:xfrm>
          <a:prstGeom prst="rect">
            <a:avLst/>
          </a:prstGeom>
          <a:solidFill>
            <a:schemeClr val="bg1"/>
          </a:solidFill>
        </p:spPr>
      </p:pic>
      <p:sp>
        <p:nvSpPr>
          <p:cNvPr id="2" name="テキスト ボックス 1">
            <a:extLst>
              <a:ext uri="{FF2B5EF4-FFF2-40B4-BE49-F238E27FC236}">
                <a16:creationId xmlns:a16="http://schemas.microsoft.com/office/drawing/2014/main" id="{EDDB4FAC-51D1-4D43-B8E9-A9CEF0AD28BC}"/>
              </a:ext>
            </a:extLst>
          </p:cNvPr>
          <p:cNvSpPr txBox="1"/>
          <p:nvPr/>
        </p:nvSpPr>
        <p:spPr>
          <a:xfrm>
            <a:off x="510185" y="6185380"/>
            <a:ext cx="1665841" cy="369332"/>
          </a:xfrm>
          <a:prstGeom prst="rect">
            <a:avLst/>
          </a:prstGeom>
          <a:noFill/>
        </p:spPr>
        <p:txBody>
          <a:bodyPr vert="horz" wrap="none" rtlCol="0">
            <a:spAutoFit/>
          </a:bodyPr>
          <a:lstStyle/>
          <a:p>
            <a:r>
              <a:rPr kumimoji="1" lang="en-US" altLang="ja-JP" dirty="0" err="1">
                <a:latin typeface="Meiryo UI" panose="020B0604030504040204" pitchFamily="50" charset="-128"/>
                <a:ea typeface="Meiryo UI" panose="020B0604030504040204" pitchFamily="50" charset="-128"/>
              </a:rPr>
              <a:t>Trifacta</a:t>
            </a:r>
            <a:r>
              <a:rPr kumimoji="1" lang="ja-JP" altLang="en-US">
                <a:latin typeface="Meiryo UI" panose="020B0604030504040204" pitchFamily="50" charset="-128"/>
                <a:ea typeface="Meiryo UI" panose="020B0604030504040204" pitchFamily="50" charset="-128"/>
              </a:rPr>
              <a:t>の画面</a:t>
            </a:r>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5B9EDE0C-A53C-AB42-B05E-09D0B0F7C0BA}"/>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 name="角丸四角形 3">
            <a:extLst>
              <a:ext uri="{FF2B5EF4-FFF2-40B4-BE49-F238E27FC236}">
                <a16:creationId xmlns:a16="http://schemas.microsoft.com/office/drawing/2014/main" id="{073D56F8-EED3-3E4D-AEFF-46DC658F5599}"/>
              </a:ext>
            </a:extLst>
          </p:cNvPr>
          <p:cNvSpPr/>
          <p:nvPr/>
        </p:nvSpPr>
        <p:spPr bwMode="gray">
          <a:xfrm>
            <a:off x="4499992" y="2501552"/>
            <a:ext cx="4443791" cy="1892936"/>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データプレパレーションは</a:t>
            </a:r>
            <a:r>
              <a:rPr lang="en-US" altLang="ja-JP" sz="2000" dirty="0">
                <a:latin typeface="Meiryo UI" panose="020B0604030504040204" pitchFamily="50" charset="-128"/>
                <a:ea typeface="Meiryo UI" panose="020B0604030504040204" pitchFamily="50" charset="-128"/>
              </a:rPr>
              <a:t>GUI</a:t>
            </a:r>
            <a:r>
              <a:rPr lang="ja-JP" altLang="en-US" sz="2000">
                <a:latin typeface="Meiryo UI" panose="020B0604030504040204" pitchFamily="50" charset="-128"/>
                <a:ea typeface="Meiryo UI" panose="020B0604030504040204" pitchFamily="50" charset="-128"/>
              </a:rPr>
              <a:t>ベースの</a:t>
            </a:r>
            <a:endParaRPr lang="en-US" altLang="ja-JP" sz="20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変換が念頭に置かれているが、</a:t>
            </a:r>
            <a:endParaRPr lang="en-US" altLang="ja-JP" sz="20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複雑な変換を処理するためには、</a:t>
            </a:r>
            <a:endParaRPr lang="en-US" altLang="ja-JP" sz="20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プログラミングに近い作業が必須</a:t>
            </a:r>
            <a:endParaRPr lang="en-US" altLang="ja-JP" sz="2000" dirty="0">
              <a:latin typeface="Meiryo UI" panose="020B0604030504040204" pitchFamily="50" charset="-128"/>
              <a:ea typeface="Meiryo UI" panose="020B0604030504040204" pitchFamily="50" charset="-128"/>
            </a:endParaRPr>
          </a:p>
        </p:txBody>
      </p:sp>
      <p:sp>
        <p:nvSpPr>
          <p:cNvPr id="10" name="角丸四角形 9">
            <a:extLst>
              <a:ext uri="{FF2B5EF4-FFF2-40B4-BE49-F238E27FC236}">
                <a16:creationId xmlns:a16="http://schemas.microsoft.com/office/drawing/2014/main" id="{83B446BE-3B24-3049-821E-B370A55E337E}"/>
              </a:ext>
            </a:extLst>
          </p:cNvPr>
          <p:cNvSpPr/>
          <p:nvPr/>
        </p:nvSpPr>
        <p:spPr bwMode="gray">
          <a:xfrm>
            <a:off x="4499992" y="5142208"/>
            <a:ext cx="4509034" cy="1324808"/>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sz="2000">
                <a:latin typeface="Meiryo UI" panose="020B0604030504040204" pitchFamily="50" charset="-128"/>
                <a:ea typeface="Meiryo UI" panose="020B0604030504040204" pitchFamily="50" charset="-128"/>
              </a:rPr>
              <a:t>プログラミングが主業務でない</a:t>
            </a:r>
            <a:endParaRPr lang="en-US" altLang="ja-JP" sz="20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solidFill>
                  <a:srgbClr val="E73440"/>
                </a:solidFill>
                <a:latin typeface="Meiryo UI" panose="020B0604030504040204" pitchFamily="50" charset="-128"/>
                <a:ea typeface="Meiryo UI" panose="020B0604030504040204" pitchFamily="50" charset="-128"/>
              </a:rPr>
              <a:t> </a:t>
            </a:r>
            <a:r>
              <a:rPr lang="ja-JP" altLang="en-US" sz="2000">
                <a:solidFill>
                  <a:srgbClr val="E73440"/>
                </a:solidFill>
                <a:latin typeface="Meiryo UI" panose="020B0604030504040204" pitchFamily="50" charset="-128"/>
                <a:ea typeface="Meiryo UI" panose="020B0604030504040204" pitchFamily="50" charset="-128"/>
              </a:rPr>
              <a:t>データ分析者、ドメイン専門家</a:t>
            </a:r>
            <a:endParaRPr lang="en-US" altLang="ja-JP" sz="2000" dirty="0">
              <a:solidFill>
                <a:srgbClr val="E73440"/>
              </a:solidFill>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sz="2000">
                <a:solidFill>
                  <a:srgbClr val="E73440"/>
                </a:solidFill>
                <a:latin typeface="Meiryo UI" panose="020B0604030504040204" pitchFamily="50" charset="-128"/>
                <a:ea typeface="Meiryo UI" panose="020B0604030504040204" pitchFamily="50" charset="-128"/>
              </a:rPr>
              <a:t>にとって高いハードル</a:t>
            </a:r>
            <a:endParaRPr lang="en-US" altLang="ja-JP" sz="2000" dirty="0">
              <a:solidFill>
                <a:srgbClr val="E73440"/>
              </a:solidFill>
              <a:latin typeface="Meiryo UI" panose="020B0604030504040204" pitchFamily="50" charset="-128"/>
              <a:ea typeface="Meiryo UI" panose="020B0604030504040204" pitchFamily="50" charset="-128"/>
            </a:endParaRPr>
          </a:p>
        </p:txBody>
      </p:sp>
      <p:sp>
        <p:nvSpPr>
          <p:cNvPr id="12" name="下矢印 11">
            <a:extLst>
              <a:ext uri="{FF2B5EF4-FFF2-40B4-BE49-F238E27FC236}">
                <a16:creationId xmlns:a16="http://schemas.microsoft.com/office/drawing/2014/main" id="{D0814379-A436-4746-B7A1-5AADC3CA7829}"/>
              </a:ext>
            </a:extLst>
          </p:cNvPr>
          <p:cNvSpPr/>
          <p:nvPr/>
        </p:nvSpPr>
        <p:spPr bwMode="gray">
          <a:xfrm>
            <a:off x="6479571" y="4547235"/>
            <a:ext cx="484632" cy="474352"/>
          </a:xfrm>
          <a:prstGeom prst="down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77937215"/>
      </p:ext>
    </p:extLst>
  </p:cSld>
  <p:clrMapOvr>
    <a:masterClrMapping/>
  </p:clrMapOvr>
  <mc:AlternateContent xmlns:mc="http://schemas.openxmlformats.org/markup-compatibility/2006" xmlns:p14="http://schemas.microsoft.com/office/powerpoint/2010/main">
    <mc:Choice Requires="p14">
      <p:transition spd="slow" p14:dur="2000" advTm="122721"/>
    </mc:Choice>
    <mc:Fallback xmlns="">
      <p:transition spd="slow" advTm="12272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774FA6D-D663-2237-B15B-6BF3A97F70E0}"/>
              </a:ext>
            </a:extLst>
          </p:cNvPr>
          <p:cNvSpPr>
            <a:spLocks noGrp="1"/>
          </p:cNvSpPr>
          <p:nvPr>
            <p:ph idx="1"/>
          </p:nvPr>
        </p:nvSpPr>
        <p:spPr>
          <a:xfrm>
            <a:off x="107504" y="836712"/>
            <a:ext cx="8786813" cy="5688632"/>
          </a:xfrm>
        </p:spPr>
        <p:txBody>
          <a:bodyPr/>
          <a:lstStyle/>
          <a:p>
            <a:r>
              <a:rPr kumimoji="1" lang="en-US" altLang="ja-JP" dirty="0"/>
              <a:t>Multi-Head Attention</a:t>
            </a:r>
          </a:p>
          <a:p>
            <a:pPr lvl="1"/>
            <a:r>
              <a:rPr kumimoji="1" lang="en-US" altLang="ja-JP" dirty="0"/>
              <a:t>Scaled Dot-Product</a:t>
            </a:r>
            <a:r>
              <a:rPr lang="en-US" altLang="ja-JP" dirty="0"/>
              <a:t> Attention </a:t>
            </a:r>
            <a:r>
              <a:rPr lang="ja-JP" altLang="en-US"/>
              <a:t>の複数</a:t>
            </a:r>
            <a:r>
              <a:rPr lang="en-US" altLang="ja-JP" dirty="0"/>
              <a:t>head</a:t>
            </a:r>
            <a:r>
              <a:rPr lang="ja-JP" altLang="en-US"/>
              <a:t>によるアンサンブル構成</a:t>
            </a:r>
            <a:endParaRPr kumimoji="1" lang="en-US" altLang="ja-JP" dirty="0"/>
          </a:p>
          <a:p>
            <a:pPr lvl="1"/>
            <a:endParaRPr lang="en-US" altLang="ja-JP" dirty="0"/>
          </a:p>
          <a:p>
            <a:pPr lvl="1"/>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endParaRPr lang="en-US" altLang="ja-JP" dirty="0"/>
          </a:p>
          <a:p>
            <a:r>
              <a:rPr lang="en-US" altLang="ja-JP" dirty="0"/>
              <a:t>Scaled dot Product Attention </a:t>
            </a:r>
            <a:r>
              <a:rPr lang="ja-JP" altLang="en-US"/>
              <a:t>の役割</a:t>
            </a:r>
            <a:endParaRPr lang="en-US" altLang="ja-JP" dirty="0"/>
          </a:p>
          <a:p>
            <a:pPr lvl="1"/>
            <a:r>
              <a:rPr lang="en-US" altLang="ja-JP" dirty="0"/>
              <a:t>Query </a:t>
            </a:r>
            <a:r>
              <a:rPr lang="ja-JP" altLang="en-US"/>
              <a:t>と</a:t>
            </a:r>
            <a:r>
              <a:rPr lang="en-US" altLang="ja-JP" dirty="0"/>
              <a:t> Key </a:t>
            </a:r>
            <a:r>
              <a:rPr lang="ja-JP" altLang="en-US"/>
              <a:t>の類似度から、</a:t>
            </a:r>
            <a:r>
              <a:rPr lang="en-US" altLang="ja-JP" dirty="0"/>
              <a:t>Value</a:t>
            </a:r>
            <a:r>
              <a:rPr lang="ja-JP" altLang="en-US"/>
              <a:t>のどの値に注意を向けるべきかを計算</a:t>
            </a:r>
            <a:endParaRPr lang="en-US" altLang="ja-JP" dirty="0"/>
          </a:p>
          <a:p>
            <a:r>
              <a:rPr lang="ja-JP" altLang="en-US"/>
              <a:t>類似度は内積によって求められる（右式）　</a:t>
            </a:r>
            <a:endParaRPr lang="en-US" altLang="ja-JP" dirty="0"/>
          </a:p>
          <a:p>
            <a:pPr marL="0" indent="0">
              <a:buNone/>
            </a:pPr>
            <a:r>
              <a:rPr lang="ja-JP" altLang="en-US"/>
              <a:t>→</a:t>
            </a:r>
            <a:r>
              <a:rPr lang="en-US" altLang="ja-JP" dirty="0"/>
              <a:t> </a:t>
            </a:r>
            <a:r>
              <a:rPr lang="ja-JP" altLang="en-US"/>
              <a:t>この類似度</a:t>
            </a:r>
            <a:r>
              <a:rPr lang="en-US" altLang="ja-JP" dirty="0"/>
              <a:t>(</a:t>
            </a:r>
            <a:r>
              <a:rPr lang="ja-JP" altLang="en-US"/>
              <a:t>論文では</a:t>
            </a:r>
            <a:r>
              <a:rPr lang="en-US" altLang="ja-JP" dirty="0"/>
              <a:t>weight)</a:t>
            </a:r>
            <a:r>
              <a:rPr lang="ja-JP" altLang="en-US"/>
              <a:t>を可視化する</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8F76C044-BCCF-1572-127A-26B63C20D204}"/>
              </a:ext>
            </a:extLst>
          </p:cNvPr>
          <p:cNvSpPr>
            <a:spLocks noGrp="1"/>
          </p:cNvSpPr>
          <p:nvPr>
            <p:ph type="sldNum" sz="quarter" idx="10"/>
          </p:nvPr>
        </p:nvSpPr>
        <p:spPr/>
        <p:txBody>
          <a:bodyPr/>
          <a:lstStyle/>
          <a:p>
            <a:fld id="{DE2B87E1-F9DF-4BEE-B07D-635D26011F4B}" type="slidenum">
              <a:rPr lang="en-US" altLang="ja-JP" smtClean="0"/>
              <a:pPr/>
              <a:t>59</a:t>
            </a:fld>
            <a:endParaRPr lang="en-US" altLang="ja-JP"/>
          </a:p>
        </p:txBody>
      </p:sp>
      <p:pic>
        <p:nvPicPr>
          <p:cNvPr id="13" name="図 12">
            <a:extLst>
              <a:ext uri="{FF2B5EF4-FFF2-40B4-BE49-F238E27FC236}">
                <a16:creationId xmlns:a16="http://schemas.microsoft.com/office/drawing/2014/main" id="{9B1EFAAE-36E1-AF1B-0D04-B68D6ADB2683}"/>
              </a:ext>
            </a:extLst>
          </p:cNvPr>
          <p:cNvPicPr>
            <a:picLocks noChangeAspect="1"/>
          </p:cNvPicPr>
          <p:nvPr/>
        </p:nvPicPr>
        <p:blipFill>
          <a:blip r:embed="rId2"/>
          <a:stretch>
            <a:fillRect/>
          </a:stretch>
        </p:blipFill>
        <p:spPr>
          <a:xfrm>
            <a:off x="3667888" y="2770792"/>
            <a:ext cx="3873500" cy="673100"/>
          </a:xfrm>
          <a:prstGeom prst="rect">
            <a:avLst/>
          </a:prstGeom>
        </p:spPr>
      </p:pic>
      <p:pic>
        <p:nvPicPr>
          <p:cNvPr id="14" name="図 13">
            <a:extLst>
              <a:ext uri="{FF2B5EF4-FFF2-40B4-BE49-F238E27FC236}">
                <a16:creationId xmlns:a16="http://schemas.microsoft.com/office/drawing/2014/main" id="{A0ABA8FD-D85C-F39B-BAD6-DB6F408CCEC8}"/>
              </a:ext>
            </a:extLst>
          </p:cNvPr>
          <p:cNvPicPr>
            <a:picLocks noChangeAspect="1"/>
          </p:cNvPicPr>
          <p:nvPr/>
        </p:nvPicPr>
        <p:blipFill>
          <a:blip r:embed="rId3"/>
          <a:stretch>
            <a:fillRect/>
          </a:stretch>
        </p:blipFill>
        <p:spPr>
          <a:xfrm>
            <a:off x="3707904" y="3501008"/>
            <a:ext cx="5112568" cy="860288"/>
          </a:xfrm>
          <a:prstGeom prst="rect">
            <a:avLst/>
          </a:prstGeom>
        </p:spPr>
      </p:pic>
      <p:sp>
        <p:nvSpPr>
          <p:cNvPr id="16" name="テキスト ボックス 15">
            <a:extLst>
              <a:ext uri="{FF2B5EF4-FFF2-40B4-BE49-F238E27FC236}">
                <a16:creationId xmlns:a16="http://schemas.microsoft.com/office/drawing/2014/main" id="{6D919B7F-B2B6-7B0B-BD8A-A272D0B0C2F4}"/>
              </a:ext>
            </a:extLst>
          </p:cNvPr>
          <p:cNvSpPr txBox="1"/>
          <p:nvPr/>
        </p:nvSpPr>
        <p:spPr>
          <a:xfrm>
            <a:off x="3656432" y="1916438"/>
            <a:ext cx="3250762"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Multi-Head Attention </a:t>
            </a:r>
            <a:r>
              <a:rPr kumimoji="1" lang="ja-JP" altLang="en-US">
                <a:latin typeface="Meiryo UI" panose="020B0604030504040204" pitchFamily="50" charset="-128"/>
                <a:ea typeface="Meiryo UI" panose="020B0604030504040204" pitchFamily="50" charset="-128"/>
              </a:rPr>
              <a:t>の計算</a:t>
            </a:r>
            <a:endParaRPr kumimoji="1" lang="ja-JP" altLang="en-US" dirty="0">
              <a:latin typeface="Meiryo UI" panose="020B0604030504040204" pitchFamily="50" charset="-128"/>
              <a:ea typeface="Meiryo UI" panose="020B0604030504040204" pitchFamily="50" charset="-128"/>
            </a:endParaRPr>
          </a:p>
        </p:txBody>
      </p:sp>
      <p:sp>
        <p:nvSpPr>
          <p:cNvPr id="19" name="角丸四角形 18">
            <a:extLst>
              <a:ext uri="{FF2B5EF4-FFF2-40B4-BE49-F238E27FC236}">
                <a16:creationId xmlns:a16="http://schemas.microsoft.com/office/drawing/2014/main" id="{F80BA186-CDFF-3930-AA10-8DCD6CBA7CB2}"/>
              </a:ext>
            </a:extLst>
          </p:cNvPr>
          <p:cNvSpPr/>
          <p:nvPr/>
        </p:nvSpPr>
        <p:spPr bwMode="gray">
          <a:xfrm>
            <a:off x="5778600" y="2746293"/>
            <a:ext cx="1762787" cy="697074"/>
          </a:xfrm>
          <a:prstGeom prst="roundRect">
            <a:avLst/>
          </a:prstGeom>
          <a:noFill/>
          <a:ln w="38100" cap="flat" cmpd="sng" algn="ctr">
            <a:solidFill>
              <a:srgbClr val="7030A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8E7C5D07-1636-ECE5-8DDA-47734E312505}"/>
              </a:ext>
            </a:extLst>
          </p:cNvPr>
          <p:cNvSpPr>
            <a:spLocks noGrp="1"/>
          </p:cNvSpPr>
          <p:nvPr>
            <p:ph type="title"/>
          </p:nvPr>
        </p:nvSpPr>
        <p:spPr/>
        <p:txBody>
          <a:bodyPr/>
          <a:lstStyle/>
          <a:p>
            <a:r>
              <a:rPr lang="en-US" altLang="ja-JP" dirty="0"/>
              <a:t>Transformer</a:t>
            </a:r>
            <a:r>
              <a:rPr lang="ja-JP" altLang="en-US"/>
              <a:t>のアテンション重みについて</a:t>
            </a:r>
            <a:endParaRPr kumimoji="1" lang="ja-JP" altLang="en-US"/>
          </a:p>
        </p:txBody>
      </p:sp>
      <p:pic>
        <p:nvPicPr>
          <p:cNvPr id="9" name="図 8">
            <a:extLst>
              <a:ext uri="{FF2B5EF4-FFF2-40B4-BE49-F238E27FC236}">
                <a16:creationId xmlns:a16="http://schemas.microsoft.com/office/drawing/2014/main" id="{883ED52F-CFD3-12C2-B710-387435FA073E}"/>
              </a:ext>
            </a:extLst>
          </p:cNvPr>
          <p:cNvPicPr>
            <a:picLocks noChangeAspect="1"/>
          </p:cNvPicPr>
          <p:nvPr/>
        </p:nvPicPr>
        <p:blipFill>
          <a:blip r:embed="rId4"/>
          <a:stretch>
            <a:fillRect/>
          </a:stretch>
        </p:blipFill>
        <p:spPr>
          <a:xfrm>
            <a:off x="918313" y="1659700"/>
            <a:ext cx="2213334" cy="2870260"/>
          </a:xfrm>
          <a:prstGeom prst="rect">
            <a:avLst/>
          </a:prstGeom>
        </p:spPr>
      </p:pic>
      <p:sp>
        <p:nvSpPr>
          <p:cNvPr id="10" name="テキスト ボックス 9">
            <a:extLst>
              <a:ext uri="{FF2B5EF4-FFF2-40B4-BE49-F238E27FC236}">
                <a16:creationId xmlns:a16="http://schemas.microsoft.com/office/drawing/2014/main" id="{D24A962A-67FB-53CB-4899-1AAAB231C207}"/>
              </a:ext>
            </a:extLst>
          </p:cNvPr>
          <p:cNvSpPr txBox="1"/>
          <p:nvPr/>
        </p:nvSpPr>
        <p:spPr>
          <a:xfrm>
            <a:off x="5221784" y="2378885"/>
            <a:ext cx="3412666" cy="369332"/>
          </a:xfrm>
          <a:prstGeom prst="rect">
            <a:avLst/>
          </a:prstGeom>
          <a:noFill/>
        </p:spPr>
        <p:txBody>
          <a:bodyPr vert="horz" wrap="none" rtlCol="0">
            <a:spAutoFit/>
          </a:bodyPr>
          <a:lstStyle/>
          <a:p>
            <a:r>
              <a:rPr lang="en-US" altLang="ja-JP" dirty="0">
                <a:solidFill>
                  <a:srgbClr val="706ABA"/>
                </a:solidFill>
                <a:latin typeface="Meiryo UI" panose="020B0604030504040204" pitchFamily="50" charset="-128"/>
                <a:ea typeface="Meiryo UI" panose="020B0604030504040204" pitchFamily="50" charset="-128"/>
              </a:rPr>
              <a:t>Scaled dot Product Attention</a:t>
            </a:r>
            <a:endParaRPr kumimoji="1" lang="ja-JP" altLang="en-US" dirty="0">
              <a:solidFill>
                <a:srgbClr val="706ABA"/>
              </a:solidFill>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1661C3AE-F288-F05C-2BEA-772BDBB25304}"/>
              </a:ext>
            </a:extLst>
          </p:cNvPr>
          <p:cNvPicPr>
            <a:picLocks noChangeAspect="1"/>
          </p:cNvPicPr>
          <p:nvPr/>
        </p:nvPicPr>
        <p:blipFill rotWithShape="1">
          <a:blip r:embed="rId2"/>
          <a:srcRect l="53887" r="7662"/>
          <a:stretch/>
        </p:blipFill>
        <p:spPr>
          <a:xfrm>
            <a:off x="6444208" y="5608081"/>
            <a:ext cx="1908364" cy="862439"/>
          </a:xfrm>
          <a:prstGeom prst="rect">
            <a:avLst/>
          </a:prstGeom>
        </p:spPr>
      </p:pic>
      <p:sp>
        <p:nvSpPr>
          <p:cNvPr id="2" name="正方形/長方形 1">
            <a:extLst>
              <a:ext uri="{FF2B5EF4-FFF2-40B4-BE49-F238E27FC236}">
                <a16:creationId xmlns:a16="http://schemas.microsoft.com/office/drawing/2014/main" id="{E231BBB8-893D-9EB9-0091-4352CD5CED15}"/>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561624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536C4-D597-9D5E-69CB-BEFC352720C4}"/>
              </a:ext>
            </a:extLst>
          </p:cNvPr>
          <p:cNvSpPr>
            <a:spLocks noGrp="1"/>
          </p:cNvSpPr>
          <p:nvPr>
            <p:ph type="title"/>
          </p:nvPr>
        </p:nvSpPr>
        <p:spPr/>
        <p:txBody>
          <a:bodyPr/>
          <a:lstStyle/>
          <a:p>
            <a:r>
              <a:rPr kumimoji="1" lang="ja-JP" altLang="en-US"/>
              <a:t>アテンションを可視化</a:t>
            </a:r>
          </a:p>
        </p:txBody>
      </p:sp>
      <p:sp>
        <p:nvSpPr>
          <p:cNvPr id="3" name="コンテンツ プレースホルダー 2">
            <a:extLst>
              <a:ext uri="{FF2B5EF4-FFF2-40B4-BE49-F238E27FC236}">
                <a16:creationId xmlns:a16="http://schemas.microsoft.com/office/drawing/2014/main" id="{D6693FAD-CDF8-3ACC-8808-BFAC68F1671F}"/>
              </a:ext>
            </a:extLst>
          </p:cNvPr>
          <p:cNvSpPr>
            <a:spLocks noGrp="1"/>
          </p:cNvSpPr>
          <p:nvPr>
            <p:ph idx="1"/>
          </p:nvPr>
        </p:nvSpPr>
        <p:spPr>
          <a:xfrm>
            <a:off x="168275" y="869950"/>
            <a:ext cx="8786813" cy="5439369"/>
          </a:xfrm>
        </p:spPr>
        <p:txBody>
          <a:bodyPr/>
          <a:lstStyle/>
          <a:p>
            <a:r>
              <a:rPr kumimoji="1" lang="ja-JP" altLang="en-US"/>
              <a:t>ベンチマーク</a:t>
            </a:r>
            <a:r>
              <a:rPr kumimoji="1" lang="en-US" altLang="ja-JP" dirty="0"/>
              <a:t> exp0_33_3 </a:t>
            </a:r>
            <a:r>
              <a:rPr lang="ja-JP" altLang="en-US"/>
              <a:t>についてアテンションを可視化（次ページ）</a:t>
            </a:r>
            <a:endParaRPr lang="en-US" altLang="ja-JP" dirty="0"/>
          </a:p>
          <a:p>
            <a:pPr lvl="1"/>
            <a:r>
              <a:rPr lang="en-US" altLang="ja-JP" dirty="0"/>
              <a:t>Input table</a:t>
            </a:r>
          </a:p>
          <a:p>
            <a:pPr lvl="1"/>
            <a:endParaRPr lang="en-US" altLang="ja-JP" dirty="0"/>
          </a:p>
          <a:p>
            <a:pPr lvl="1"/>
            <a:endParaRPr lang="en-US" altLang="ja-JP" dirty="0"/>
          </a:p>
          <a:p>
            <a:pPr lvl="1"/>
            <a:endParaRPr lang="en-US" altLang="ja-JP" dirty="0"/>
          </a:p>
          <a:p>
            <a:pPr lvl="1"/>
            <a:r>
              <a:rPr lang="en-US" altLang="ja-JP" dirty="0"/>
              <a:t>Output table</a:t>
            </a:r>
          </a:p>
          <a:p>
            <a:pPr lvl="1"/>
            <a:endParaRPr lang="en-US" altLang="ja-JP" dirty="0"/>
          </a:p>
          <a:p>
            <a:pPr lvl="1"/>
            <a:endParaRPr lang="en-US" altLang="ja-JP" dirty="0"/>
          </a:p>
          <a:p>
            <a:pPr marL="338137" lvl="1" indent="0">
              <a:buNone/>
            </a:pPr>
            <a:endParaRPr lang="en-US" altLang="ja-JP" dirty="0"/>
          </a:p>
          <a:p>
            <a:pPr lvl="1"/>
            <a:r>
              <a:rPr lang="en-US" altLang="ja-JP" dirty="0"/>
              <a:t>Program</a:t>
            </a:r>
          </a:p>
          <a:p>
            <a:pPr lvl="1"/>
            <a:endParaRPr lang="en-US" altLang="ja-JP" dirty="0"/>
          </a:p>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63A3861E-660D-6AAF-1CDA-64A934BDF966}"/>
              </a:ext>
            </a:extLst>
          </p:cNvPr>
          <p:cNvSpPr>
            <a:spLocks noGrp="1"/>
          </p:cNvSpPr>
          <p:nvPr>
            <p:ph type="sldNum" sz="quarter" idx="10"/>
          </p:nvPr>
        </p:nvSpPr>
        <p:spPr/>
        <p:txBody>
          <a:bodyPr/>
          <a:lstStyle/>
          <a:p>
            <a:fld id="{DE2B87E1-F9DF-4BEE-B07D-635D26011F4B}" type="slidenum">
              <a:rPr lang="en-US" altLang="ja-JP" smtClean="0"/>
              <a:pPr/>
              <a:t>60</a:t>
            </a:fld>
            <a:endParaRPr lang="en-US" altLang="ja-JP"/>
          </a:p>
        </p:txBody>
      </p:sp>
      <p:pic>
        <p:nvPicPr>
          <p:cNvPr id="14" name="図 13">
            <a:extLst>
              <a:ext uri="{FF2B5EF4-FFF2-40B4-BE49-F238E27FC236}">
                <a16:creationId xmlns:a16="http://schemas.microsoft.com/office/drawing/2014/main" id="{A91A551C-9395-2EF3-1047-F717330AEC51}"/>
              </a:ext>
            </a:extLst>
          </p:cNvPr>
          <p:cNvPicPr>
            <a:picLocks noChangeAspect="1"/>
          </p:cNvPicPr>
          <p:nvPr/>
        </p:nvPicPr>
        <p:blipFill rotWithShape="1">
          <a:blip r:embed="rId2"/>
          <a:srcRect t="-1" r="58663" b="-13969"/>
          <a:stretch/>
        </p:blipFill>
        <p:spPr>
          <a:xfrm>
            <a:off x="1403648" y="4825684"/>
            <a:ext cx="4303289" cy="797621"/>
          </a:xfrm>
          <a:prstGeom prst="rect">
            <a:avLst/>
          </a:prstGeom>
        </p:spPr>
      </p:pic>
      <p:pic>
        <p:nvPicPr>
          <p:cNvPr id="5" name="図 4">
            <a:extLst>
              <a:ext uri="{FF2B5EF4-FFF2-40B4-BE49-F238E27FC236}">
                <a16:creationId xmlns:a16="http://schemas.microsoft.com/office/drawing/2014/main" id="{516CD0BB-0823-EB77-0894-F62389A088C4}"/>
              </a:ext>
            </a:extLst>
          </p:cNvPr>
          <p:cNvPicPr>
            <a:picLocks noChangeAspect="1"/>
          </p:cNvPicPr>
          <p:nvPr/>
        </p:nvPicPr>
        <p:blipFill>
          <a:blip r:embed="rId3"/>
          <a:stretch>
            <a:fillRect/>
          </a:stretch>
        </p:blipFill>
        <p:spPr>
          <a:xfrm>
            <a:off x="1403648" y="1772816"/>
            <a:ext cx="4572000" cy="838200"/>
          </a:xfrm>
          <a:prstGeom prst="rect">
            <a:avLst/>
          </a:prstGeom>
        </p:spPr>
      </p:pic>
      <p:pic>
        <p:nvPicPr>
          <p:cNvPr id="6" name="図 5">
            <a:extLst>
              <a:ext uri="{FF2B5EF4-FFF2-40B4-BE49-F238E27FC236}">
                <a16:creationId xmlns:a16="http://schemas.microsoft.com/office/drawing/2014/main" id="{2D6A585E-EB5E-0268-3175-C8B853C988AF}"/>
              </a:ext>
            </a:extLst>
          </p:cNvPr>
          <p:cNvPicPr>
            <a:picLocks noChangeAspect="1"/>
          </p:cNvPicPr>
          <p:nvPr/>
        </p:nvPicPr>
        <p:blipFill>
          <a:blip r:embed="rId4"/>
          <a:stretch>
            <a:fillRect/>
          </a:stretch>
        </p:blipFill>
        <p:spPr>
          <a:xfrm>
            <a:off x="1433803" y="3483429"/>
            <a:ext cx="4597400" cy="355600"/>
          </a:xfrm>
          <a:prstGeom prst="rect">
            <a:avLst/>
          </a:prstGeom>
        </p:spPr>
      </p:pic>
      <p:sp>
        <p:nvSpPr>
          <p:cNvPr id="7" name="テキスト ボックス 6">
            <a:extLst>
              <a:ext uri="{FF2B5EF4-FFF2-40B4-BE49-F238E27FC236}">
                <a16:creationId xmlns:a16="http://schemas.microsoft.com/office/drawing/2014/main" id="{08459245-57CF-B883-FF0B-E6230F246917}"/>
              </a:ext>
            </a:extLst>
          </p:cNvPr>
          <p:cNvSpPr txBox="1"/>
          <p:nvPr/>
        </p:nvSpPr>
        <p:spPr>
          <a:xfrm>
            <a:off x="1569356" y="5554148"/>
            <a:ext cx="3140603" cy="400110"/>
          </a:xfrm>
          <a:prstGeom prst="rect">
            <a:avLst/>
          </a:prstGeom>
          <a:solidFill>
            <a:schemeClr val="bg1">
              <a:lumMod val="95000"/>
            </a:schemeClr>
          </a:solidFill>
        </p:spPr>
        <p:txBody>
          <a:bodyPr vert="horz" wrap="none" rtlCol="0">
            <a:spAutoFit/>
          </a:bodyPr>
          <a:lstStyle/>
          <a:p>
            <a:r>
              <a:rPr kumimoji="1" lang="ja-JP" altLang="en-US" sz="2000">
                <a:latin typeface="Meiryo UI" panose="020B0604030504040204" pitchFamily="50" charset="-128"/>
                <a:ea typeface="Meiryo UI" panose="020B0604030504040204" pitchFamily="50" charset="-128"/>
              </a:rPr>
              <a:t>テーブルの全行を１行に変換</a:t>
            </a:r>
            <a:endParaRPr kumimoji="1" lang="ja-JP" altLang="en-US" sz="20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9677BA4-5997-A4DC-8504-A9B64589B1B8}"/>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3637731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D536C4-D597-9D5E-69CB-BEFC352720C4}"/>
              </a:ext>
            </a:extLst>
          </p:cNvPr>
          <p:cNvSpPr>
            <a:spLocks noGrp="1"/>
          </p:cNvSpPr>
          <p:nvPr>
            <p:ph type="title"/>
          </p:nvPr>
        </p:nvSpPr>
        <p:spPr/>
        <p:txBody>
          <a:bodyPr/>
          <a:lstStyle/>
          <a:p>
            <a:r>
              <a:rPr kumimoji="1" lang="en-US" altLang="ja-JP" dirty="0"/>
              <a:t>Encoder Self-attention Weights </a:t>
            </a:r>
            <a:endParaRPr kumimoji="1" lang="ja-JP" altLang="en-US"/>
          </a:p>
        </p:txBody>
      </p:sp>
      <p:sp>
        <p:nvSpPr>
          <p:cNvPr id="4" name="スライド番号プレースホルダー 3">
            <a:extLst>
              <a:ext uri="{FF2B5EF4-FFF2-40B4-BE49-F238E27FC236}">
                <a16:creationId xmlns:a16="http://schemas.microsoft.com/office/drawing/2014/main" id="{63A3861E-660D-6AAF-1CDA-64A934BDF966}"/>
              </a:ext>
            </a:extLst>
          </p:cNvPr>
          <p:cNvSpPr>
            <a:spLocks noGrp="1"/>
          </p:cNvSpPr>
          <p:nvPr>
            <p:ph type="sldNum" sz="quarter" idx="10"/>
          </p:nvPr>
        </p:nvSpPr>
        <p:spPr/>
        <p:txBody>
          <a:bodyPr/>
          <a:lstStyle/>
          <a:p>
            <a:fld id="{DE2B87E1-F9DF-4BEE-B07D-635D26011F4B}" type="slidenum">
              <a:rPr lang="en-US" altLang="ja-JP" smtClean="0"/>
              <a:pPr/>
              <a:t>61</a:t>
            </a:fld>
            <a:endParaRPr lang="en-US" altLang="ja-JP"/>
          </a:p>
        </p:txBody>
      </p:sp>
      <p:sp>
        <p:nvSpPr>
          <p:cNvPr id="6" name="コンテンツ プレースホルダー 5">
            <a:extLst>
              <a:ext uri="{FF2B5EF4-FFF2-40B4-BE49-F238E27FC236}">
                <a16:creationId xmlns:a16="http://schemas.microsoft.com/office/drawing/2014/main" id="{E88FC0BD-6B84-D013-FB99-8CAA7068AC41}"/>
              </a:ext>
            </a:extLst>
          </p:cNvPr>
          <p:cNvSpPr>
            <a:spLocks noGrp="1"/>
          </p:cNvSpPr>
          <p:nvPr>
            <p:ph idx="1"/>
          </p:nvPr>
        </p:nvSpPr>
        <p:spPr>
          <a:xfrm>
            <a:off x="251520" y="795776"/>
            <a:ext cx="8786813" cy="1688603"/>
          </a:xfrm>
        </p:spPr>
        <p:txBody>
          <a:bodyPr/>
          <a:lstStyle/>
          <a:p>
            <a:r>
              <a:rPr lang="en-US" altLang="ja-JP" dirty="0"/>
              <a:t>                </a:t>
            </a:r>
            <a:r>
              <a:rPr lang="ja-JP" altLang="en-US"/>
              <a:t>（レイヤ</a:t>
            </a:r>
            <a:r>
              <a:rPr lang="en-US" altLang="ja-JP" dirty="0"/>
              <a:t> 0-5)</a:t>
            </a:r>
          </a:p>
          <a:p>
            <a:pPr lvl="1"/>
            <a:r>
              <a:rPr lang="ja-JP" altLang="en-US"/>
              <a:t>縦軸</a:t>
            </a:r>
            <a:r>
              <a:rPr lang="en-US" altLang="ja-JP" dirty="0"/>
              <a:t>(Queries)</a:t>
            </a:r>
            <a:r>
              <a:rPr lang="ja-JP" altLang="en-US"/>
              <a:t>と横軸</a:t>
            </a:r>
            <a:r>
              <a:rPr lang="en-US" altLang="ja-JP" dirty="0"/>
              <a:t>(Keys)</a:t>
            </a:r>
            <a:r>
              <a:rPr lang="ja-JP" altLang="en-US"/>
              <a:t>は、</a:t>
            </a:r>
            <a:r>
              <a:rPr lang="en-US" altLang="ja-JP" dirty="0"/>
              <a:t>input-output </a:t>
            </a:r>
            <a:r>
              <a:rPr lang="ja-JP" altLang="en-US"/>
              <a:t>テーブル</a:t>
            </a:r>
            <a:endParaRPr lang="en-US" altLang="ja-JP" dirty="0"/>
          </a:p>
          <a:p>
            <a:pPr lvl="1"/>
            <a:r>
              <a:rPr kumimoji="1" lang="ja-JP" altLang="en-US"/>
              <a:t>低レイヤでは、文字ベースの局所的なアテンションが見られ</a:t>
            </a:r>
            <a:r>
              <a:rPr lang="ja-JP" altLang="en-US"/>
              <a:t>る</a:t>
            </a:r>
            <a:endParaRPr lang="en-US" altLang="ja-JP" dirty="0"/>
          </a:p>
          <a:p>
            <a:pPr lvl="1"/>
            <a:r>
              <a:rPr kumimoji="1" lang="ja-JP" altLang="en-US"/>
              <a:t>高レイヤでは、テーブルセルベースの広域なアテンションが見られる</a:t>
            </a:r>
            <a:endParaRPr kumimoji="1" lang="en-US" altLang="ja-JP" dirty="0"/>
          </a:p>
          <a:p>
            <a:pPr marL="338137" lvl="1" indent="0">
              <a:buNone/>
            </a:pPr>
            <a:endParaRPr kumimoji="1" lang="ja-JP" altLang="en-US"/>
          </a:p>
        </p:txBody>
      </p:sp>
      <p:pic>
        <p:nvPicPr>
          <p:cNvPr id="7" name="図 6">
            <a:extLst>
              <a:ext uri="{FF2B5EF4-FFF2-40B4-BE49-F238E27FC236}">
                <a16:creationId xmlns:a16="http://schemas.microsoft.com/office/drawing/2014/main" id="{49CEE76C-FD48-69FB-FFFF-E71969416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543" y="2311305"/>
            <a:ext cx="6366456" cy="3637975"/>
          </a:xfrm>
          <a:prstGeom prst="rect">
            <a:avLst/>
          </a:prstGeom>
        </p:spPr>
      </p:pic>
      <p:pic>
        <p:nvPicPr>
          <p:cNvPr id="9" name="図 8">
            <a:extLst>
              <a:ext uri="{FF2B5EF4-FFF2-40B4-BE49-F238E27FC236}">
                <a16:creationId xmlns:a16="http://schemas.microsoft.com/office/drawing/2014/main" id="{65E8CB0F-776C-3AC9-990C-9210D0D28BB2}"/>
              </a:ext>
            </a:extLst>
          </p:cNvPr>
          <p:cNvPicPr>
            <a:picLocks noChangeAspect="1"/>
          </p:cNvPicPr>
          <p:nvPr/>
        </p:nvPicPr>
        <p:blipFill rotWithShape="1">
          <a:blip r:embed="rId3"/>
          <a:srcRect l="53887" r="7662"/>
          <a:stretch/>
        </p:blipFill>
        <p:spPr>
          <a:xfrm>
            <a:off x="611560" y="596061"/>
            <a:ext cx="1440160" cy="650845"/>
          </a:xfrm>
          <a:prstGeom prst="rect">
            <a:avLst/>
          </a:prstGeom>
        </p:spPr>
      </p:pic>
      <p:pic>
        <p:nvPicPr>
          <p:cNvPr id="11" name="図 10">
            <a:extLst>
              <a:ext uri="{FF2B5EF4-FFF2-40B4-BE49-F238E27FC236}">
                <a16:creationId xmlns:a16="http://schemas.microsoft.com/office/drawing/2014/main" id="{40F071EF-CF8D-BA32-518E-F7CFA92C8CBB}"/>
              </a:ext>
            </a:extLst>
          </p:cNvPr>
          <p:cNvPicPr>
            <a:picLocks noChangeAspect="1"/>
          </p:cNvPicPr>
          <p:nvPr/>
        </p:nvPicPr>
        <p:blipFill>
          <a:blip r:embed="rId4"/>
          <a:stretch>
            <a:fillRect/>
          </a:stretch>
        </p:blipFill>
        <p:spPr>
          <a:xfrm>
            <a:off x="6618058" y="6106699"/>
            <a:ext cx="431846" cy="134021"/>
          </a:xfrm>
          <a:prstGeom prst="rect">
            <a:avLst/>
          </a:prstGeom>
        </p:spPr>
      </p:pic>
      <p:cxnSp>
        <p:nvCxnSpPr>
          <p:cNvPr id="12" name="直線矢印コネクタ 11">
            <a:extLst>
              <a:ext uri="{FF2B5EF4-FFF2-40B4-BE49-F238E27FC236}">
                <a16:creationId xmlns:a16="http://schemas.microsoft.com/office/drawing/2014/main" id="{64AB7372-F351-BD8E-FF59-B571AEA91D98}"/>
              </a:ext>
            </a:extLst>
          </p:cNvPr>
          <p:cNvCxnSpPr>
            <a:cxnSpLocks/>
            <a:stCxn id="36" idx="0"/>
            <a:endCxn id="33" idx="2"/>
          </p:cNvCxnSpPr>
          <p:nvPr/>
        </p:nvCxnSpPr>
        <p:spPr bwMode="auto">
          <a:xfrm flipH="1" flipV="1">
            <a:off x="2015716" y="5949280"/>
            <a:ext cx="2476176" cy="406277"/>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3" name="直線矢印コネクタ 12">
            <a:extLst>
              <a:ext uri="{FF2B5EF4-FFF2-40B4-BE49-F238E27FC236}">
                <a16:creationId xmlns:a16="http://schemas.microsoft.com/office/drawing/2014/main" id="{C4C0EAB7-4CF5-8A79-5AC1-E6DD7E5A5D8A}"/>
              </a:ext>
            </a:extLst>
          </p:cNvPr>
          <p:cNvCxnSpPr>
            <a:cxnSpLocks/>
            <a:stCxn id="14" idx="0"/>
          </p:cNvCxnSpPr>
          <p:nvPr/>
        </p:nvCxnSpPr>
        <p:spPr bwMode="auto">
          <a:xfrm flipV="1">
            <a:off x="5796035" y="5923477"/>
            <a:ext cx="100329" cy="176819"/>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14" name="図 13">
            <a:extLst>
              <a:ext uri="{FF2B5EF4-FFF2-40B4-BE49-F238E27FC236}">
                <a16:creationId xmlns:a16="http://schemas.microsoft.com/office/drawing/2014/main" id="{36C7953A-5A8B-09A7-1370-D15694170387}"/>
              </a:ext>
            </a:extLst>
          </p:cNvPr>
          <p:cNvPicPr>
            <a:picLocks noChangeAspect="1"/>
          </p:cNvPicPr>
          <p:nvPr/>
        </p:nvPicPr>
        <p:blipFill>
          <a:blip r:embed="rId5"/>
          <a:stretch>
            <a:fillRect/>
          </a:stretch>
        </p:blipFill>
        <p:spPr>
          <a:xfrm>
            <a:off x="5580112" y="6100296"/>
            <a:ext cx="431846" cy="145683"/>
          </a:xfrm>
          <a:prstGeom prst="rect">
            <a:avLst/>
          </a:prstGeom>
        </p:spPr>
      </p:pic>
      <p:cxnSp>
        <p:nvCxnSpPr>
          <p:cNvPr id="27" name="直線矢印コネクタ 26">
            <a:extLst>
              <a:ext uri="{FF2B5EF4-FFF2-40B4-BE49-F238E27FC236}">
                <a16:creationId xmlns:a16="http://schemas.microsoft.com/office/drawing/2014/main" id="{BC6E27F0-86F9-5D05-1F72-B61D3DA7EC3F}"/>
              </a:ext>
            </a:extLst>
          </p:cNvPr>
          <p:cNvCxnSpPr>
            <a:cxnSpLocks/>
            <a:stCxn id="14" idx="0"/>
          </p:cNvCxnSpPr>
          <p:nvPr/>
        </p:nvCxnSpPr>
        <p:spPr bwMode="auto">
          <a:xfrm flipH="1" flipV="1">
            <a:off x="5724128" y="5949280"/>
            <a:ext cx="71907" cy="151016"/>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32" name="図 31">
            <a:extLst>
              <a:ext uri="{FF2B5EF4-FFF2-40B4-BE49-F238E27FC236}">
                <a16:creationId xmlns:a16="http://schemas.microsoft.com/office/drawing/2014/main" id="{D4BF1D03-E3F7-B960-C350-EEB5006BE136}"/>
              </a:ext>
            </a:extLst>
          </p:cNvPr>
          <p:cNvPicPr>
            <a:picLocks noChangeAspect="1"/>
          </p:cNvPicPr>
          <p:nvPr/>
        </p:nvPicPr>
        <p:blipFill>
          <a:blip r:embed="rId6"/>
          <a:stretch>
            <a:fillRect/>
          </a:stretch>
        </p:blipFill>
        <p:spPr>
          <a:xfrm>
            <a:off x="323528" y="6361941"/>
            <a:ext cx="8290560" cy="160020"/>
          </a:xfrm>
          <a:prstGeom prst="rect">
            <a:avLst/>
          </a:prstGeom>
        </p:spPr>
      </p:pic>
      <p:sp>
        <p:nvSpPr>
          <p:cNvPr id="33" name="正方形/長方形 32">
            <a:extLst>
              <a:ext uri="{FF2B5EF4-FFF2-40B4-BE49-F238E27FC236}">
                <a16:creationId xmlns:a16="http://schemas.microsoft.com/office/drawing/2014/main" id="{DA091DAF-03D1-0357-A501-CA0403D39EBB}"/>
              </a:ext>
            </a:extLst>
          </p:cNvPr>
          <p:cNvSpPr/>
          <p:nvPr/>
        </p:nvSpPr>
        <p:spPr bwMode="gray">
          <a:xfrm>
            <a:off x="1115616" y="5877271"/>
            <a:ext cx="1800200" cy="72009"/>
          </a:xfrm>
          <a:prstGeom prst="rect">
            <a:avLst/>
          </a:prstGeom>
          <a:noFill/>
          <a:ln w="9525"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C3C412C2-7A8D-125C-41F0-449149971125}"/>
              </a:ext>
            </a:extLst>
          </p:cNvPr>
          <p:cNvSpPr/>
          <p:nvPr/>
        </p:nvSpPr>
        <p:spPr bwMode="gray">
          <a:xfrm>
            <a:off x="291167" y="6355557"/>
            <a:ext cx="8401450" cy="166404"/>
          </a:xfrm>
          <a:prstGeom prst="rect">
            <a:avLst/>
          </a:prstGeom>
          <a:noFill/>
          <a:ln w="9525"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cxnSp>
        <p:nvCxnSpPr>
          <p:cNvPr id="51" name="直線矢印コネクタ 50">
            <a:extLst>
              <a:ext uri="{FF2B5EF4-FFF2-40B4-BE49-F238E27FC236}">
                <a16:creationId xmlns:a16="http://schemas.microsoft.com/office/drawing/2014/main" id="{9F514A03-EFAF-744F-D9B9-2342F3BA5053}"/>
              </a:ext>
            </a:extLst>
          </p:cNvPr>
          <p:cNvCxnSpPr>
            <a:cxnSpLocks/>
            <a:stCxn id="11" idx="0"/>
          </p:cNvCxnSpPr>
          <p:nvPr/>
        </p:nvCxnSpPr>
        <p:spPr bwMode="auto">
          <a:xfrm flipH="1" flipV="1">
            <a:off x="6807557" y="5921645"/>
            <a:ext cx="26424" cy="185054"/>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2" name="直線矢印コネクタ 51">
            <a:extLst>
              <a:ext uri="{FF2B5EF4-FFF2-40B4-BE49-F238E27FC236}">
                <a16:creationId xmlns:a16="http://schemas.microsoft.com/office/drawing/2014/main" id="{8747A0FE-6B0E-394C-FD82-3BF2F3FDAB85}"/>
              </a:ext>
            </a:extLst>
          </p:cNvPr>
          <p:cNvCxnSpPr>
            <a:cxnSpLocks/>
            <a:stCxn id="11" idx="0"/>
          </p:cNvCxnSpPr>
          <p:nvPr/>
        </p:nvCxnSpPr>
        <p:spPr bwMode="auto">
          <a:xfrm flipH="1" flipV="1">
            <a:off x="6635321" y="5947448"/>
            <a:ext cx="198660" cy="159251"/>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59" name="図 58">
            <a:extLst>
              <a:ext uri="{FF2B5EF4-FFF2-40B4-BE49-F238E27FC236}">
                <a16:creationId xmlns:a16="http://schemas.microsoft.com/office/drawing/2014/main" id="{9E7961E6-66E9-F4DF-50B0-180121043736}"/>
              </a:ext>
            </a:extLst>
          </p:cNvPr>
          <p:cNvPicPr>
            <a:picLocks noChangeAspect="1"/>
          </p:cNvPicPr>
          <p:nvPr/>
        </p:nvPicPr>
        <p:blipFill>
          <a:blip r:embed="rId7"/>
          <a:stretch>
            <a:fillRect/>
          </a:stretch>
        </p:blipFill>
        <p:spPr>
          <a:xfrm>
            <a:off x="6123061" y="6100296"/>
            <a:ext cx="401157" cy="136242"/>
          </a:xfrm>
          <a:prstGeom prst="rect">
            <a:avLst/>
          </a:prstGeom>
        </p:spPr>
      </p:pic>
      <p:cxnSp>
        <p:nvCxnSpPr>
          <p:cNvPr id="64" name="直線矢印コネクタ 63">
            <a:extLst>
              <a:ext uri="{FF2B5EF4-FFF2-40B4-BE49-F238E27FC236}">
                <a16:creationId xmlns:a16="http://schemas.microsoft.com/office/drawing/2014/main" id="{984E3C45-2284-6CE2-77BE-857D7D6BC562}"/>
              </a:ext>
            </a:extLst>
          </p:cNvPr>
          <p:cNvCxnSpPr>
            <a:cxnSpLocks/>
            <a:stCxn id="59" idx="0"/>
          </p:cNvCxnSpPr>
          <p:nvPr/>
        </p:nvCxnSpPr>
        <p:spPr bwMode="auto">
          <a:xfrm flipH="1" flipV="1">
            <a:off x="6297907" y="5955664"/>
            <a:ext cx="25733" cy="144632"/>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 name="直線矢印コネクタ 4">
            <a:extLst>
              <a:ext uri="{FF2B5EF4-FFF2-40B4-BE49-F238E27FC236}">
                <a16:creationId xmlns:a16="http://schemas.microsoft.com/office/drawing/2014/main" id="{B369B76A-10C5-3DCD-9B69-9B9C779B27E5}"/>
              </a:ext>
            </a:extLst>
          </p:cNvPr>
          <p:cNvCxnSpPr/>
          <p:nvPr/>
        </p:nvCxnSpPr>
        <p:spPr bwMode="auto">
          <a:xfrm flipV="1">
            <a:off x="390931" y="5161489"/>
            <a:ext cx="0" cy="72008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8" name="直線矢印コネクタ 7">
            <a:extLst>
              <a:ext uri="{FF2B5EF4-FFF2-40B4-BE49-F238E27FC236}">
                <a16:creationId xmlns:a16="http://schemas.microsoft.com/office/drawing/2014/main" id="{447BCBD9-D162-4F83-2A80-C996575EC36F}"/>
              </a:ext>
            </a:extLst>
          </p:cNvPr>
          <p:cNvCxnSpPr/>
          <p:nvPr/>
        </p:nvCxnSpPr>
        <p:spPr bwMode="auto">
          <a:xfrm>
            <a:off x="390931" y="5881569"/>
            <a:ext cx="639688"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5" name="テキスト ボックス 14">
            <a:extLst>
              <a:ext uri="{FF2B5EF4-FFF2-40B4-BE49-F238E27FC236}">
                <a16:creationId xmlns:a16="http://schemas.microsoft.com/office/drawing/2014/main" id="{4C412D36-209B-094B-6D27-7250699A8ABB}"/>
              </a:ext>
            </a:extLst>
          </p:cNvPr>
          <p:cNvSpPr txBox="1"/>
          <p:nvPr/>
        </p:nvSpPr>
        <p:spPr>
          <a:xfrm rot="5400000">
            <a:off x="-100197" y="5390723"/>
            <a:ext cx="756938" cy="261610"/>
          </a:xfrm>
          <a:prstGeom prst="rect">
            <a:avLst/>
          </a:prstGeom>
          <a:noFill/>
        </p:spPr>
        <p:txBody>
          <a:bodyPr vert="horz" wrap="none" rtlCol="0">
            <a:spAutoFit/>
          </a:bodyPr>
          <a:lstStyle/>
          <a:p>
            <a:r>
              <a:rPr kumimoji="1" lang="en-US" altLang="ja-JP" sz="1100" b="1" dirty="0">
                <a:latin typeface="Meiryo UI" panose="020B0604030504040204" pitchFamily="50" charset="-128"/>
                <a:ea typeface="Meiryo UI" panose="020B0604030504040204" pitchFamily="50" charset="-128"/>
              </a:rPr>
              <a:t>Queries</a:t>
            </a:r>
            <a:endParaRPr kumimoji="1" lang="ja-JP" altLang="en-US" sz="1100" b="1"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5B31C951-D6D6-691C-9F14-DD5C44FF1A1C}"/>
              </a:ext>
            </a:extLst>
          </p:cNvPr>
          <p:cNvSpPr txBox="1"/>
          <p:nvPr/>
        </p:nvSpPr>
        <p:spPr>
          <a:xfrm>
            <a:off x="371255" y="5831243"/>
            <a:ext cx="540533" cy="261610"/>
          </a:xfrm>
          <a:prstGeom prst="rect">
            <a:avLst/>
          </a:prstGeom>
          <a:noFill/>
        </p:spPr>
        <p:txBody>
          <a:bodyPr vert="horz" wrap="none" rtlCol="0">
            <a:spAutoFit/>
          </a:bodyPr>
          <a:lstStyle/>
          <a:p>
            <a:r>
              <a:rPr lang="en-US" altLang="ja-JP" sz="1100" b="1" dirty="0">
                <a:latin typeface="Meiryo UI" panose="020B0604030504040204" pitchFamily="50" charset="-128"/>
                <a:ea typeface="Meiryo UI" panose="020B0604030504040204" pitchFamily="50" charset="-128"/>
              </a:rPr>
              <a:t>Keys</a:t>
            </a:r>
            <a:endParaRPr kumimoji="1" lang="ja-JP" altLang="en-US" sz="1100" b="1" dirty="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C84C5EA5-7307-BAB5-B58F-251F89E57657}"/>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4103461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51C35B-F277-01FC-88BE-3D4C4225614D}"/>
              </a:ext>
            </a:extLst>
          </p:cNvPr>
          <p:cNvSpPr>
            <a:spLocks noGrp="1"/>
          </p:cNvSpPr>
          <p:nvPr>
            <p:ph type="title"/>
          </p:nvPr>
        </p:nvSpPr>
        <p:spPr/>
        <p:txBody>
          <a:bodyPr/>
          <a:lstStyle/>
          <a:p>
            <a:r>
              <a:rPr kumimoji="1" lang="en-US" altLang="ja-JP" dirty="0"/>
              <a:t>Encoder-Decoder </a:t>
            </a:r>
            <a:r>
              <a:rPr lang="en-US" altLang="ja-JP" dirty="0"/>
              <a:t>A</a:t>
            </a:r>
            <a:r>
              <a:rPr kumimoji="1" lang="en-US" altLang="ja-JP" dirty="0"/>
              <a:t>ttention </a:t>
            </a:r>
            <a:r>
              <a:rPr lang="en-US" altLang="ja-JP" dirty="0"/>
              <a:t>Weights</a:t>
            </a:r>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8A1C2F13-11AB-D945-D51C-12D183907A27}"/>
              </a:ext>
            </a:extLst>
          </p:cNvPr>
          <p:cNvSpPr>
            <a:spLocks noGrp="1"/>
          </p:cNvSpPr>
          <p:nvPr>
            <p:ph idx="1"/>
          </p:nvPr>
        </p:nvSpPr>
        <p:spPr>
          <a:xfrm>
            <a:off x="167294" y="781644"/>
            <a:ext cx="8786813" cy="1770999"/>
          </a:xfrm>
        </p:spPr>
        <p:txBody>
          <a:bodyPr/>
          <a:lstStyle/>
          <a:p>
            <a:r>
              <a:rPr kumimoji="1" lang="ja-JP" altLang="en-US"/>
              <a:t>　　　　　　　　</a:t>
            </a:r>
            <a:r>
              <a:rPr kumimoji="1" lang="en-US" altLang="ja-JP" dirty="0"/>
              <a:t> (</a:t>
            </a:r>
            <a:r>
              <a:rPr kumimoji="1" lang="ja-JP" altLang="en-US"/>
              <a:t>レイヤ</a:t>
            </a:r>
            <a:r>
              <a:rPr kumimoji="1" lang="en-US" altLang="ja-JP" dirty="0"/>
              <a:t> 0-5)</a:t>
            </a:r>
          </a:p>
          <a:p>
            <a:pPr lvl="1"/>
            <a:r>
              <a:rPr lang="ja-JP" altLang="en-US"/>
              <a:t>縦（</a:t>
            </a:r>
            <a:r>
              <a:rPr lang="en-US" altLang="ja-JP" dirty="0"/>
              <a:t>Queries</a:t>
            </a:r>
            <a:r>
              <a:rPr lang="ja-JP" altLang="en-US"/>
              <a:t>）はプログラム、横（</a:t>
            </a:r>
            <a:r>
              <a:rPr lang="en-US" altLang="ja-JP" dirty="0"/>
              <a:t>Keys</a:t>
            </a:r>
            <a:r>
              <a:rPr lang="ja-JP" altLang="en-US"/>
              <a:t>）は</a:t>
            </a:r>
            <a:r>
              <a:rPr lang="en-US" altLang="ja-JP" dirty="0"/>
              <a:t>input-output </a:t>
            </a:r>
            <a:r>
              <a:rPr lang="ja-JP" altLang="en-US"/>
              <a:t>テーブル</a:t>
            </a:r>
            <a:endParaRPr lang="en-US" altLang="ja-JP" dirty="0"/>
          </a:p>
          <a:p>
            <a:pPr lvl="1"/>
            <a:r>
              <a:rPr lang="ja-JP" altLang="en-US"/>
              <a:t>レイヤが上がるにつれて広域に</a:t>
            </a:r>
            <a:r>
              <a:rPr lang="en-US" altLang="ja-JP" dirty="0"/>
              <a:t>attention</a:t>
            </a:r>
            <a:r>
              <a:rPr lang="ja-JP" altLang="en-US"/>
              <a:t>されている</a:t>
            </a:r>
            <a:endParaRPr lang="en-US" altLang="ja-JP" dirty="0"/>
          </a:p>
          <a:p>
            <a:pPr lvl="1"/>
            <a:r>
              <a:rPr kumimoji="1" lang="en-US" altLang="ja-JP" dirty="0"/>
              <a:t>“</a:t>
            </a:r>
            <a:r>
              <a:rPr kumimoji="1" lang="en-US" altLang="ja-JP" dirty="0" err="1"/>
              <a:t>WrapOneRow</a:t>
            </a:r>
            <a:r>
              <a:rPr kumimoji="1" lang="en-US" altLang="ja-JP" dirty="0"/>
              <a:t>” </a:t>
            </a:r>
            <a:r>
              <a:rPr kumimoji="1" lang="ja-JP" altLang="en-US"/>
              <a:t>（全行を１行に変換）</a:t>
            </a:r>
            <a:r>
              <a:rPr lang="ja-JP" altLang="en-US"/>
              <a:t>に関連する</a:t>
            </a:r>
            <a:r>
              <a:rPr lang="en-US" altLang="ja-JP" dirty="0"/>
              <a:t>&lt;</a:t>
            </a:r>
            <a:r>
              <a:rPr lang="en-US" altLang="ja-JP" dirty="0" err="1"/>
              <a:t>eoc</a:t>
            </a:r>
            <a:r>
              <a:rPr lang="en-US" altLang="ja-JP" dirty="0"/>
              <a:t>&gt;</a:t>
            </a:r>
            <a:r>
              <a:rPr lang="ja-JP" altLang="en-US"/>
              <a:t>に強くアテンション</a:t>
            </a:r>
            <a:endParaRPr lang="en-US" altLang="ja-JP" dirty="0"/>
          </a:p>
        </p:txBody>
      </p:sp>
      <p:sp>
        <p:nvSpPr>
          <p:cNvPr id="4" name="スライド番号プレースホルダー 3">
            <a:extLst>
              <a:ext uri="{FF2B5EF4-FFF2-40B4-BE49-F238E27FC236}">
                <a16:creationId xmlns:a16="http://schemas.microsoft.com/office/drawing/2014/main" id="{9D534565-0C4C-E5B0-9C60-81B6F1D0E7D8}"/>
              </a:ext>
            </a:extLst>
          </p:cNvPr>
          <p:cNvSpPr>
            <a:spLocks noGrp="1"/>
          </p:cNvSpPr>
          <p:nvPr>
            <p:ph type="sldNum" sz="quarter" idx="10"/>
          </p:nvPr>
        </p:nvSpPr>
        <p:spPr/>
        <p:txBody>
          <a:bodyPr/>
          <a:lstStyle/>
          <a:p>
            <a:fld id="{DE2B87E1-F9DF-4BEE-B07D-635D26011F4B}" type="slidenum">
              <a:rPr lang="en-US" altLang="ja-JP" smtClean="0"/>
              <a:pPr/>
              <a:t>62</a:t>
            </a:fld>
            <a:endParaRPr lang="en-US" altLang="ja-JP"/>
          </a:p>
        </p:txBody>
      </p:sp>
      <p:pic>
        <p:nvPicPr>
          <p:cNvPr id="8" name="図 7">
            <a:extLst>
              <a:ext uri="{FF2B5EF4-FFF2-40B4-BE49-F238E27FC236}">
                <a16:creationId xmlns:a16="http://schemas.microsoft.com/office/drawing/2014/main" id="{761B2182-A8E4-D071-BD4C-3F47F7B8C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359207"/>
            <a:ext cx="7065800" cy="4037600"/>
          </a:xfrm>
          <a:prstGeom prst="rect">
            <a:avLst/>
          </a:prstGeom>
        </p:spPr>
      </p:pic>
      <p:sp>
        <p:nvSpPr>
          <p:cNvPr id="9" name="角丸四角形 8">
            <a:extLst>
              <a:ext uri="{FF2B5EF4-FFF2-40B4-BE49-F238E27FC236}">
                <a16:creationId xmlns:a16="http://schemas.microsoft.com/office/drawing/2014/main" id="{CEE8F69B-0E50-D6C6-4C63-E42EF85C3239}"/>
              </a:ext>
            </a:extLst>
          </p:cNvPr>
          <p:cNvSpPr/>
          <p:nvPr/>
        </p:nvSpPr>
        <p:spPr bwMode="gray">
          <a:xfrm>
            <a:off x="5148064" y="2914227"/>
            <a:ext cx="144016" cy="792088"/>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角丸四角形 14">
            <a:extLst>
              <a:ext uri="{FF2B5EF4-FFF2-40B4-BE49-F238E27FC236}">
                <a16:creationId xmlns:a16="http://schemas.microsoft.com/office/drawing/2014/main" id="{531FCBBD-19B9-6B24-B1D8-53E0FE5039B1}"/>
              </a:ext>
            </a:extLst>
          </p:cNvPr>
          <p:cNvSpPr/>
          <p:nvPr/>
        </p:nvSpPr>
        <p:spPr bwMode="gray">
          <a:xfrm>
            <a:off x="4932040" y="2914227"/>
            <a:ext cx="144016" cy="792088"/>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6" name="角丸四角形 15">
            <a:extLst>
              <a:ext uri="{FF2B5EF4-FFF2-40B4-BE49-F238E27FC236}">
                <a16:creationId xmlns:a16="http://schemas.microsoft.com/office/drawing/2014/main" id="{70AEC14E-063F-96FD-6DB1-B63FDE458ECE}"/>
              </a:ext>
            </a:extLst>
          </p:cNvPr>
          <p:cNvSpPr/>
          <p:nvPr/>
        </p:nvSpPr>
        <p:spPr bwMode="gray">
          <a:xfrm>
            <a:off x="7484932" y="5016474"/>
            <a:ext cx="144016" cy="720080"/>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3EA37E9E-CC19-71A6-43A3-909DCB234C2C}"/>
              </a:ext>
            </a:extLst>
          </p:cNvPr>
          <p:cNvPicPr>
            <a:picLocks noChangeAspect="1"/>
          </p:cNvPicPr>
          <p:nvPr/>
        </p:nvPicPr>
        <p:blipFill rotWithShape="1">
          <a:blip r:embed="rId3"/>
          <a:srcRect l="53887" r="7662"/>
          <a:stretch/>
        </p:blipFill>
        <p:spPr>
          <a:xfrm>
            <a:off x="539551" y="577509"/>
            <a:ext cx="1535073" cy="693738"/>
          </a:xfrm>
          <a:prstGeom prst="rect">
            <a:avLst/>
          </a:prstGeom>
        </p:spPr>
      </p:pic>
      <p:sp>
        <p:nvSpPr>
          <p:cNvPr id="13" name="角丸四角形 12">
            <a:extLst>
              <a:ext uri="{FF2B5EF4-FFF2-40B4-BE49-F238E27FC236}">
                <a16:creationId xmlns:a16="http://schemas.microsoft.com/office/drawing/2014/main" id="{4486328E-5544-71BD-AACC-DF3B774FE92A}"/>
              </a:ext>
            </a:extLst>
          </p:cNvPr>
          <p:cNvSpPr/>
          <p:nvPr/>
        </p:nvSpPr>
        <p:spPr bwMode="gray">
          <a:xfrm>
            <a:off x="2555776" y="2954817"/>
            <a:ext cx="144016" cy="792088"/>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7" name="角丸四角形 16">
            <a:extLst>
              <a:ext uri="{FF2B5EF4-FFF2-40B4-BE49-F238E27FC236}">
                <a16:creationId xmlns:a16="http://schemas.microsoft.com/office/drawing/2014/main" id="{08282CD1-1CD8-64AA-0DF3-E526DBB1B08B}"/>
              </a:ext>
            </a:extLst>
          </p:cNvPr>
          <p:cNvSpPr/>
          <p:nvPr/>
        </p:nvSpPr>
        <p:spPr bwMode="gray">
          <a:xfrm>
            <a:off x="2778397" y="2954817"/>
            <a:ext cx="144016" cy="792088"/>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8" name="角丸四角形 17">
            <a:extLst>
              <a:ext uri="{FF2B5EF4-FFF2-40B4-BE49-F238E27FC236}">
                <a16:creationId xmlns:a16="http://schemas.microsoft.com/office/drawing/2014/main" id="{2DC85658-4ABD-6B51-D99B-486B7C4E2BFB}"/>
              </a:ext>
            </a:extLst>
          </p:cNvPr>
          <p:cNvSpPr/>
          <p:nvPr/>
        </p:nvSpPr>
        <p:spPr bwMode="gray">
          <a:xfrm>
            <a:off x="7284142" y="5018492"/>
            <a:ext cx="144016" cy="720080"/>
          </a:xfrm>
          <a:prstGeom prst="roundRect">
            <a:avLst/>
          </a:prstGeom>
          <a:no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4075EC0D-327C-C217-E35F-C9EBF0C513C4}"/>
              </a:ext>
            </a:extLst>
          </p:cNvPr>
          <p:cNvPicPr>
            <a:picLocks noChangeAspect="1"/>
          </p:cNvPicPr>
          <p:nvPr/>
        </p:nvPicPr>
        <p:blipFill>
          <a:blip r:embed="rId4"/>
          <a:stretch>
            <a:fillRect/>
          </a:stretch>
        </p:blipFill>
        <p:spPr>
          <a:xfrm>
            <a:off x="400346" y="2629474"/>
            <a:ext cx="304800" cy="1498600"/>
          </a:xfrm>
          <a:prstGeom prst="rect">
            <a:avLst/>
          </a:prstGeom>
        </p:spPr>
      </p:pic>
      <p:pic>
        <p:nvPicPr>
          <p:cNvPr id="12" name="図 11">
            <a:extLst>
              <a:ext uri="{FF2B5EF4-FFF2-40B4-BE49-F238E27FC236}">
                <a16:creationId xmlns:a16="http://schemas.microsoft.com/office/drawing/2014/main" id="{DDE7AAF0-828D-CCF7-06A9-B3CBBECDFA25}"/>
              </a:ext>
            </a:extLst>
          </p:cNvPr>
          <p:cNvPicPr>
            <a:picLocks noChangeAspect="1"/>
          </p:cNvPicPr>
          <p:nvPr/>
        </p:nvPicPr>
        <p:blipFill>
          <a:blip r:embed="rId5"/>
          <a:stretch>
            <a:fillRect/>
          </a:stretch>
        </p:blipFill>
        <p:spPr>
          <a:xfrm>
            <a:off x="362359" y="4844191"/>
            <a:ext cx="573958" cy="178125"/>
          </a:xfrm>
          <a:prstGeom prst="rect">
            <a:avLst/>
          </a:prstGeom>
        </p:spPr>
      </p:pic>
      <p:cxnSp>
        <p:nvCxnSpPr>
          <p:cNvPr id="20" name="直線矢印コネクタ 19">
            <a:extLst>
              <a:ext uri="{FF2B5EF4-FFF2-40B4-BE49-F238E27FC236}">
                <a16:creationId xmlns:a16="http://schemas.microsoft.com/office/drawing/2014/main" id="{5F2E3205-DECD-F423-DEF8-F809ACF62BE5}"/>
              </a:ext>
            </a:extLst>
          </p:cNvPr>
          <p:cNvCxnSpPr>
            <a:stCxn id="11" idx="3"/>
          </p:cNvCxnSpPr>
          <p:nvPr/>
        </p:nvCxnSpPr>
        <p:spPr bwMode="auto">
          <a:xfrm>
            <a:off x="705146" y="3378774"/>
            <a:ext cx="475881" cy="0"/>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2" name="直線矢印コネクタ 21">
            <a:extLst>
              <a:ext uri="{FF2B5EF4-FFF2-40B4-BE49-F238E27FC236}">
                <a16:creationId xmlns:a16="http://schemas.microsoft.com/office/drawing/2014/main" id="{13CF4E89-214E-6D16-FB79-54777E14C6EB}"/>
              </a:ext>
            </a:extLst>
          </p:cNvPr>
          <p:cNvCxnSpPr>
            <a:cxnSpLocks/>
            <a:stCxn id="12" idx="3"/>
          </p:cNvCxnSpPr>
          <p:nvPr/>
        </p:nvCxnSpPr>
        <p:spPr bwMode="auto">
          <a:xfrm flipV="1">
            <a:off x="936317" y="4365104"/>
            <a:ext cx="1691467" cy="568150"/>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9" name="直線矢印コネクタ 28">
            <a:extLst>
              <a:ext uri="{FF2B5EF4-FFF2-40B4-BE49-F238E27FC236}">
                <a16:creationId xmlns:a16="http://schemas.microsoft.com/office/drawing/2014/main" id="{BB6F3049-9279-892E-6CC8-1D6962A8D064}"/>
              </a:ext>
            </a:extLst>
          </p:cNvPr>
          <p:cNvCxnSpPr>
            <a:cxnSpLocks/>
            <a:stCxn id="12" idx="3"/>
          </p:cNvCxnSpPr>
          <p:nvPr/>
        </p:nvCxnSpPr>
        <p:spPr bwMode="auto">
          <a:xfrm flipV="1">
            <a:off x="936317" y="4365104"/>
            <a:ext cx="1907491" cy="568150"/>
          </a:xfrm>
          <a:prstGeom prst="straightConnector1">
            <a:avLst/>
          </a:prstGeom>
          <a:gradFill rotWithShape="0">
            <a:gsLst>
              <a:gs pos="0">
                <a:srgbClr val="FFFFFF"/>
              </a:gs>
              <a:gs pos="100000">
                <a:srgbClr val="CACAC7"/>
              </a:gs>
            </a:gsLst>
            <a:lin ang="5400000" scaled="1"/>
          </a:gra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 name="直線矢印コネクタ 4">
            <a:extLst>
              <a:ext uri="{FF2B5EF4-FFF2-40B4-BE49-F238E27FC236}">
                <a16:creationId xmlns:a16="http://schemas.microsoft.com/office/drawing/2014/main" id="{D1EF33EA-F69B-9235-2D8B-6D92A348A582}"/>
              </a:ext>
            </a:extLst>
          </p:cNvPr>
          <p:cNvCxnSpPr/>
          <p:nvPr/>
        </p:nvCxnSpPr>
        <p:spPr bwMode="auto">
          <a:xfrm flipV="1">
            <a:off x="447534" y="5633472"/>
            <a:ext cx="0" cy="72008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6" name="直線矢印コネクタ 5">
            <a:extLst>
              <a:ext uri="{FF2B5EF4-FFF2-40B4-BE49-F238E27FC236}">
                <a16:creationId xmlns:a16="http://schemas.microsoft.com/office/drawing/2014/main" id="{06D41F14-DB14-4D8E-757D-5B8E9CAAA52C}"/>
              </a:ext>
            </a:extLst>
          </p:cNvPr>
          <p:cNvCxnSpPr/>
          <p:nvPr/>
        </p:nvCxnSpPr>
        <p:spPr bwMode="auto">
          <a:xfrm>
            <a:off x="447534" y="6353552"/>
            <a:ext cx="639688"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7" name="テキスト ボックス 6">
            <a:extLst>
              <a:ext uri="{FF2B5EF4-FFF2-40B4-BE49-F238E27FC236}">
                <a16:creationId xmlns:a16="http://schemas.microsoft.com/office/drawing/2014/main" id="{6FF1BA76-3879-9AD1-735E-DB7DE2310B34}"/>
              </a:ext>
            </a:extLst>
          </p:cNvPr>
          <p:cNvSpPr txBox="1"/>
          <p:nvPr/>
        </p:nvSpPr>
        <p:spPr>
          <a:xfrm rot="5400000">
            <a:off x="-43594" y="5862706"/>
            <a:ext cx="756938" cy="261610"/>
          </a:xfrm>
          <a:prstGeom prst="rect">
            <a:avLst/>
          </a:prstGeom>
          <a:noFill/>
        </p:spPr>
        <p:txBody>
          <a:bodyPr vert="horz" wrap="none" rtlCol="0">
            <a:spAutoFit/>
          </a:bodyPr>
          <a:lstStyle/>
          <a:p>
            <a:r>
              <a:rPr kumimoji="1" lang="en-US" altLang="ja-JP" sz="1100" b="1" dirty="0">
                <a:latin typeface="Meiryo UI" panose="020B0604030504040204" pitchFamily="50" charset="-128"/>
                <a:ea typeface="Meiryo UI" panose="020B0604030504040204" pitchFamily="50" charset="-128"/>
              </a:rPr>
              <a:t>Queries</a:t>
            </a:r>
            <a:endParaRPr kumimoji="1" lang="ja-JP" altLang="en-US" sz="11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05F94F7-BA2C-5ECC-F6AB-9B8482B041C5}"/>
              </a:ext>
            </a:extLst>
          </p:cNvPr>
          <p:cNvSpPr txBox="1"/>
          <p:nvPr/>
        </p:nvSpPr>
        <p:spPr>
          <a:xfrm>
            <a:off x="426878" y="6336017"/>
            <a:ext cx="540533" cy="261610"/>
          </a:xfrm>
          <a:prstGeom prst="rect">
            <a:avLst/>
          </a:prstGeom>
          <a:noFill/>
        </p:spPr>
        <p:txBody>
          <a:bodyPr vert="horz" wrap="none" rtlCol="0">
            <a:spAutoFit/>
          </a:bodyPr>
          <a:lstStyle/>
          <a:p>
            <a:r>
              <a:rPr lang="en-US" altLang="ja-JP" sz="1100" b="1" dirty="0">
                <a:latin typeface="Meiryo UI" panose="020B0604030504040204" pitchFamily="50" charset="-128"/>
                <a:ea typeface="Meiryo UI" panose="020B0604030504040204" pitchFamily="50" charset="-128"/>
              </a:rPr>
              <a:t>Keys</a:t>
            </a:r>
            <a:endParaRPr kumimoji="1" lang="ja-JP" altLang="en-US" sz="1100" b="1"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744E22D4-EE24-34F3-3795-697C7B6AB71F}"/>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2375721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05266-DDA7-67B8-0C11-40388487BA32}"/>
              </a:ext>
            </a:extLst>
          </p:cNvPr>
          <p:cNvSpPr>
            <a:spLocks noGrp="1"/>
          </p:cNvSpPr>
          <p:nvPr>
            <p:ph type="title"/>
          </p:nvPr>
        </p:nvSpPr>
        <p:spPr/>
        <p:txBody>
          <a:bodyPr/>
          <a:lstStyle/>
          <a:p>
            <a:r>
              <a:rPr kumimoji="1" lang="en-US" altLang="ja-JP" dirty="0"/>
              <a:t>Decoder Self-attention Weights</a:t>
            </a:r>
            <a:endParaRPr kumimoji="1" lang="ja-JP" altLang="en-US"/>
          </a:p>
        </p:txBody>
      </p:sp>
      <p:sp>
        <p:nvSpPr>
          <p:cNvPr id="3" name="コンテンツ プレースホルダー 2">
            <a:extLst>
              <a:ext uri="{FF2B5EF4-FFF2-40B4-BE49-F238E27FC236}">
                <a16:creationId xmlns:a16="http://schemas.microsoft.com/office/drawing/2014/main" id="{093DF271-0309-C3A9-02A9-5A42BDABFB0C}"/>
              </a:ext>
            </a:extLst>
          </p:cNvPr>
          <p:cNvSpPr>
            <a:spLocks noGrp="1"/>
          </p:cNvSpPr>
          <p:nvPr>
            <p:ph idx="1"/>
          </p:nvPr>
        </p:nvSpPr>
        <p:spPr/>
        <p:txBody>
          <a:bodyPr/>
          <a:lstStyle/>
          <a:p>
            <a:r>
              <a:rPr lang="en-US" altLang="ja-JP" dirty="0"/>
              <a:t>                   </a:t>
            </a:r>
            <a:r>
              <a:rPr kumimoji="1" lang="en-US" altLang="ja-JP" dirty="0"/>
              <a:t>(</a:t>
            </a:r>
            <a:r>
              <a:rPr kumimoji="1" lang="ja-JP" altLang="en-US"/>
              <a:t>レイヤ</a:t>
            </a:r>
            <a:r>
              <a:rPr kumimoji="1" lang="en-US" altLang="ja-JP" dirty="0"/>
              <a:t> 0-5)</a:t>
            </a:r>
          </a:p>
          <a:p>
            <a:pPr lvl="1"/>
            <a:r>
              <a:rPr lang="ja-JP" altLang="en-US"/>
              <a:t>縦（</a:t>
            </a:r>
            <a:r>
              <a:rPr lang="en-US" altLang="ja-JP" dirty="0"/>
              <a:t>Queries</a:t>
            </a:r>
            <a:r>
              <a:rPr lang="ja-JP" altLang="en-US"/>
              <a:t>）はプログラム、横（</a:t>
            </a:r>
            <a:r>
              <a:rPr lang="en-US" altLang="ja-JP" dirty="0"/>
              <a:t>Keys</a:t>
            </a:r>
            <a:r>
              <a:rPr lang="ja-JP" altLang="en-US"/>
              <a:t>）はプログラム</a:t>
            </a:r>
            <a:endParaRPr lang="en-US" altLang="ja-JP" dirty="0"/>
          </a:p>
          <a:p>
            <a:pPr lvl="1"/>
            <a:r>
              <a:rPr lang="en-US" altLang="ja-JP" dirty="0"/>
              <a:t>&lt;</a:t>
            </a:r>
            <a:r>
              <a:rPr lang="en-US" altLang="ja-JP" dirty="0" err="1"/>
              <a:t>sos</a:t>
            </a:r>
            <a:r>
              <a:rPr lang="en-US" altLang="ja-JP" dirty="0"/>
              <a:t>&gt; operation</a:t>
            </a:r>
            <a:r>
              <a:rPr lang="ja-JP" altLang="en-US"/>
              <a:t>列の最初を表すトークン</a:t>
            </a:r>
            <a:r>
              <a:rPr lang="en-US" altLang="ja-JP" dirty="0"/>
              <a:t> </a:t>
            </a:r>
            <a:r>
              <a:rPr lang="ja-JP" altLang="en-US"/>
              <a:t>同士で強く</a:t>
            </a:r>
            <a:r>
              <a:rPr lang="en-US" altLang="ja-JP" dirty="0"/>
              <a:t>attention</a:t>
            </a:r>
            <a:r>
              <a:rPr lang="ja-JP" altLang="en-US"/>
              <a:t>されている</a:t>
            </a:r>
            <a:endParaRPr lang="en-US" altLang="ja-JP" dirty="0"/>
          </a:p>
          <a:p>
            <a:pPr lvl="1"/>
            <a:r>
              <a:rPr lang="ja-JP" altLang="en-US"/>
              <a:t>右上半分は</a:t>
            </a:r>
            <a:r>
              <a:rPr lang="en-US" altLang="ja-JP" dirty="0"/>
              <a:t> 0.0 </a:t>
            </a:r>
            <a:r>
              <a:rPr lang="ja-JP" altLang="en-US"/>
              <a:t>になっているのは、</a:t>
            </a:r>
            <a:r>
              <a:rPr lang="en-US" altLang="ja-JP" dirty="0"/>
              <a:t> Masked-attention </a:t>
            </a:r>
            <a:r>
              <a:rPr lang="ja-JP" altLang="en-US"/>
              <a:t>による。</a:t>
            </a:r>
            <a:endParaRPr lang="en-US" altLang="ja-JP" dirty="0"/>
          </a:p>
          <a:p>
            <a:pPr lvl="1"/>
            <a:endParaRPr lang="ja-JP" altLang="en-US"/>
          </a:p>
          <a:p>
            <a:pPr lvl="1"/>
            <a:endParaRPr kumimoji="1"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21E29008-D826-B882-9E05-043FD5534A7F}"/>
              </a:ext>
            </a:extLst>
          </p:cNvPr>
          <p:cNvSpPr>
            <a:spLocks noGrp="1"/>
          </p:cNvSpPr>
          <p:nvPr>
            <p:ph type="sldNum" sz="quarter" idx="10"/>
          </p:nvPr>
        </p:nvSpPr>
        <p:spPr/>
        <p:txBody>
          <a:bodyPr/>
          <a:lstStyle/>
          <a:p>
            <a:fld id="{DE2B87E1-F9DF-4BEE-B07D-635D26011F4B}" type="slidenum">
              <a:rPr lang="en-US" altLang="ja-JP" smtClean="0"/>
              <a:pPr/>
              <a:t>63</a:t>
            </a:fld>
            <a:endParaRPr lang="en-US" altLang="ja-JP"/>
          </a:p>
        </p:txBody>
      </p:sp>
      <p:pic>
        <p:nvPicPr>
          <p:cNvPr id="9" name="図 8">
            <a:extLst>
              <a:ext uri="{FF2B5EF4-FFF2-40B4-BE49-F238E27FC236}">
                <a16:creationId xmlns:a16="http://schemas.microsoft.com/office/drawing/2014/main" id="{2595D4FA-0096-31EC-4FF6-C85E52627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561" y="2770783"/>
            <a:ext cx="6460877" cy="3691930"/>
          </a:xfrm>
          <a:prstGeom prst="rect">
            <a:avLst/>
          </a:prstGeom>
        </p:spPr>
      </p:pic>
      <p:pic>
        <p:nvPicPr>
          <p:cNvPr id="6" name="図 5">
            <a:extLst>
              <a:ext uri="{FF2B5EF4-FFF2-40B4-BE49-F238E27FC236}">
                <a16:creationId xmlns:a16="http://schemas.microsoft.com/office/drawing/2014/main" id="{38E3DB6F-3C3B-32D3-FF5E-1DDF46064B9A}"/>
              </a:ext>
            </a:extLst>
          </p:cNvPr>
          <p:cNvPicPr>
            <a:picLocks noChangeAspect="1"/>
          </p:cNvPicPr>
          <p:nvPr/>
        </p:nvPicPr>
        <p:blipFill rotWithShape="1">
          <a:blip r:embed="rId3"/>
          <a:srcRect l="53887" r="7662"/>
          <a:stretch/>
        </p:blipFill>
        <p:spPr>
          <a:xfrm>
            <a:off x="574024" y="645886"/>
            <a:ext cx="1535073" cy="693738"/>
          </a:xfrm>
          <a:prstGeom prst="rect">
            <a:avLst/>
          </a:prstGeom>
        </p:spPr>
      </p:pic>
      <p:cxnSp>
        <p:nvCxnSpPr>
          <p:cNvPr id="5" name="直線矢印コネクタ 4">
            <a:extLst>
              <a:ext uri="{FF2B5EF4-FFF2-40B4-BE49-F238E27FC236}">
                <a16:creationId xmlns:a16="http://schemas.microsoft.com/office/drawing/2014/main" id="{A1669A72-F671-7950-73B8-CE3CA2C41A5D}"/>
              </a:ext>
            </a:extLst>
          </p:cNvPr>
          <p:cNvCxnSpPr/>
          <p:nvPr/>
        </p:nvCxnSpPr>
        <p:spPr bwMode="auto">
          <a:xfrm flipV="1">
            <a:off x="570388" y="5709991"/>
            <a:ext cx="0" cy="72008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7" name="直線矢印コネクタ 6">
            <a:extLst>
              <a:ext uri="{FF2B5EF4-FFF2-40B4-BE49-F238E27FC236}">
                <a16:creationId xmlns:a16="http://schemas.microsoft.com/office/drawing/2014/main" id="{DE516191-063E-C92B-037A-D7A99C2E3B1A}"/>
              </a:ext>
            </a:extLst>
          </p:cNvPr>
          <p:cNvCxnSpPr/>
          <p:nvPr/>
        </p:nvCxnSpPr>
        <p:spPr bwMode="auto">
          <a:xfrm>
            <a:off x="570388" y="6430071"/>
            <a:ext cx="639688"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8" name="テキスト ボックス 7">
            <a:extLst>
              <a:ext uri="{FF2B5EF4-FFF2-40B4-BE49-F238E27FC236}">
                <a16:creationId xmlns:a16="http://schemas.microsoft.com/office/drawing/2014/main" id="{9EB7F433-1FC2-936E-BD7F-59303E39B22F}"/>
              </a:ext>
            </a:extLst>
          </p:cNvPr>
          <p:cNvSpPr txBox="1"/>
          <p:nvPr/>
        </p:nvSpPr>
        <p:spPr>
          <a:xfrm rot="5400000">
            <a:off x="79260" y="5939225"/>
            <a:ext cx="756938" cy="261610"/>
          </a:xfrm>
          <a:prstGeom prst="rect">
            <a:avLst/>
          </a:prstGeom>
          <a:noFill/>
        </p:spPr>
        <p:txBody>
          <a:bodyPr vert="horz" wrap="none" rtlCol="0">
            <a:spAutoFit/>
          </a:bodyPr>
          <a:lstStyle/>
          <a:p>
            <a:r>
              <a:rPr kumimoji="1" lang="en-US" altLang="ja-JP" sz="1100" b="1" dirty="0">
                <a:latin typeface="Meiryo UI" panose="020B0604030504040204" pitchFamily="50" charset="-128"/>
                <a:ea typeface="Meiryo UI" panose="020B0604030504040204" pitchFamily="50" charset="-128"/>
              </a:rPr>
              <a:t>Queries</a:t>
            </a:r>
            <a:endParaRPr kumimoji="1" lang="ja-JP" altLang="en-US" sz="1100"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1006B5B5-0C46-E311-94D0-33BBFFF4E2B4}"/>
              </a:ext>
            </a:extLst>
          </p:cNvPr>
          <p:cNvSpPr txBox="1"/>
          <p:nvPr/>
        </p:nvSpPr>
        <p:spPr>
          <a:xfrm>
            <a:off x="558498" y="6409127"/>
            <a:ext cx="540533" cy="261610"/>
          </a:xfrm>
          <a:prstGeom prst="rect">
            <a:avLst/>
          </a:prstGeom>
          <a:noFill/>
        </p:spPr>
        <p:txBody>
          <a:bodyPr vert="horz" wrap="none" rtlCol="0">
            <a:spAutoFit/>
          </a:bodyPr>
          <a:lstStyle/>
          <a:p>
            <a:r>
              <a:rPr lang="en-US" altLang="ja-JP" sz="1100" b="1" dirty="0">
                <a:latin typeface="Meiryo UI" panose="020B0604030504040204" pitchFamily="50" charset="-128"/>
                <a:ea typeface="Meiryo UI" panose="020B0604030504040204" pitchFamily="50" charset="-128"/>
              </a:rPr>
              <a:t>Keys</a:t>
            </a:r>
            <a:endParaRPr kumimoji="1" lang="ja-JP" altLang="en-US" sz="1100" b="1" dirty="0">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A9FF14B6-C755-E8BB-AF4A-77F01F6E4E21}"/>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3898031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C1F1C336-0B97-D2F9-8936-BFA9B79F431E}"/>
              </a:ext>
            </a:extLst>
          </p:cNvPr>
          <p:cNvSpPr/>
          <p:nvPr/>
        </p:nvSpPr>
        <p:spPr bwMode="gray">
          <a:xfrm>
            <a:off x="94857" y="2529225"/>
            <a:ext cx="5774109" cy="2836617"/>
          </a:xfrm>
          <a:prstGeom prst="roundRect">
            <a:avLst>
              <a:gd name="adj" fmla="val 10220"/>
            </a:avLst>
          </a:prstGeom>
          <a:noFill/>
          <a:ln w="9525" cap="flat" cmpd="sng" algn="ctr">
            <a:solidFill>
              <a:srgbClr val="57564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68BE8BC0-5335-E9FC-E730-54EF81540EE3}"/>
              </a:ext>
            </a:extLst>
          </p:cNvPr>
          <p:cNvSpPr>
            <a:spLocks noGrp="1"/>
          </p:cNvSpPr>
          <p:nvPr>
            <p:ph type="title"/>
          </p:nvPr>
        </p:nvSpPr>
        <p:spPr/>
        <p:txBody>
          <a:bodyPr/>
          <a:lstStyle/>
          <a:p>
            <a:r>
              <a:rPr kumimoji="1" lang="en-US" altLang="ja-JP" dirty="0"/>
              <a:t>Towards practical PBE systems</a:t>
            </a:r>
            <a:endParaRPr kumimoji="1" lang="ja-JP" altLang="en-US"/>
          </a:p>
        </p:txBody>
      </p:sp>
      <p:sp>
        <p:nvSpPr>
          <p:cNvPr id="3" name="コンテンツ プレースホルダー 2">
            <a:extLst>
              <a:ext uri="{FF2B5EF4-FFF2-40B4-BE49-F238E27FC236}">
                <a16:creationId xmlns:a16="http://schemas.microsoft.com/office/drawing/2014/main" id="{42194FAB-1BFA-1250-3CCF-86D8323C9077}"/>
              </a:ext>
            </a:extLst>
          </p:cNvPr>
          <p:cNvSpPr>
            <a:spLocks noGrp="1"/>
          </p:cNvSpPr>
          <p:nvPr>
            <p:ph idx="1"/>
          </p:nvPr>
        </p:nvSpPr>
        <p:spPr>
          <a:xfrm>
            <a:off x="159386" y="732644"/>
            <a:ext cx="8786813" cy="1694954"/>
          </a:xfrm>
        </p:spPr>
        <p:txBody>
          <a:bodyPr/>
          <a:lstStyle/>
          <a:p>
            <a:r>
              <a:rPr kumimoji="1" lang="en-US" altLang="ja-JP" dirty="0"/>
              <a:t>Iterative PBE system</a:t>
            </a:r>
          </a:p>
          <a:p>
            <a:pPr lvl="1"/>
            <a:r>
              <a:rPr lang="ja-JP" altLang="en-US"/>
              <a:t>実際のデータ変換では、大規模なデータを扱う（数千、数万行の場合もある）。</a:t>
            </a:r>
            <a:endParaRPr lang="en-US" altLang="ja-JP" dirty="0"/>
          </a:p>
          <a:p>
            <a:pPr lvl="1"/>
            <a:r>
              <a:rPr lang="ja-JP" altLang="en-US"/>
              <a:t>ユーザは、</a:t>
            </a:r>
            <a:r>
              <a:rPr lang="en-US" altLang="ja-JP" dirty="0"/>
              <a:t>①</a:t>
            </a:r>
            <a:r>
              <a:rPr lang="ja-JP" altLang="en-US"/>
              <a:t>例の作成→②プログラム生成、実行→③変換結果確認、を繰り返して、プログラムを作成する。</a:t>
            </a:r>
            <a:endParaRPr lang="en-US" altLang="ja-JP" dirty="0"/>
          </a:p>
          <a:p>
            <a:pPr marL="338137" lvl="1" indent="0">
              <a:buNone/>
            </a:pPr>
            <a:endParaRPr lang="en-US" altLang="ja-JP" dirty="0"/>
          </a:p>
          <a:p>
            <a:pPr marL="338137" lvl="1" indent="0">
              <a:buNone/>
            </a:pPr>
            <a:endParaRPr kumimoji="1" lang="ja-JP" altLang="en-US"/>
          </a:p>
        </p:txBody>
      </p:sp>
      <p:sp>
        <p:nvSpPr>
          <p:cNvPr id="4" name="スライド番号プレースホルダー 3">
            <a:extLst>
              <a:ext uri="{FF2B5EF4-FFF2-40B4-BE49-F238E27FC236}">
                <a16:creationId xmlns:a16="http://schemas.microsoft.com/office/drawing/2014/main" id="{E4D5529C-6AB7-1074-1138-1FC218A4CF10}"/>
              </a:ext>
            </a:extLst>
          </p:cNvPr>
          <p:cNvSpPr>
            <a:spLocks noGrp="1"/>
          </p:cNvSpPr>
          <p:nvPr>
            <p:ph type="sldNum" sz="quarter" idx="10"/>
          </p:nvPr>
        </p:nvSpPr>
        <p:spPr>
          <a:xfrm>
            <a:off x="4291806" y="6757194"/>
            <a:ext cx="539750" cy="201612"/>
          </a:xfrm>
        </p:spPr>
        <p:txBody>
          <a:bodyPr/>
          <a:lstStyle/>
          <a:p>
            <a:fld id="{DE2B87E1-F9DF-4BEE-B07D-635D26011F4B}" type="slidenum">
              <a:rPr lang="en-US" altLang="ja-JP" smtClean="0"/>
              <a:pPr/>
              <a:t>64</a:t>
            </a:fld>
            <a:endParaRPr lang="en-US" altLang="ja-JP"/>
          </a:p>
        </p:txBody>
      </p:sp>
      <p:pic>
        <p:nvPicPr>
          <p:cNvPr id="28" name="図 27">
            <a:extLst>
              <a:ext uri="{FF2B5EF4-FFF2-40B4-BE49-F238E27FC236}">
                <a16:creationId xmlns:a16="http://schemas.microsoft.com/office/drawing/2014/main" id="{D7521AF3-9327-7493-6A60-50CB4D52C3E4}"/>
              </a:ext>
            </a:extLst>
          </p:cNvPr>
          <p:cNvPicPr>
            <a:picLocks noChangeAspect="1"/>
          </p:cNvPicPr>
          <p:nvPr/>
        </p:nvPicPr>
        <p:blipFill>
          <a:blip r:embed="rId2"/>
          <a:stretch>
            <a:fillRect/>
          </a:stretch>
        </p:blipFill>
        <p:spPr>
          <a:xfrm>
            <a:off x="268886" y="2671685"/>
            <a:ext cx="5600080" cy="2480644"/>
          </a:xfrm>
          <a:prstGeom prst="rect">
            <a:avLst/>
          </a:prstGeom>
        </p:spPr>
      </p:pic>
      <p:sp>
        <p:nvSpPr>
          <p:cNvPr id="5" name="テキスト ボックス 4">
            <a:extLst>
              <a:ext uri="{FF2B5EF4-FFF2-40B4-BE49-F238E27FC236}">
                <a16:creationId xmlns:a16="http://schemas.microsoft.com/office/drawing/2014/main" id="{EBC44BE4-36A2-C6E7-E18C-EF0BC6344EC8}"/>
              </a:ext>
            </a:extLst>
          </p:cNvPr>
          <p:cNvSpPr txBox="1"/>
          <p:nvPr/>
        </p:nvSpPr>
        <p:spPr>
          <a:xfrm rot="16200000">
            <a:off x="-907882" y="3518902"/>
            <a:ext cx="1840568" cy="307777"/>
          </a:xfrm>
          <a:prstGeom prst="rect">
            <a:avLst/>
          </a:prstGeom>
          <a:noFill/>
        </p:spPr>
        <p:txBody>
          <a:bodyPr vert="horz" wrap="none" rtlCol="0">
            <a:spAutoFit/>
          </a:bodyPr>
          <a:lstStyle/>
          <a:p>
            <a:r>
              <a:rPr lang="en-US" altLang="ja-JP" sz="1400" dirty="0">
                <a:latin typeface="Meiryo UI" panose="020B0604030504040204" pitchFamily="50" charset="-128"/>
                <a:ea typeface="Meiryo UI" panose="020B0604030504040204" pitchFamily="50" charset="-128"/>
              </a:rPr>
              <a:t>Thousands of rows</a:t>
            </a:r>
            <a:endParaRPr kumimoji="1" lang="ja-JP" altLang="en-US" sz="1400" dirty="0">
              <a:latin typeface="Meiryo UI" panose="020B0604030504040204" pitchFamily="50" charset="-128"/>
              <a:ea typeface="Meiryo UI" panose="020B0604030504040204" pitchFamily="50" charset="-128"/>
            </a:endParaRPr>
          </a:p>
        </p:txBody>
      </p:sp>
      <p:sp>
        <p:nvSpPr>
          <p:cNvPr id="6" name="左中かっこ 5">
            <a:extLst>
              <a:ext uri="{FF2B5EF4-FFF2-40B4-BE49-F238E27FC236}">
                <a16:creationId xmlns:a16="http://schemas.microsoft.com/office/drawing/2014/main" id="{5EC2A199-5159-B5E4-EA91-78EE80FC64D6}"/>
              </a:ext>
            </a:extLst>
          </p:cNvPr>
          <p:cNvSpPr/>
          <p:nvPr/>
        </p:nvSpPr>
        <p:spPr bwMode="auto">
          <a:xfrm>
            <a:off x="166291" y="2671673"/>
            <a:ext cx="307778" cy="2480668"/>
          </a:xfrm>
          <a:prstGeom prst="leftBrace">
            <a:avLst/>
          </a:prstGeom>
          <a:noFill/>
          <a:ln w="9525" cap="flat" cmpd="sng" algn="ctr">
            <a:solidFill>
              <a:srgbClr val="57564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pic>
        <p:nvPicPr>
          <p:cNvPr id="17" name="図 16">
            <a:extLst>
              <a:ext uri="{FF2B5EF4-FFF2-40B4-BE49-F238E27FC236}">
                <a16:creationId xmlns:a16="http://schemas.microsoft.com/office/drawing/2014/main" id="{B4284214-B14B-705D-8120-D142D0F25C71}"/>
              </a:ext>
            </a:extLst>
          </p:cNvPr>
          <p:cNvPicPr>
            <a:picLocks noChangeAspect="1"/>
          </p:cNvPicPr>
          <p:nvPr/>
        </p:nvPicPr>
        <p:blipFill>
          <a:blip r:embed="rId3"/>
          <a:stretch>
            <a:fillRect/>
          </a:stretch>
        </p:blipFill>
        <p:spPr>
          <a:xfrm>
            <a:off x="6069960" y="2407283"/>
            <a:ext cx="2978834" cy="267560"/>
          </a:xfrm>
          <a:prstGeom prst="rect">
            <a:avLst/>
          </a:prstGeom>
        </p:spPr>
      </p:pic>
      <p:sp>
        <p:nvSpPr>
          <p:cNvPr id="19" name="テキスト ボックス 18">
            <a:extLst>
              <a:ext uri="{FF2B5EF4-FFF2-40B4-BE49-F238E27FC236}">
                <a16:creationId xmlns:a16="http://schemas.microsoft.com/office/drawing/2014/main" id="{C9F22324-B18F-C4F3-2917-384041F55D65}"/>
              </a:ext>
            </a:extLst>
          </p:cNvPr>
          <p:cNvSpPr txBox="1"/>
          <p:nvPr/>
        </p:nvSpPr>
        <p:spPr>
          <a:xfrm>
            <a:off x="882963" y="2391131"/>
            <a:ext cx="954107"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元データ</a:t>
            </a:r>
            <a:endParaRPr kumimoji="1" lang="ja-JP" altLang="en-US"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3FC2E2F-4BEF-5BAF-2F12-8228109D4AE3}"/>
              </a:ext>
            </a:extLst>
          </p:cNvPr>
          <p:cNvSpPr txBox="1"/>
          <p:nvPr/>
        </p:nvSpPr>
        <p:spPr>
          <a:xfrm>
            <a:off x="3376189" y="2415789"/>
            <a:ext cx="1309975"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欲しい</a:t>
            </a:r>
            <a:r>
              <a:rPr kumimoji="1" lang="ja-JP" altLang="en-US">
                <a:latin typeface="Meiryo UI" panose="020B0604030504040204" pitchFamily="50" charset="-128"/>
                <a:ea typeface="Meiryo UI" panose="020B0604030504040204" pitchFamily="50" charset="-128"/>
              </a:rPr>
              <a:t>データ</a:t>
            </a:r>
            <a:endParaRPr kumimoji="1" lang="ja-JP" altLang="en-US" dirty="0">
              <a:latin typeface="Meiryo UI" panose="020B0604030504040204" pitchFamily="50" charset="-128"/>
              <a:ea typeface="Meiryo UI" panose="020B0604030504040204" pitchFamily="50" charset="-128"/>
            </a:endParaRPr>
          </a:p>
        </p:txBody>
      </p:sp>
      <p:sp>
        <p:nvSpPr>
          <p:cNvPr id="23" name="角丸四角形 22">
            <a:extLst>
              <a:ext uri="{FF2B5EF4-FFF2-40B4-BE49-F238E27FC236}">
                <a16:creationId xmlns:a16="http://schemas.microsoft.com/office/drawing/2014/main" id="{08F50997-82D6-E085-491E-A70D4828F75D}"/>
              </a:ext>
            </a:extLst>
          </p:cNvPr>
          <p:cNvSpPr/>
          <p:nvPr/>
        </p:nvSpPr>
        <p:spPr bwMode="gray">
          <a:xfrm>
            <a:off x="6311616" y="2722180"/>
            <a:ext cx="1432027" cy="765053"/>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a:latin typeface="Meiryo UI" panose="020B0604030504040204" pitchFamily="50" charset="-128"/>
                <a:ea typeface="Meiryo UI" panose="020B0604030504040204" pitchFamily="50" charset="-128"/>
              </a:rPr>
              <a:t>①例の作成</a:t>
            </a: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pic>
        <p:nvPicPr>
          <p:cNvPr id="24" name="Picture 26" descr="人 横向き ピクトグラムイラスト／無料イラストなら「イラストAC」">
            <a:extLst>
              <a:ext uri="{FF2B5EF4-FFF2-40B4-BE49-F238E27FC236}">
                <a16:creationId xmlns:a16="http://schemas.microsoft.com/office/drawing/2014/main" id="{4C0542A7-0915-E835-99E8-A0EC1A16E55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232" r="54107" b="53562"/>
          <a:stretch/>
        </p:blipFill>
        <p:spPr bwMode="auto">
          <a:xfrm>
            <a:off x="8022953" y="2650668"/>
            <a:ext cx="949188" cy="836565"/>
          </a:xfrm>
          <a:prstGeom prst="rect">
            <a:avLst/>
          </a:prstGeom>
          <a:noFill/>
          <a:extLst>
            <a:ext uri="{909E8E84-426E-40DD-AFC4-6F175D3DCCD1}">
              <a14:hiddenFill xmlns:a14="http://schemas.microsoft.com/office/drawing/2010/main">
                <a:solidFill>
                  <a:srgbClr val="FFFFFF"/>
                </a:solidFill>
              </a14:hiddenFill>
            </a:ext>
          </a:extLst>
        </p:spPr>
      </p:pic>
      <p:sp>
        <p:nvSpPr>
          <p:cNvPr id="25" name="角丸四角形 24">
            <a:extLst>
              <a:ext uri="{FF2B5EF4-FFF2-40B4-BE49-F238E27FC236}">
                <a16:creationId xmlns:a16="http://schemas.microsoft.com/office/drawing/2014/main" id="{45C69D0A-04AA-36FA-2828-1F81374104B6}"/>
              </a:ext>
            </a:extLst>
          </p:cNvPr>
          <p:cNvSpPr/>
          <p:nvPr/>
        </p:nvSpPr>
        <p:spPr bwMode="gray">
          <a:xfrm>
            <a:off x="6311616" y="4077280"/>
            <a:ext cx="1432027" cy="765053"/>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sz="1400">
                <a:latin typeface="Meiryo UI" panose="020B0604030504040204" pitchFamily="50" charset="-128"/>
                <a:ea typeface="Meiryo UI" panose="020B0604030504040204" pitchFamily="50" charset="-128"/>
              </a:rPr>
              <a:t>②プログラム生成、</a:t>
            </a:r>
            <a:endParaRPr lang="en-US" altLang="ja-JP" sz="1400" dirty="0">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実行</a:t>
            </a:r>
          </a:p>
        </p:txBody>
      </p:sp>
      <p:sp>
        <p:nvSpPr>
          <p:cNvPr id="26" name="角丸四角形 25">
            <a:extLst>
              <a:ext uri="{FF2B5EF4-FFF2-40B4-BE49-F238E27FC236}">
                <a16:creationId xmlns:a16="http://schemas.microsoft.com/office/drawing/2014/main" id="{99AF15F2-F097-127C-23C1-6DF4CD2DD06C}"/>
              </a:ext>
            </a:extLst>
          </p:cNvPr>
          <p:cNvSpPr/>
          <p:nvPr/>
        </p:nvSpPr>
        <p:spPr bwMode="gray">
          <a:xfrm>
            <a:off x="6311616" y="5360303"/>
            <a:ext cx="1432027" cy="765053"/>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③変換結果確認</a:t>
            </a:r>
          </a:p>
        </p:txBody>
      </p:sp>
      <p:sp>
        <p:nvSpPr>
          <p:cNvPr id="29" name="角丸四角形 28">
            <a:extLst>
              <a:ext uri="{FF2B5EF4-FFF2-40B4-BE49-F238E27FC236}">
                <a16:creationId xmlns:a16="http://schemas.microsoft.com/office/drawing/2014/main" id="{62AC83FD-8188-54DE-06FF-DA6654C8FBA0}"/>
              </a:ext>
            </a:extLst>
          </p:cNvPr>
          <p:cNvSpPr/>
          <p:nvPr/>
        </p:nvSpPr>
        <p:spPr bwMode="gray">
          <a:xfrm>
            <a:off x="6032173" y="2269197"/>
            <a:ext cx="3111827" cy="491265"/>
          </a:xfrm>
          <a:prstGeom prst="roundRect">
            <a:avLst>
              <a:gd name="adj" fmla="val 10220"/>
            </a:avLst>
          </a:prstGeom>
          <a:noFill/>
          <a:ln w="9525" cap="flat" cmpd="sng" algn="ctr">
            <a:solidFill>
              <a:srgbClr val="57564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pic>
        <p:nvPicPr>
          <p:cNvPr id="30" name="Picture 26" descr="人 横向き ピクトグラムイラスト／無料イラストなら「イラストAC」">
            <a:extLst>
              <a:ext uri="{FF2B5EF4-FFF2-40B4-BE49-F238E27FC236}">
                <a16:creationId xmlns:a16="http://schemas.microsoft.com/office/drawing/2014/main" id="{3E8189D0-5A10-4A4A-F053-95B2198FF20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232" r="54107" b="53562"/>
          <a:stretch/>
        </p:blipFill>
        <p:spPr bwMode="auto">
          <a:xfrm>
            <a:off x="8096090" y="5316694"/>
            <a:ext cx="949188" cy="83656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矢印コネクタ 31">
            <a:extLst>
              <a:ext uri="{FF2B5EF4-FFF2-40B4-BE49-F238E27FC236}">
                <a16:creationId xmlns:a16="http://schemas.microsoft.com/office/drawing/2014/main" id="{61C4B086-5840-A195-46E0-F2BAE0DB24EC}"/>
              </a:ext>
            </a:extLst>
          </p:cNvPr>
          <p:cNvCxnSpPr/>
          <p:nvPr/>
        </p:nvCxnSpPr>
        <p:spPr bwMode="auto">
          <a:xfrm flipV="1">
            <a:off x="5671013" y="2470075"/>
            <a:ext cx="380053" cy="211443"/>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33" name="テキスト ボックス 32">
            <a:extLst>
              <a:ext uri="{FF2B5EF4-FFF2-40B4-BE49-F238E27FC236}">
                <a16:creationId xmlns:a16="http://schemas.microsoft.com/office/drawing/2014/main" id="{E4B1603A-B9A4-6AF4-7CDD-3D68253AAE3A}"/>
              </a:ext>
            </a:extLst>
          </p:cNvPr>
          <p:cNvSpPr txBox="1"/>
          <p:nvPr/>
        </p:nvSpPr>
        <p:spPr>
          <a:xfrm>
            <a:off x="5332258" y="2196385"/>
            <a:ext cx="761748" cy="276999"/>
          </a:xfrm>
          <a:prstGeom prst="rect">
            <a:avLst/>
          </a:prstGeom>
          <a:noFill/>
        </p:spPr>
        <p:txBody>
          <a:bodyPr vert="horz" wrap="none" rtlCol="0">
            <a:spAutoFit/>
          </a:bodyPr>
          <a:lstStyle/>
          <a:p>
            <a:r>
              <a:rPr lang="ja-JP" altLang="en-US" sz="1200">
                <a:latin typeface="Meiryo UI" panose="020B0604030504040204" pitchFamily="50" charset="-128"/>
                <a:ea typeface="Meiryo UI" panose="020B0604030504040204" pitchFamily="50" charset="-128"/>
              </a:rPr>
              <a:t>例を抽出</a:t>
            </a:r>
            <a:endParaRPr kumimoji="1" lang="ja-JP" altLang="en-US" sz="1200" dirty="0">
              <a:latin typeface="Meiryo UI" panose="020B0604030504040204" pitchFamily="50" charset="-128"/>
              <a:ea typeface="Meiryo UI" panose="020B0604030504040204" pitchFamily="50" charset="-128"/>
            </a:endParaRPr>
          </a:p>
        </p:txBody>
      </p:sp>
      <p:cxnSp>
        <p:nvCxnSpPr>
          <p:cNvPr id="36" name="直線矢印コネクタ 35">
            <a:extLst>
              <a:ext uri="{FF2B5EF4-FFF2-40B4-BE49-F238E27FC236}">
                <a16:creationId xmlns:a16="http://schemas.microsoft.com/office/drawing/2014/main" id="{5888F678-937D-6916-92B0-0882F708C301}"/>
              </a:ext>
            </a:extLst>
          </p:cNvPr>
          <p:cNvCxnSpPr>
            <a:stCxn id="23" idx="2"/>
            <a:endCxn id="25" idx="0"/>
          </p:cNvCxnSpPr>
          <p:nvPr/>
        </p:nvCxnSpPr>
        <p:spPr bwMode="auto">
          <a:xfrm>
            <a:off x="7027630" y="3487233"/>
            <a:ext cx="0" cy="590047"/>
          </a:xfrm>
          <a:prstGeom prst="straightConnector1">
            <a:avLst/>
          </a:prstGeom>
          <a:gradFill rotWithShape="0">
            <a:gsLst>
              <a:gs pos="0">
                <a:srgbClr val="FFFFFF"/>
              </a:gs>
              <a:gs pos="100000">
                <a:srgbClr val="CACAC7"/>
              </a:gs>
            </a:gsLst>
            <a:lin ang="5400000" scaled="1"/>
          </a:gradFill>
          <a:ln w="1587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7" name="直線矢印コネクタ 36">
            <a:extLst>
              <a:ext uri="{FF2B5EF4-FFF2-40B4-BE49-F238E27FC236}">
                <a16:creationId xmlns:a16="http://schemas.microsoft.com/office/drawing/2014/main" id="{94BA7026-9AE9-C7D4-D767-71F0E3EF72FD}"/>
              </a:ext>
            </a:extLst>
          </p:cNvPr>
          <p:cNvCxnSpPr>
            <a:stCxn id="25" idx="2"/>
            <a:endCxn id="26" idx="0"/>
          </p:cNvCxnSpPr>
          <p:nvPr/>
        </p:nvCxnSpPr>
        <p:spPr bwMode="auto">
          <a:xfrm>
            <a:off x="7027630" y="4842333"/>
            <a:ext cx="0" cy="517970"/>
          </a:xfrm>
          <a:prstGeom prst="straightConnector1">
            <a:avLst/>
          </a:prstGeom>
          <a:gradFill rotWithShape="0">
            <a:gsLst>
              <a:gs pos="0">
                <a:srgbClr val="FFFFFF"/>
              </a:gs>
              <a:gs pos="100000">
                <a:srgbClr val="CACAC7"/>
              </a:gs>
            </a:gsLst>
            <a:lin ang="5400000" scaled="1"/>
          </a:gradFill>
          <a:ln w="1587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0" name="直線矢印コネクタ 39">
            <a:extLst>
              <a:ext uri="{FF2B5EF4-FFF2-40B4-BE49-F238E27FC236}">
                <a16:creationId xmlns:a16="http://schemas.microsoft.com/office/drawing/2014/main" id="{768AF898-FDB4-A444-7043-06B5EF8BA17C}"/>
              </a:ext>
            </a:extLst>
          </p:cNvPr>
          <p:cNvCxnSpPr/>
          <p:nvPr/>
        </p:nvCxnSpPr>
        <p:spPr bwMode="auto">
          <a:xfrm flipH="1" flipV="1">
            <a:off x="5713131" y="4948843"/>
            <a:ext cx="661971" cy="467727"/>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4" name="直線矢印コネクタ 43">
            <a:extLst>
              <a:ext uri="{FF2B5EF4-FFF2-40B4-BE49-F238E27FC236}">
                <a16:creationId xmlns:a16="http://schemas.microsoft.com/office/drawing/2014/main" id="{9A06C3D2-A77C-47C1-85E6-F744A8E92258}"/>
              </a:ext>
            </a:extLst>
          </p:cNvPr>
          <p:cNvCxnSpPr>
            <a:stCxn id="26" idx="3"/>
            <a:endCxn id="23" idx="3"/>
          </p:cNvCxnSpPr>
          <p:nvPr/>
        </p:nvCxnSpPr>
        <p:spPr bwMode="auto">
          <a:xfrm flipV="1">
            <a:off x="7743643" y="3104707"/>
            <a:ext cx="12700" cy="2638123"/>
          </a:xfrm>
          <a:prstGeom prst="bentConnector3">
            <a:avLst>
              <a:gd name="adj1" fmla="val 1800000"/>
            </a:avLst>
          </a:prstGeom>
          <a:gradFill rotWithShape="0">
            <a:gsLst>
              <a:gs pos="0">
                <a:srgbClr val="FFFFFF"/>
              </a:gs>
              <a:gs pos="100000">
                <a:srgbClr val="CACAC7"/>
              </a:gs>
            </a:gsLst>
            <a:lin ang="5400000" scaled="1"/>
          </a:gradFill>
          <a:ln w="1587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48" name="テキスト ボックス 47">
            <a:extLst>
              <a:ext uri="{FF2B5EF4-FFF2-40B4-BE49-F238E27FC236}">
                <a16:creationId xmlns:a16="http://schemas.microsoft.com/office/drawing/2014/main" id="{D53881FE-1C82-AB9F-AC6F-37EC0285E554}"/>
              </a:ext>
            </a:extLst>
          </p:cNvPr>
          <p:cNvSpPr txBox="1"/>
          <p:nvPr/>
        </p:nvSpPr>
        <p:spPr>
          <a:xfrm>
            <a:off x="4325883" y="5363217"/>
            <a:ext cx="2012749" cy="261610"/>
          </a:xfrm>
          <a:prstGeom prst="rect">
            <a:avLst/>
          </a:prstGeom>
          <a:noFill/>
        </p:spPr>
        <p:txBody>
          <a:bodyPr vert="horz" wrap="square" rtlCol="0">
            <a:spAutoFit/>
          </a:bodyPr>
          <a:lstStyle/>
          <a:p>
            <a:r>
              <a:rPr kumimoji="1" lang="ja-JP" altLang="en-US" sz="1100">
                <a:latin typeface="Meiryo UI" panose="020B0604030504040204" pitchFamily="50" charset="-128"/>
                <a:ea typeface="Meiryo UI" panose="020B0604030504040204" pitchFamily="50" charset="-128"/>
              </a:rPr>
              <a:t>欲しいデータが得られるか</a:t>
            </a:r>
            <a:r>
              <a:rPr lang="ja-JP" altLang="en-US" sz="1100">
                <a:latin typeface="Meiryo UI" panose="020B0604030504040204" pitchFamily="50" charset="-128"/>
                <a:ea typeface="Meiryo UI" panose="020B0604030504040204" pitchFamily="50" charset="-128"/>
              </a:rPr>
              <a:t>チェック</a:t>
            </a:r>
            <a:endParaRPr kumimoji="1" lang="ja-JP" altLang="en-US" sz="1100"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3B057394-8202-55C3-DE43-83F81AC016D2}"/>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eiryo UI" panose="020B0604030504040204" pitchFamily="50" charset="-128"/>
                <a:ea typeface="Meiryo UI" panose="020B0604030504040204" pitchFamily="50" charset="-128"/>
              </a:rPr>
              <a:t>C3</a:t>
            </a:r>
          </a:p>
        </p:txBody>
      </p:sp>
    </p:spTree>
    <p:extLst>
      <p:ext uri="{BB962C8B-B14F-4D97-AF65-F5344CB8AC3E}">
        <p14:creationId xmlns:p14="http://schemas.microsoft.com/office/powerpoint/2010/main" val="117788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AA6A-D59D-15CD-3EA5-EF730084AB48}"/>
              </a:ext>
            </a:extLst>
          </p:cNvPr>
          <p:cNvSpPr>
            <a:spLocks noGrp="1"/>
          </p:cNvSpPr>
          <p:nvPr>
            <p:ph type="title"/>
          </p:nvPr>
        </p:nvSpPr>
        <p:spPr/>
        <p:txBody>
          <a:bodyPr/>
          <a:lstStyle/>
          <a:p>
            <a:r>
              <a:rPr lang="en-US" altLang="ja-JP" dirty="0"/>
              <a:t>Towards practical PBE systems</a:t>
            </a:r>
            <a:endParaRPr kumimoji="1" lang="ja-JP" altLang="en-US"/>
          </a:p>
        </p:txBody>
      </p:sp>
      <p:sp>
        <p:nvSpPr>
          <p:cNvPr id="3" name="コンテンツ プレースホルダー 2">
            <a:extLst>
              <a:ext uri="{FF2B5EF4-FFF2-40B4-BE49-F238E27FC236}">
                <a16:creationId xmlns:a16="http://schemas.microsoft.com/office/drawing/2014/main" id="{8121A2F8-8B6A-9FB3-0497-6DBD71206A7F}"/>
              </a:ext>
            </a:extLst>
          </p:cNvPr>
          <p:cNvSpPr>
            <a:spLocks noGrp="1"/>
          </p:cNvSpPr>
          <p:nvPr>
            <p:ph idx="1"/>
          </p:nvPr>
        </p:nvSpPr>
        <p:spPr>
          <a:xfrm>
            <a:off x="168275" y="869951"/>
            <a:ext cx="8786813" cy="1334914"/>
          </a:xfrm>
        </p:spPr>
        <p:txBody>
          <a:bodyPr/>
          <a:lstStyle/>
          <a:p>
            <a:r>
              <a:rPr kumimoji="1" lang="en-US" altLang="ja-JP" dirty="0"/>
              <a:t>1</a:t>
            </a:r>
            <a:r>
              <a:rPr kumimoji="1" lang="ja-JP" altLang="en-US"/>
              <a:t>回目の例作成と、生成されるプログラム</a:t>
            </a:r>
            <a:endParaRPr kumimoji="1" lang="en-US" altLang="ja-JP" dirty="0"/>
          </a:p>
          <a:p>
            <a:pPr lvl="1"/>
            <a:r>
              <a:rPr lang="ja-JP" altLang="en-US"/>
              <a:t>例</a:t>
            </a:r>
            <a:endParaRPr lang="en-US" altLang="ja-JP" dirty="0"/>
          </a:p>
          <a:p>
            <a:pPr lvl="1"/>
            <a:endParaRPr kumimoji="1" lang="en-US" altLang="ja-JP" dirty="0"/>
          </a:p>
          <a:p>
            <a:pPr lvl="1"/>
            <a:endParaRPr lang="en-US" altLang="ja-JP" dirty="0"/>
          </a:p>
          <a:p>
            <a:pPr lvl="1"/>
            <a:r>
              <a:rPr lang="ja-JP" altLang="en-US"/>
              <a:t>プログラム</a:t>
            </a:r>
            <a:endParaRPr lang="en-US" altLang="ja-JP" dirty="0"/>
          </a:p>
          <a:p>
            <a:pPr lvl="1"/>
            <a:endParaRPr lang="en-US" altLang="ja-JP" dirty="0"/>
          </a:p>
          <a:p>
            <a:pPr lvl="1"/>
            <a:endParaRPr lang="en-US" altLang="ja-JP" dirty="0"/>
          </a:p>
          <a:p>
            <a:pPr lvl="1"/>
            <a:endParaRPr lang="en-US" altLang="ja-JP" dirty="0"/>
          </a:p>
          <a:p>
            <a:r>
              <a:rPr lang="ja-JP" altLang="en-US"/>
              <a:t>検証</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62D3C56F-51A5-961E-710A-EC76F811108B}"/>
              </a:ext>
            </a:extLst>
          </p:cNvPr>
          <p:cNvSpPr>
            <a:spLocks noGrp="1"/>
          </p:cNvSpPr>
          <p:nvPr>
            <p:ph type="sldNum" sz="quarter" idx="10"/>
          </p:nvPr>
        </p:nvSpPr>
        <p:spPr/>
        <p:txBody>
          <a:bodyPr/>
          <a:lstStyle/>
          <a:p>
            <a:fld id="{DE2B87E1-F9DF-4BEE-B07D-635D26011F4B}" type="slidenum">
              <a:rPr lang="en-US" altLang="ja-JP" smtClean="0"/>
              <a:pPr/>
              <a:t>65</a:t>
            </a:fld>
            <a:endParaRPr lang="en-US" altLang="ja-JP"/>
          </a:p>
        </p:txBody>
      </p:sp>
      <p:pic>
        <p:nvPicPr>
          <p:cNvPr id="10" name="図 9">
            <a:extLst>
              <a:ext uri="{FF2B5EF4-FFF2-40B4-BE49-F238E27FC236}">
                <a16:creationId xmlns:a16="http://schemas.microsoft.com/office/drawing/2014/main" id="{E3893FEC-AFA7-27FD-1C1E-D443F147DFE9}"/>
              </a:ext>
            </a:extLst>
          </p:cNvPr>
          <p:cNvPicPr>
            <a:picLocks noChangeAspect="1"/>
          </p:cNvPicPr>
          <p:nvPr/>
        </p:nvPicPr>
        <p:blipFill>
          <a:blip r:embed="rId2"/>
          <a:stretch>
            <a:fillRect/>
          </a:stretch>
        </p:blipFill>
        <p:spPr>
          <a:xfrm>
            <a:off x="1023442" y="1696967"/>
            <a:ext cx="6362700" cy="571500"/>
          </a:xfrm>
          <a:prstGeom prst="rect">
            <a:avLst/>
          </a:prstGeom>
        </p:spPr>
      </p:pic>
      <p:pic>
        <p:nvPicPr>
          <p:cNvPr id="11" name="図 10">
            <a:extLst>
              <a:ext uri="{FF2B5EF4-FFF2-40B4-BE49-F238E27FC236}">
                <a16:creationId xmlns:a16="http://schemas.microsoft.com/office/drawing/2014/main" id="{7D4CD803-298C-2863-58CD-428CE4760DDA}"/>
              </a:ext>
            </a:extLst>
          </p:cNvPr>
          <p:cNvPicPr>
            <a:picLocks noChangeAspect="1"/>
          </p:cNvPicPr>
          <p:nvPr/>
        </p:nvPicPr>
        <p:blipFill>
          <a:blip r:embed="rId3"/>
          <a:stretch>
            <a:fillRect/>
          </a:stretch>
        </p:blipFill>
        <p:spPr>
          <a:xfrm>
            <a:off x="1023442" y="2708920"/>
            <a:ext cx="2489558" cy="1011383"/>
          </a:xfrm>
          <a:prstGeom prst="rect">
            <a:avLst/>
          </a:prstGeom>
        </p:spPr>
      </p:pic>
      <p:pic>
        <p:nvPicPr>
          <p:cNvPr id="37" name="図 36">
            <a:extLst>
              <a:ext uri="{FF2B5EF4-FFF2-40B4-BE49-F238E27FC236}">
                <a16:creationId xmlns:a16="http://schemas.microsoft.com/office/drawing/2014/main" id="{CF57A14D-B007-7AFB-45FC-61DEB407838F}"/>
              </a:ext>
            </a:extLst>
          </p:cNvPr>
          <p:cNvPicPr>
            <a:picLocks noChangeAspect="1"/>
          </p:cNvPicPr>
          <p:nvPr/>
        </p:nvPicPr>
        <p:blipFill>
          <a:blip r:embed="rId4"/>
          <a:stretch>
            <a:fillRect/>
          </a:stretch>
        </p:blipFill>
        <p:spPr>
          <a:xfrm>
            <a:off x="988393" y="4077072"/>
            <a:ext cx="5321240" cy="2525334"/>
          </a:xfrm>
          <a:prstGeom prst="rect">
            <a:avLst/>
          </a:prstGeom>
        </p:spPr>
      </p:pic>
      <p:pic>
        <p:nvPicPr>
          <p:cNvPr id="5" name="図 4">
            <a:extLst>
              <a:ext uri="{FF2B5EF4-FFF2-40B4-BE49-F238E27FC236}">
                <a16:creationId xmlns:a16="http://schemas.microsoft.com/office/drawing/2014/main" id="{F7C1A9C0-EEE5-5C6A-9AFE-B9B3921D43EA}"/>
              </a:ext>
            </a:extLst>
          </p:cNvPr>
          <p:cNvPicPr>
            <a:picLocks noChangeAspect="1"/>
          </p:cNvPicPr>
          <p:nvPr/>
        </p:nvPicPr>
        <p:blipFill rotWithShape="1">
          <a:blip r:embed="rId5"/>
          <a:srcRect l="44109" r="4716" b="28967"/>
          <a:stretch/>
        </p:blipFill>
        <p:spPr>
          <a:xfrm>
            <a:off x="6658671" y="4645623"/>
            <a:ext cx="2502571" cy="1538697"/>
          </a:xfrm>
          <a:prstGeom prst="rect">
            <a:avLst/>
          </a:prstGeom>
        </p:spPr>
      </p:pic>
      <p:sp>
        <p:nvSpPr>
          <p:cNvPr id="6" name="テキスト ボックス 5">
            <a:extLst>
              <a:ext uri="{FF2B5EF4-FFF2-40B4-BE49-F238E27FC236}">
                <a16:creationId xmlns:a16="http://schemas.microsoft.com/office/drawing/2014/main" id="{22D9C001-6EB5-6E7D-3E6F-FE6C93412A96}"/>
              </a:ext>
            </a:extLst>
          </p:cNvPr>
          <p:cNvSpPr txBox="1"/>
          <p:nvPr/>
        </p:nvSpPr>
        <p:spPr>
          <a:xfrm>
            <a:off x="7164288" y="4330765"/>
            <a:ext cx="1309974"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欲しい</a:t>
            </a:r>
            <a:r>
              <a:rPr lang="ja-JP" altLang="en-US">
                <a:latin typeface="Meiryo UI" panose="020B0604030504040204" pitchFamily="50" charset="-128"/>
                <a:ea typeface="Meiryo UI" panose="020B0604030504040204" pitchFamily="50" charset="-128"/>
              </a:rPr>
              <a:t>データ</a:t>
            </a:r>
            <a:endParaRPr kumimoji="1" lang="ja-JP" altLang="en-US" dirty="0">
              <a:latin typeface="Meiryo UI" panose="020B0604030504040204" pitchFamily="50" charset="-128"/>
              <a:ea typeface="Meiryo UI" panose="020B0604030504040204" pitchFamily="50" charset="-128"/>
            </a:endParaRPr>
          </a:p>
        </p:txBody>
      </p:sp>
      <p:pic>
        <p:nvPicPr>
          <p:cNvPr id="8" name="Picture 2" descr="バツのマークのイラスト「×」 | かわいいフリー素材集 いらすとや">
            <a:extLst>
              <a:ext uri="{FF2B5EF4-FFF2-40B4-BE49-F238E27FC236}">
                <a16:creationId xmlns:a16="http://schemas.microsoft.com/office/drawing/2014/main" id="{A13A211E-4D0D-3DFE-6916-6621B8E190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2205" y="4998665"/>
            <a:ext cx="554944" cy="554944"/>
          </a:xfrm>
          <a:prstGeom prst="rect">
            <a:avLst/>
          </a:prstGeom>
          <a:noFill/>
          <a:extLst>
            <a:ext uri="{909E8E84-426E-40DD-AFC4-6F175D3DCCD1}">
              <a14:hiddenFill xmlns:a14="http://schemas.microsoft.com/office/drawing/2010/main">
                <a:solidFill>
                  <a:srgbClr val="FFFFFF"/>
                </a:solidFill>
              </a14:hiddenFill>
            </a:ext>
          </a:extLst>
        </p:spPr>
      </p:pic>
      <p:sp>
        <p:nvSpPr>
          <p:cNvPr id="25" name="四角形吹き出し 24">
            <a:extLst>
              <a:ext uri="{FF2B5EF4-FFF2-40B4-BE49-F238E27FC236}">
                <a16:creationId xmlns:a16="http://schemas.microsoft.com/office/drawing/2014/main" id="{D07EE7D4-B6CD-2775-9DDF-1EBB92D3DCC9}"/>
              </a:ext>
            </a:extLst>
          </p:cNvPr>
          <p:cNvSpPr/>
          <p:nvPr/>
        </p:nvSpPr>
        <p:spPr bwMode="gray">
          <a:xfrm>
            <a:off x="6309633" y="3303699"/>
            <a:ext cx="2489557" cy="612648"/>
          </a:xfrm>
          <a:prstGeom prst="wedgeRectCallout">
            <a:avLst>
              <a:gd name="adj1" fmla="val -91630"/>
              <a:gd name="adj2" fmla="val 183633"/>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a:t>
            </a: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失敗</a:t>
            </a: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a:t>
            </a: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空白ができている</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38" name="四角形吹き出し 37">
            <a:extLst>
              <a:ext uri="{FF2B5EF4-FFF2-40B4-BE49-F238E27FC236}">
                <a16:creationId xmlns:a16="http://schemas.microsoft.com/office/drawing/2014/main" id="{02D915B7-B96F-5C9E-1F58-2E6FE77D201A}"/>
              </a:ext>
            </a:extLst>
          </p:cNvPr>
          <p:cNvSpPr/>
          <p:nvPr/>
        </p:nvSpPr>
        <p:spPr bwMode="gray">
          <a:xfrm>
            <a:off x="3621224" y="2854884"/>
            <a:ext cx="2967000" cy="612648"/>
          </a:xfrm>
          <a:prstGeom prst="wedgeRectCallout">
            <a:avLst>
              <a:gd name="adj1" fmla="val 992"/>
              <a:gd name="adj2" fmla="val 172277"/>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失敗</a:t>
            </a:r>
            <a:r>
              <a:rPr lang="en-US" altLang="ja-JP" dirty="0">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もとのヘッダが残っている</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9" name="左右矢印 8">
            <a:extLst>
              <a:ext uri="{FF2B5EF4-FFF2-40B4-BE49-F238E27FC236}">
                <a16:creationId xmlns:a16="http://schemas.microsoft.com/office/drawing/2014/main" id="{447B1C91-AD12-ACC0-D54C-D5621EEA70C1}"/>
              </a:ext>
            </a:extLst>
          </p:cNvPr>
          <p:cNvSpPr/>
          <p:nvPr/>
        </p:nvSpPr>
        <p:spPr bwMode="gray">
          <a:xfrm>
            <a:off x="5955991" y="5553609"/>
            <a:ext cx="747371" cy="484632"/>
          </a:xfrm>
          <a:prstGeom prst="leftRightArrow">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813115C5-C991-7EF8-C197-33E7F2426D11}"/>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8323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AA6A-D59D-15CD-3EA5-EF730084AB48}"/>
              </a:ext>
            </a:extLst>
          </p:cNvPr>
          <p:cNvSpPr>
            <a:spLocks noGrp="1"/>
          </p:cNvSpPr>
          <p:nvPr>
            <p:ph type="title"/>
          </p:nvPr>
        </p:nvSpPr>
        <p:spPr/>
        <p:txBody>
          <a:bodyPr/>
          <a:lstStyle/>
          <a:p>
            <a:r>
              <a:rPr lang="en-US" altLang="ja-JP" dirty="0"/>
              <a:t>Towards practical PBE systems</a:t>
            </a:r>
            <a:endParaRPr kumimoji="1" lang="ja-JP" altLang="en-US"/>
          </a:p>
        </p:txBody>
      </p:sp>
      <p:sp>
        <p:nvSpPr>
          <p:cNvPr id="3" name="コンテンツ プレースホルダー 2">
            <a:extLst>
              <a:ext uri="{FF2B5EF4-FFF2-40B4-BE49-F238E27FC236}">
                <a16:creationId xmlns:a16="http://schemas.microsoft.com/office/drawing/2014/main" id="{8121A2F8-8B6A-9FB3-0497-6DBD71206A7F}"/>
              </a:ext>
            </a:extLst>
          </p:cNvPr>
          <p:cNvSpPr>
            <a:spLocks noGrp="1"/>
          </p:cNvSpPr>
          <p:nvPr>
            <p:ph idx="1"/>
          </p:nvPr>
        </p:nvSpPr>
        <p:spPr>
          <a:xfrm>
            <a:off x="168275" y="869951"/>
            <a:ext cx="8786813" cy="1334914"/>
          </a:xfrm>
        </p:spPr>
        <p:txBody>
          <a:bodyPr/>
          <a:lstStyle/>
          <a:p>
            <a:r>
              <a:rPr lang="en-US" altLang="ja-JP" dirty="0"/>
              <a:t>2</a:t>
            </a:r>
            <a:r>
              <a:rPr kumimoji="1" lang="ja-JP" altLang="en-US"/>
              <a:t>回目の例作成と、生成されるプログラム</a:t>
            </a:r>
            <a:endParaRPr kumimoji="1" lang="en-US" altLang="ja-JP" dirty="0"/>
          </a:p>
          <a:p>
            <a:pPr lvl="1"/>
            <a:r>
              <a:rPr lang="ja-JP" altLang="en-US"/>
              <a:t>例</a:t>
            </a:r>
            <a:endParaRPr lang="en-US" altLang="ja-JP" dirty="0"/>
          </a:p>
          <a:p>
            <a:pPr lvl="1"/>
            <a:endParaRPr kumimoji="1" lang="en-US" altLang="ja-JP" dirty="0"/>
          </a:p>
          <a:p>
            <a:pPr lvl="1"/>
            <a:endParaRPr lang="en-US" altLang="ja-JP" dirty="0"/>
          </a:p>
          <a:p>
            <a:pPr lvl="1"/>
            <a:r>
              <a:rPr lang="ja-JP" altLang="en-US"/>
              <a:t>プログラム</a:t>
            </a:r>
            <a:endParaRPr lang="en-US" altLang="ja-JP" dirty="0"/>
          </a:p>
          <a:p>
            <a:pPr lvl="1"/>
            <a:endParaRPr lang="en-US" altLang="ja-JP" dirty="0"/>
          </a:p>
          <a:p>
            <a:pPr lvl="1"/>
            <a:endParaRPr lang="en-US" altLang="ja-JP" dirty="0"/>
          </a:p>
          <a:p>
            <a:pPr lvl="1"/>
            <a:endParaRPr lang="en-US" altLang="ja-JP" dirty="0"/>
          </a:p>
          <a:p>
            <a:r>
              <a:rPr lang="ja-JP" altLang="en-US"/>
              <a:t>検証</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62D3C56F-51A5-961E-710A-EC76F811108B}"/>
              </a:ext>
            </a:extLst>
          </p:cNvPr>
          <p:cNvSpPr>
            <a:spLocks noGrp="1"/>
          </p:cNvSpPr>
          <p:nvPr>
            <p:ph type="sldNum" sz="quarter" idx="10"/>
          </p:nvPr>
        </p:nvSpPr>
        <p:spPr/>
        <p:txBody>
          <a:bodyPr/>
          <a:lstStyle/>
          <a:p>
            <a:fld id="{DE2B87E1-F9DF-4BEE-B07D-635D26011F4B}" type="slidenum">
              <a:rPr lang="en-US" altLang="ja-JP" smtClean="0"/>
              <a:pPr/>
              <a:t>66</a:t>
            </a:fld>
            <a:endParaRPr lang="en-US" altLang="ja-JP"/>
          </a:p>
        </p:txBody>
      </p:sp>
      <p:sp>
        <p:nvSpPr>
          <p:cNvPr id="25" name="四角形吹き出し 24">
            <a:extLst>
              <a:ext uri="{FF2B5EF4-FFF2-40B4-BE49-F238E27FC236}">
                <a16:creationId xmlns:a16="http://schemas.microsoft.com/office/drawing/2014/main" id="{D07EE7D4-B6CD-2775-9DDF-1EBB92D3DCC9}"/>
              </a:ext>
            </a:extLst>
          </p:cNvPr>
          <p:cNvSpPr/>
          <p:nvPr/>
        </p:nvSpPr>
        <p:spPr bwMode="gray">
          <a:xfrm>
            <a:off x="6136465" y="3251607"/>
            <a:ext cx="2016224" cy="612648"/>
          </a:xfrm>
          <a:prstGeom prst="wedgeRectCallout">
            <a:avLst>
              <a:gd name="adj1" fmla="val -32016"/>
              <a:gd name="adj2" fmla="val 101368"/>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 </a:t>
            </a: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成功</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24C86B1-569E-F20D-FBDD-912969116CD8}"/>
              </a:ext>
            </a:extLst>
          </p:cNvPr>
          <p:cNvPicPr>
            <a:picLocks noChangeAspect="1"/>
          </p:cNvPicPr>
          <p:nvPr/>
        </p:nvPicPr>
        <p:blipFill>
          <a:blip r:embed="rId2"/>
          <a:stretch>
            <a:fillRect/>
          </a:stretch>
        </p:blipFill>
        <p:spPr>
          <a:xfrm>
            <a:off x="960273" y="3979044"/>
            <a:ext cx="5667368" cy="2510450"/>
          </a:xfrm>
          <a:prstGeom prst="rect">
            <a:avLst/>
          </a:prstGeom>
        </p:spPr>
      </p:pic>
      <p:pic>
        <p:nvPicPr>
          <p:cNvPr id="6" name="図 5">
            <a:extLst>
              <a:ext uri="{FF2B5EF4-FFF2-40B4-BE49-F238E27FC236}">
                <a16:creationId xmlns:a16="http://schemas.microsoft.com/office/drawing/2014/main" id="{B5462412-28C7-261A-9E6F-C96D89E4E26D}"/>
              </a:ext>
            </a:extLst>
          </p:cNvPr>
          <p:cNvPicPr>
            <a:picLocks noChangeAspect="1"/>
          </p:cNvPicPr>
          <p:nvPr/>
        </p:nvPicPr>
        <p:blipFill>
          <a:blip r:embed="rId3"/>
          <a:stretch>
            <a:fillRect/>
          </a:stretch>
        </p:blipFill>
        <p:spPr>
          <a:xfrm>
            <a:off x="1122586" y="2735404"/>
            <a:ext cx="2214314" cy="1078275"/>
          </a:xfrm>
          <a:prstGeom prst="rect">
            <a:avLst/>
          </a:prstGeom>
        </p:spPr>
      </p:pic>
      <p:pic>
        <p:nvPicPr>
          <p:cNvPr id="7" name="図 6">
            <a:extLst>
              <a:ext uri="{FF2B5EF4-FFF2-40B4-BE49-F238E27FC236}">
                <a16:creationId xmlns:a16="http://schemas.microsoft.com/office/drawing/2014/main" id="{EF63468B-EEA7-D159-F085-5DFB8FB14C37}"/>
              </a:ext>
            </a:extLst>
          </p:cNvPr>
          <p:cNvPicPr>
            <a:picLocks noChangeAspect="1"/>
          </p:cNvPicPr>
          <p:nvPr/>
        </p:nvPicPr>
        <p:blipFill>
          <a:blip r:embed="rId4"/>
          <a:stretch>
            <a:fillRect/>
          </a:stretch>
        </p:blipFill>
        <p:spPr>
          <a:xfrm>
            <a:off x="1146175" y="1374209"/>
            <a:ext cx="5905500" cy="1003300"/>
          </a:xfrm>
          <a:prstGeom prst="rect">
            <a:avLst/>
          </a:prstGeom>
        </p:spPr>
      </p:pic>
      <p:pic>
        <p:nvPicPr>
          <p:cNvPr id="8" name="Picture 4" descr="丸のマークのイラスト「○」 | かわいいフリー素材集 いらすとや">
            <a:extLst>
              <a:ext uri="{FF2B5EF4-FFF2-40B4-BE49-F238E27FC236}">
                <a16:creationId xmlns:a16="http://schemas.microsoft.com/office/drawing/2014/main" id="{8158A1C4-8DB2-1182-0588-411A03A42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636" y="4431223"/>
            <a:ext cx="467893" cy="467893"/>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C89CCD75-19FA-3698-462A-EF1C4F8C3F58}"/>
              </a:ext>
            </a:extLst>
          </p:cNvPr>
          <p:cNvPicPr>
            <a:picLocks noChangeAspect="1"/>
          </p:cNvPicPr>
          <p:nvPr/>
        </p:nvPicPr>
        <p:blipFill rotWithShape="1">
          <a:blip r:embed="rId2"/>
          <a:srcRect l="44109" r="4716" b="28967"/>
          <a:stretch/>
        </p:blipFill>
        <p:spPr>
          <a:xfrm>
            <a:off x="6622370" y="4375390"/>
            <a:ext cx="2521630" cy="1550415"/>
          </a:xfrm>
          <a:prstGeom prst="rect">
            <a:avLst/>
          </a:prstGeom>
        </p:spPr>
      </p:pic>
      <p:sp>
        <p:nvSpPr>
          <p:cNvPr id="10" name="テキスト ボックス 9">
            <a:extLst>
              <a:ext uri="{FF2B5EF4-FFF2-40B4-BE49-F238E27FC236}">
                <a16:creationId xmlns:a16="http://schemas.microsoft.com/office/drawing/2014/main" id="{201A7247-D0C1-B698-D33C-499AF0983BB6}"/>
              </a:ext>
            </a:extLst>
          </p:cNvPr>
          <p:cNvSpPr txBox="1"/>
          <p:nvPr/>
        </p:nvSpPr>
        <p:spPr>
          <a:xfrm>
            <a:off x="7674124" y="4071586"/>
            <a:ext cx="1309974"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欲しい</a:t>
            </a:r>
            <a:r>
              <a:rPr lang="ja-JP" altLang="en-US">
                <a:latin typeface="Meiryo UI" panose="020B0604030504040204" pitchFamily="50" charset="-128"/>
                <a:ea typeface="Meiryo UI" panose="020B0604030504040204" pitchFamily="50" charset="-128"/>
              </a:rPr>
              <a:t>データ</a:t>
            </a:r>
            <a:endParaRPr kumimoji="1" lang="ja-JP" altLang="en-US" dirty="0">
              <a:latin typeface="Meiryo UI" panose="020B0604030504040204" pitchFamily="50" charset="-128"/>
              <a:ea typeface="Meiryo UI" panose="020B0604030504040204" pitchFamily="50" charset="-128"/>
            </a:endParaRPr>
          </a:p>
        </p:txBody>
      </p:sp>
      <p:sp>
        <p:nvSpPr>
          <p:cNvPr id="11" name="左右矢印 10">
            <a:extLst>
              <a:ext uri="{FF2B5EF4-FFF2-40B4-BE49-F238E27FC236}">
                <a16:creationId xmlns:a16="http://schemas.microsoft.com/office/drawing/2014/main" id="{968641AC-3F44-89B3-7632-72D48F8714D2}"/>
              </a:ext>
            </a:extLst>
          </p:cNvPr>
          <p:cNvSpPr/>
          <p:nvPr/>
        </p:nvSpPr>
        <p:spPr bwMode="gray">
          <a:xfrm>
            <a:off x="6101153" y="4830535"/>
            <a:ext cx="747371" cy="484632"/>
          </a:xfrm>
          <a:prstGeom prst="leftRightArrow">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6D3947ED-312F-B489-5660-75D931A405B1}"/>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20924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FC86A7B-B862-E2FE-0D00-44B540B57639}"/>
              </a:ext>
            </a:extLst>
          </p:cNvPr>
          <p:cNvSpPr>
            <a:spLocks noGrp="1"/>
          </p:cNvSpPr>
          <p:nvPr>
            <p:ph idx="1"/>
          </p:nvPr>
        </p:nvSpPr>
        <p:spPr>
          <a:xfrm>
            <a:off x="138063" y="735997"/>
            <a:ext cx="8786813" cy="5800774"/>
          </a:xfrm>
        </p:spPr>
        <p:txBody>
          <a:bodyPr/>
          <a:lstStyle/>
          <a:p>
            <a:r>
              <a:rPr kumimoji="1" lang="en-US" altLang="ja-JP" dirty="0"/>
              <a:t>Iterative PBE system </a:t>
            </a:r>
            <a:r>
              <a:rPr kumimoji="1" lang="ja-JP" altLang="en-US"/>
              <a:t>に向け</a:t>
            </a:r>
            <a:r>
              <a:rPr lang="ja-JP" altLang="en-US"/>
              <a:t>た課題、要件</a:t>
            </a:r>
            <a:endParaRPr lang="en-US" altLang="ja-JP" sz="2000" dirty="0"/>
          </a:p>
          <a:p>
            <a:pPr marL="0" indent="0">
              <a:buNone/>
            </a:pPr>
            <a:r>
              <a:rPr lang="en-US" altLang="ja-JP" sz="2400" b="1" dirty="0"/>
              <a:t>(</a:t>
            </a:r>
            <a:r>
              <a:rPr lang="ja-JP" altLang="en-US" sz="2400" b="1"/>
              <a:t>１イタレーションのコストを削減する</a:t>
            </a:r>
            <a:r>
              <a:rPr lang="en-US" altLang="ja-JP" sz="2400" b="1" dirty="0"/>
              <a:t>)</a:t>
            </a:r>
          </a:p>
          <a:p>
            <a:pPr marL="785812" lvl="1" indent="-342900">
              <a:buFont typeface="+mj-lt"/>
              <a:buAutoNum type="arabicPeriod"/>
            </a:pPr>
            <a:r>
              <a:rPr lang="ja-JP" altLang="en-US" b="1"/>
              <a:t>要件１：ユーザが、入出力テーブル例を、簡単に素早く作成可能</a:t>
            </a:r>
            <a:endParaRPr lang="en-US" altLang="ja-JP" b="1" dirty="0"/>
          </a:p>
          <a:p>
            <a:pPr lvl="2"/>
            <a:r>
              <a:rPr lang="en-US" altLang="ja-JP" dirty="0"/>
              <a:t>String transformation </a:t>
            </a:r>
            <a:r>
              <a:rPr lang="ja-JP" altLang="en-US"/>
              <a:t>の場合は</a:t>
            </a:r>
            <a:r>
              <a:rPr lang="en-US" altLang="ja-JP" dirty="0"/>
              <a:t> </a:t>
            </a:r>
            <a:r>
              <a:rPr lang="en-US" altLang="ja-JP" dirty="0" err="1"/>
              <a:t>FlashFill</a:t>
            </a:r>
            <a:r>
              <a:rPr lang="en-US" altLang="ja-JP" dirty="0"/>
              <a:t> </a:t>
            </a:r>
            <a:r>
              <a:rPr lang="ja-JP" altLang="en-US"/>
              <a:t>の例がある。</a:t>
            </a:r>
            <a:endParaRPr lang="en-US" altLang="ja-JP" dirty="0"/>
          </a:p>
          <a:p>
            <a:pPr lvl="2"/>
            <a:r>
              <a:rPr lang="en-US" altLang="ja-JP" dirty="0"/>
              <a:t>Layout transformation</a:t>
            </a:r>
            <a:r>
              <a:rPr lang="ja-JP" altLang="en-US"/>
              <a:t>を含む</a:t>
            </a:r>
            <a:r>
              <a:rPr lang="en-US" altLang="ja-JP" dirty="0"/>
              <a:t> tabular transformation</a:t>
            </a:r>
            <a:r>
              <a:rPr lang="ja-JP" altLang="en-US"/>
              <a:t>では別アプローチが必要。</a:t>
            </a:r>
            <a:endParaRPr lang="en-US" altLang="ja-JP" dirty="0"/>
          </a:p>
          <a:p>
            <a:pPr marL="657225" lvl="2" indent="0">
              <a:buNone/>
            </a:pPr>
            <a:r>
              <a:rPr lang="ja-JP" altLang="en-US"/>
              <a:t>→</a:t>
            </a:r>
            <a:r>
              <a:rPr lang="en-US" altLang="ja-JP" dirty="0"/>
              <a:t> </a:t>
            </a:r>
            <a:r>
              <a:rPr lang="ja-JP" altLang="en-US"/>
              <a:t>ユーザインタフェースの課題（本論文のスコープ外）</a:t>
            </a:r>
            <a:endParaRPr lang="en-US" altLang="ja-JP" dirty="0"/>
          </a:p>
          <a:p>
            <a:pPr marL="785812" lvl="1" indent="-342900">
              <a:buFont typeface="+mj-lt"/>
              <a:buAutoNum type="arabicPeriod"/>
            </a:pPr>
            <a:r>
              <a:rPr lang="ja-JP" altLang="en-US" b="1"/>
              <a:t>テーブル例から、確実にプログラムを生成（</a:t>
            </a:r>
            <a:r>
              <a:rPr lang="en-US" altLang="ja-JP" b="1" dirty="0"/>
              <a:t>failure cases</a:t>
            </a:r>
            <a:r>
              <a:rPr lang="ja-JP" altLang="en-US" b="1"/>
              <a:t>）</a:t>
            </a:r>
            <a:endParaRPr lang="en-US" altLang="ja-JP" b="1" dirty="0"/>
          </a:p>
          <a:p>
            <a:pPr marL="660400" lvl="2" indent="0">
              <a:buNone/>
            </a:pPr>
            <a:r>
              <a:rPr lang="ja-JP" altLang="en-US"/>
              <a:t>→</a:t>
            </a:r>
            <a:r>
              <a:rPr lang="en-US" altLang="ja-JP" dirty="0"/>
              <a:t> PBE </a:t>
            </a:r>
            <a:r>
              <a:rPr lang="ja-JP" altLang="en-US"/>
              <a:t>の</a:t>
            </a:r>
            <a:r>
              <a:rPr lang="en-US" altLang="ja-JP" dirty="0"/>
              <a:t> consistency </a:t>
            </a:r>
            <a:r>
              <a:rPr lang="ja-JP" altLang="en-US"/>
              <a:t>性能の課題（本論文の主題）</a:t>
            </a:r>
            <a:endParaRPr lang="en-US" altLang="ja-JP" dirty="0"/>
          </a:p>
          <a:p>
            <a:pPr marL="785812" lvl="1" indent="-342900">
              <a:buFont typeface="+mj-lt"/>
              <a:buAutoNum type="arabicPeriod"/>
            </a:pPr>
            <a:r>
              <a:rPr lang="ja-JP" altLang="en-US" b="1"/>
              <a:t>ユーザが、プログラムや変換後データの検証を簡単に実施可能</a:t>
            </a:r>
            <a:endParaRPr lang="en-US" altLang="ja-JP" b="1" dirty="0"/>
          </a:p>
          <a:p>
            <a:pPr lvl="2"/>
            <a:r>
              <a:rPr lang="ja-JP" altLang="en-US"/>
              <a:t>プログラムを理解可能な形で表現したり、望みどおりの変換後データが得られたかを簡単にチェックする</a:t>
            </a:r>
            <a:r>
              <a:rPr lang="en-US" altLang="ja-JP" dirty="0"/>
              <a:t> </a:t>
            </a:r>
          </a:p>
          <a:p>
            <a:pPr marL="657225" lvl="2" indent="0">
              <a:buNone/>
            </a:pPr>
            <a:r>
              <a:rPr lang="ja-JP" altLang="en-US"/>
              <a:t>→</a:t>
            </a:r>
            <a:r>
              <a:rPr lang="en-US" altLang="ja-JP" dirty="0"/>
              <a:t> </a:t>
            </a:r>
            <a:r>
              <a:rPr lang="ja-JP" altLang="en-US"/>
              <a:t>ユーザインタフェースの課題、</a:t>
            </a:r>
            <a:r>
              <a:rPr lang="en-US" altLang="ja-JP" dirty="0"/>
              <a:t>PBE</a:t>
            </a:r>
            <a:r>
              <a:rPr lang="ja-JP" altLang="en-US"/>
              <a:t>に限らないデータプレパレーションの課題（本論文のスコープ外）</a:t>
            </a:r>
            <a:endParaRPr lang="en-US" altLang="ja-JP" dirty="0"/>
          </a:p>
          <a:p>
            <a:pPr marL="442912" lvl="1" indent="0">
              <a:buNone/>
            </a:pPr>
            <a:endParaRPr lang="en-US" altLang="ja-JP" b="1" dirty="0"/>
          </a:p>
          <a:p>
            <a:pPr marL="785812" lvl="1" indent="-342900">
              <a:buFont typeface="+mj-lt"/>
              <a:buAutoNum type="arabicPeriod" startAt="4"/>
            </a:pPr>
            <a:r>
              <a:rPr lang="ja-JP" altLang="en-US" b="1"/>
              <a:t>小さい入出力テーブル例から、ユーザが望むテーブルを生成可能</a:t>
            </a:r>
            <a:endParaRPr lang="en-US" altLang="ja-JP" b="1" dirty="0"/>
          </a:p>
          <a:p>
            <a:pPr marL="442912" lvl="1" indent="0">
              <a:buNone/>
            </a:pPr>
            <a:r>
              <a:rPr lang="en-US" altLang="ja-JP" dirty="0"/>
              <a:t>  </a:t>
            </a:r>
            <a:r>
              <a:rPr lang="ja-JP" altLang="en-US"/>
              <a:t>→　</a:t>
            </a:r>
            <a:r>
              <a:rPr lang="en-US" altLang="ja-JP" b="1" u="sng" dirty="0"/>
              <a:t>PBE </a:t>
            </a:r>
            <a:r>
              <a:rPr lang="ja-JP" altLang="en-US" b="1" u="sng"/>
              <a:t>の</a:t>
            </a:r>
            <a:r>
              <a:rPr lang="en-US" altLang="ja-JP" b="1" u="sng" dirty="0"/>
              <a:t> generalization </a:t>
            </a:r>
            <a:r>
              <a:rPr lang="ja-JP" altLang="en-US" b="1" u="sng"/>
              <a:t>性能の課題</a:t>
            </a:r>
            <a:r>
              <a:rPr lang="en-US" altLang="ja-JP" b="1" u="sng" dirty="0"/>
              <a:t> </a:t>
            </a:r>
            <a:r>
              <a:rPr lang="ja-JP" altLang="en-US" b="1" u="sng"/>
              <a:t>（次ページ以降で説明）</a:t>
            </a:r>
            <a:endParaRPr lang="en-US" altLang="ja-JP" b="1" u="sng" dirty="0"/>
          </a:p>
          <a:p>
            <a:pPr marL="338137" lvl="1" indent="0">
              <a:buNone/>
            </a:pP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941ABD0-1895-F745-0257-F43493B919C7}"/>
              </a:ext>
            </a:extLst>
          </p:cNvPr>
          <p:cNvSpPr>
            <a:spLocks noGrp="1"/>
          </p:cNvSpPr>
          <p:nvPr>
            <p:ph type="sldNum" sz="quarter" idx="10"/>
          </p:nvPr>
        </p:nvSpPr>
        <p:spPr/>
        <p:txBody>
          <a:bodyPr/>
          <a:lstStyle/>
          <a:p>
            <a:fld id="{DE2B87E1-F9DF-4BEE-B07D-635D26011F4B}" type="slidenum">
              <a:rPr lang="en-US" altLang="ja-JP" smtClean="0"/>
              <a:pPr/>
              <a:t>67</a:t>
            </a:fld>
            <a:endParaRPr lang="en-US" altLang="ja-JP"/>
          </a:p>
        </p:txBody>
      </p:sp>
      <p:sp>
        <p:nvSpPr>
          <p:cNvPr id="5" name="タイトル 1">
            <a:extLst>
              <a:ext uri="{FF2B5EF4-FFF2-40B4-BE49-F238E27FC236}">
                <a16:creationId xmlns:a16="http://schemas.microsoft.com/office/drawing/2014/main" id="{35C1B1A1-0023-217F-393A-7C14B51D1E70}"/>
              </a:ext>
            </a:extLst>
          </p:cNvPr>
          <p:cNvSpPr>
            <a:spLocks noGrp="1"/>
          </p:cNvSpPr>
          <p:nvPr>
            <p:ph type="title"/>
          </p:nvPr>
        </p:nvSpPr>
        <p:spPr>
          <a:xfrm>
            <a:off x="91702" y="22411"/>
            <a:ext cx="7858125" cy="693738"/>
          </a:xfrm>
        </p:spPr>
        <p:txBody>
          <a:bodyPr/>
          <a:lstStyle/>
          <a:p>
            <a:r>
              <a:rPr lang="en-US" altLang="ja-JP" dirty="0"/>
              <a:t>Towards practical PBE systems</a:t>
            </a:r>
            <a:endParaRPr kumimoji="1" lang="ja-JP" altLang="en-US"/>
          </a:p>
        </p:txBody>
      </p:sp>
      <p:sp>
        <p:nvSpPr>
          <p:cNvPr id="6" name="コンテンツ プレースホルダー 2">
            <a:extLst>
              <a:ext uri="{FF2B5EF4-FFF2-40B4-BE49-F238E27FC236}">
                <a16:creationId xmlns:a16="http://schemas.microsoft.com/office/drawing/2014/main" id="{D6917368-E472-678E-2AAF-CC6CC944D756}"/>
              </a:ext>
            </a:extLst>
          </p:cNvPr>
          <p:cNvSpPr txBox="1">
            <a:spLocks/>
          </p:cNvSpPr>
          <p:nvPr/>
        </p:nvSpPr>
        <p:spPr bwMode="gray">
          <a:xfrm>
            <a:off x="138063" y="5373216"/>
            <a:ext cx="6506740"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2"/>
              </a:buBlip>
              <a:defRPr kumimoji="1" sz="2000">
                <a:solidFill>
                  <a:srgbClr val="000000"/>
                </a:solidFill>
                <a:latin typeface="+mn-lt"/>
                <a:ea typeface="+mn-ea"/>
                <a:cs typeface="+mn-cs"/>
              </a:defRPr>
            </a:lvl9pPr>
          </a:lstStyle>
          <a:p>
            <a:pPr marL="0" indent="0">
              <a:buFont typeface="Wingdings" pitchFamily="2" charset="2"/>
              <a:buNone/>
            </a:pPr>
            <a:r>
              <a:rPr lang="en-US" altLang="ja-JP" b="1" kern="0" dirty="0"/>
              <a:t>(</a:t>
            </a:r>
            <a:r>
              <a:rPr lang="ja-JP" altLang="en-US" b="1" kern="0"/>
              <a:t>イタレーションの回数を削減する</a:t>
            </a:r>
            <a:r>
              <a:rPr lang="en-US" altLang="ja-JP" b="1" kern="0" dirty="0"/>
              <a:t>)</a:t>
            </a:r>
          </a:p>
        </p:txBody>
      </p:sp>
      <p:sp>
        <p:nvSpPr>
          <p:cNvPr id="2" name="正方形/長方形 1">
            <a:extLst>
              <a:ext uri="{FF2B5EF4-FFF2-40B4-BE49-F238E27FC236}">
                <a16:creationId xmlns:a16="http://schemas.microsoft.com/office/drawing/2014/main" id="{91E9073B-02B6-0291-4931-3FCD5151AE93}"/>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4840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FFDF43-5457-31E3-1802-C05A15367474}"/>
              </a:ext>
            </a:extLst>
          </p:cNvPr>
          <p:cNvSpPr>
            <a:spLocks noGrp="1"/>
          </p:cNvSpPr>
          <p:nvPr>
            <p:ph type="title"/>
          </p:nvPr>
        </p:nvSpPr>
        <p:spPr/>
        <p:txBody>
          <a:bodyPr/>
          <a:lstStyle/>
          <a:p>
            <a:r>
              <a:rPr kumimoji="1" lang="en-US" altLang="ja-JP" dirty="0"/>
              <a:t>Generalization</a:t>
            </a:r>
            <a:endParaRPr kumimoji="1" lang="ja-JP" altLang="en-US"/>
          </a:p>
        </p:txBody>
      </p:sp>
      <p:sp>
        <p:nvSpPr>
          <p:cNvPr id="3" name="コンテンツ プレースホルダー 2">
            <a:extLst>
              <a:ext uri="{FF2B5EF4-FFF2-40B4-BE49-F238E27FC236}">
                <a16:creationId xmlns:a16="http://schemas.microsoft.com/office/drawing/2014/main" id="{3E0DF0B0-B21E-D86A-5CBE-983983F1D50B}"/>
              </a:ext>
            </a:extLst>
          </p:cNvPr>
          <p:cNvSpPr>
            <a:spLocks noGrp="1"/>
          </p:cNvSpPr>
          <p:nvPr>
            <p:ph idx="1"/>
          </p:nvPr>
        </p:nvSpPr>
        <p:spPr/>
        <p:txBody>
          <a:bodyPr/>
          <a:lstStyle/>
          <a:p>
            <a:r>
              <a:rPr lang="en-US" altLang="ja-JP" dirty="0"/>
              <a:t>Generalization </a:t>
            </a:r>
            <a:r>
              <a:rPr lang="ja-JP" altLang="en-US"/>
              <a:t>は</a:t>
            </a:r>
            <a:r>
              <a:rPr lang="en-US" altLang="ja-JP" dirty="0"/>
              <a:t>PBE</a:t>
            </a:r>
            <a:r>
              <a:rPr lang="ja-JP" altLang="en-US"/>
              <a:t>の性能評価指標のひとつ</a:t>
            </a:r>
            <a:endParaRPr lang="en-US" altLang="ja-JP" dirty="0"/>
          </a:p>
          <a:p>
            <a:r>
              <a:rPr lang="en-US" altLang="ja-JP" dirty="0"/>
              <a:t>Generalization </a:t>
            </a:r>
            <a:r>
              <a:rPr lang="ja-JP" altLang="en-US"/>
              <a:t>とは</a:t>
            </a:r>
            <a:endParaRPr lang="en-US" altLang="ja-JP" dirty="0"/>
          </a:p>
          <a:p>
            <a:pPr lvl="1"/>
            <a:r>
              <a:rPr lang="ja-JP" altLang="en-US"/>
              <a:t>ユーザが与えた</a:t>
            </a:r>
            <a:r>
              <a:rPr kumimoji="1" lang="ja-JP" altLang="en-US"/>
              <a:t>入出力例</a:t>
            </a:r>
            <a:r>
              <a:rPr lang="ja-JP" altLang="en-US"/>
              <a:t>から生成したプログラムが、全データに対して適用可能かどうかを評価する指標</a:t>
            </a:r>
            <a:endParaRPr lang="en-US" altLang="ja-JP" dirty="0"/>
          </a:p>
          <a:p>
            <a:r>
              <a:rPr lang="ja-JP" altLang="en-US"/>
              <a:t>前述の例</a:t>
            </a:r>
            <a:endParaRPr lang="en-US" altLang="ja-JP" dirty="0"/>
          </a:p>
          <a:p>
            <a:pPr lvl="1"/>
            <a:r>
              <a:rPr lang="en-US" altLang="ja-JP" dirty="0"/>
              <a:t>1</a:t>
            </a:r>
            <a:r>
              <a:rPr lang="ja-JP" altLang="en-US"/>
              <a:t>回目のプログラム→全データに対して適用不可、</a:t>
            </a:r>
            <a:r>
              <a:rPr lang="en-US" altLang="ja-JP" dirty="0"/>
              <a:t>2</a:t>
            </a:r>
            <a:r>
              <a:rPr lang="ja-JP" altLang="en-US"/>
              <a:t>回目→適用可能</a:t>
            </a:r>
            <a:endParaRPr lang="en-US" altLang="ja-JP" dirty="0"/>
          </a:p>
          <a:p>
            <a:pPr lvl="1"/>
            <a:r>
              <a:rPr kumimoji="1" lang="ja-JP" altLang="en-US"/>
              <a:t>もし、１回目の例</a:t>
            </a:r>
            <a:r>
              <a:rPr lang="ja-JP" altLang="en-US"/>
              <a:t>で</a:t>
            </a:r>
            <a:r>
              <a:rPr kumimoji="1" lang="ja-JP" altLang="en-US"/>
              <a:t>、全データに対して適用可能なプログラムを生成できたら、その</a:t>
            </a:r>
            <a:r>
              <a:rPr kumimoji="1" lang="en-US" altLang="ja-JP" dirty="0"/>
              <a:t>PBE</a:t>
            </a:r>
            <a:r>
              <a:rPr kumimoji="1" lang="ja-JP" altLang="en-US"/>
              <a:t>システムのほうが、前述</a:t>
            </a:r>
            <a:r>
              <a:rPr kumimoji="1" lang="en-US" altLang="ja-JP" dirty="0"/>
              <a:t>PBE</a:t>
            </a:r>
            <a:r>
              <a:rPr kumimoji="1" lang="ja-JP" altLang="en-US"/>
              <a:t>システムよりも</a:t>
            </a:r>
            <a:r>
              <a:rPr kumimoji="1" lang="en-US" altLang="ja-JP" dirty="0"/>
              <a:t> </a:t>
            </a:r>
            <a:r>
              <a:rPr kumimoji="1" lang="ja-JP" altLang="en-US"/>
              <a:t>“</a:t>
            </a:r>
            <a:r>
              <a:rPr kumimoji="1" lang="en-US" altLang="ja-JP" dirty="0"/>
              <a:t>Generalization</a:t>
            </a:r>
            <a:r>
              <a:rPr kumimoji="1" lang="ja-JP" altLang="en-US"/>
              <a:t>性能がよい”。</a:t>
            </a:r>
          </a:p>
        </p:txBody>
      </p:sp>
      <p:sp>
        <p:nvSpPr>
          <p:cNvPr id="4" name="スライド番号プレースホルダー 3">
            <a:extLst>
              <a:ext uri="{FF2B5EF4-FFF2-40B4-BE49-F238E27FC236}">
                <a16:creationId xmlns:a16="http://schemas.microsoft.com/office/drawing/2014/main" id="{F9F74DC5-5DEA-E978-0B63-8343E04AF69A}"/>
              </a:ext>
            </a:extLst>
          </p:cNvPr>
          <p:cNvSpPr>
            <a:spLocks noGrp="1"/>
          </p:cNvSpPr>
          <p:nvPr>
            <p:ph type="sldNum" sz="quarter" idx="10"/>
          </p:nvPr>
        </p:nvSpPr>
        <p:spPr/>
        <p:txBody>
          <a:bodyPr/>
          <a:lstStyle/>
          <a:p>
            <a:fld id="{DE2B87E1-F9DF-4BEE-B07D-635D26011F4B}" type="slidenum">
              <a:rPr lang="en-US" altLang="ja-JP" smtClean="0"/>
              <a:pPr/>
              <a:t>68</a:t>
            </a:fld>
            <a:endParaRPr lang="en-US" altLang="ja-JP"/>
          </a:p>
        </p:txBody>
      </p:sp>
      <p:pic>
        <p:nvPicPr>
          <p:cNvPr id="5" name="図 4">
            <a:extLst>
              <a:ext uri="{FF2B5EF4-FFF2-40B4-BE49-F238E27FC236}">
                <a16:creationId xmlns:a16="http://schemas.microsoft.com/office/drawing/2014/main" id="{15212D6B-3384-DA6B-1BD4-0C9F9E75FD97}"/>
              </a:ext>
            </a:extLst>
          </p:cNvPr>
          <p:cNvPicPr>
            <a:picLocks noChangeAspect="1"/>
          </p:cNvPicPr>
          <p:nvPr/>
        </p:nvPicPr>
        <p:blipFill>
          <a:blip r:embed="rId2"/>
          <a:stretch>
            <a:fillRect/>
          </a:stretch>
        </p:blipFill>
        <p:spPr>
          <a:xfrm>
            <a:off x="188912" y="5020367"/>
            <a:ext cx="3367806" cy="302498"/>
          </a:xfrm>
          <a:prstGeom prst="rect">
            <a:avLst/>
          </a:prstGeom>
        </p:spPr>
      </p:pic>
      <p:pic>
        <p:nvPicPr>
          <p:cNvPr id="6" name="図 5">
            <a:extLst>
              <a:ext uri="{FF2B5EF4-FFF2-40B4-BE49-F238E27FC236}">
                <a16:creationId xmlns:a16="http://schemas.microsoft.com/office/drawing/2014/main" id="{28DC6363-AB0F-8CC8-0799-70FC6FCE3580}"/>
              </a:ext>
            </a:extLst>
          </p:cNvPr>
          <p:cNvPicPr>
            <a:picLocks noChangeAspect="1"/>
          </p:cNvPicPr>
          <p:nvPr/>
        </p:nvPicPr>
        <p:blipFill>
          <a:blip r:embed="rId3"/>
          <a:stretch>
            <a:fillRect/>
          </a:stretch>
        </p:blipFill>
        <p:spPr>
          <a:xfrm>
            <a:off x="188912" y="5890549"/>
            <a:ext cx="3367806" cy="572164"/>
          </a:xfrm>
          <a:prstGeom prst="rect">
            <a:avLst/>
          </a:prstGeom>
        </p:spPr>
      </p:pic>
      <p:pic>
        <p:nvPicPr>
          <p:cNvPr id="7" name="図 6">
            <a:extLst>
              <a:ext uri="{FF2B5EF4-FFF2-40B4-BE49-F238E27FC236}">
                <a16:creationId xmlns:a16="http://schemas.microsoft.com/office/drawing/2014/main" id="{7B68838A-FBEE-8812-8DFA-C17E93BAA305}"/>
              </a:ext>
            </a:extLst>
          </p:cNvPr>
          <p:cNvPicPr>
            <a:picLocks noChangeAspect="1"/>
          </p:cNvPicPr>
          <p:nvPr/>
        </p:nvPicPr>
        <p:blipFill>
          <a:blip r:embed="rId4"/>
          <a:stretch>
            <a:fillRect/>
          </a:stretch>
        </p:blipFill>
        <p:spPr>
          <a:xfrm>
            <a:off x="5533029" y="5005224"/>
            <a:ext cx="3517409" cy="1558091"/>
          </a:xfrm>
          <a:prstGeom prst="rect">
            <a:avLst/>
          </a:prstGeom>
        </p:spPr>
      </p:pic>
      <p:sp>
        <p:nvSpPr>
          <p:cNvPr id="8" name="テキスト ボックス 7">
            <a:extLst>
              <a:ext uri="{FF2B5EF4-FFF2-40B4-BE49-F238E27FC236}">
                <a16:creationId xmlns:a16="http://schemas.microsoft.com/office/drawing/2014/main" id="{398840A2-E2A9-8C2D-5299-4E25F2470D3A}"/>
              </a:ext>
            </a:extLst>
          </p:cNvPr>
          <p:cNvSpPr txBox="1"/>
          <p:nvPr/>
        </p:nvSpPr>
        <p:spPr>
          <a:xfrm>
            <a:off x="417600" y="4562135"/>
            <a:ext cx="2642070"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１回めにユーザが与えた例</a:t>
            </a:r>
            <a:endParaRPr kumimoji="1" lang="ja-JP" altLang="en-US"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39EA7CE-42B8-CBB4-9175-1E95F139C363}"/>
              </a:ext>
            </a:extLst>
          </p:cNvPr>
          <p:cNvSpPr txBox="1"/>
          <p:nvPr/>
        </p:nvSpPr>
        <p:spPr>
          <a:xfrm>
            <a:off x="417600" y="5532096"/>
            <a:ext cx="2642070" cy="369332"/>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２回めにユーザ</a:t>
            </a:r>
            <a:r>
              <a:rPr lang="ja-JP" altLang="en-US">
                <a:latin typeface="Meiryo UI" panose="020B0604030504040204" pitchFamily="50" charset="-128"/>
                <a:ea typeface="Meiryo UI" panose="020B0604030504040204" pitchFamily="50" charset="-128"/>
              </a:rPr>
              <a:t>が</a:t>
            </a:r>
            <a:r>
              <a:rPr kumimoji="1" lang="ja-JP" altLang="en-US">
                <a:latin typeface="Meiryo UI" panose="020B0604030504040204" pitchFamily="50" charset="-128"/>
                <a:ea typeface="Meiryo UI" panose="020B0604030504040204" pitchFamily="50" charset="-128"/>
              </a:rPr>
              <a:t>与えた例</a:t>
            </a:r>
            <a:endParaRPr kumimoji="1" lang="ja-JP" altLang="en-US"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E47E433-AC50-FBC5-7A81-CF0C55EBD08F}"/>
              </a:ext>
            </a:extLst>
          </p:cNvPr>
          <p:cNvSpPr txBox="1"/>
          <p:nvPr/>
        </p:nvSpPr>
        <p:spPr>
          <a:xfrm>
            <a:off x="5828347" y="4339720"/>
            <a:ext cx="2199641"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全データに対する変換</a:t>
            </a:r>
            <a:endParaRPr kumimoji="1" lang="ja-JP" altLang="en-US" dirty="0">
              <a:latin typeface="Meiryo UI" panose="020B0604030504040204" pitchFamily="50" charset="-128"/>
              <a:ea typeface="Meiryo UI" panose="020B0604030504040204" pitchFamily="50" charset="-128"/>
            </a:endParaRPr>
          </a:p>
        </p:txBody>
      </p:sp>
      <p:sp>
        <p:nvSpPr>
          <p:cNvPr id="11" name="角丸四角形 10">
            <a:extLst>
              <a:ext uri="{FF2B5EF4-FFF2-40B4-BE49-F238E27FC236}">
                <a16:creationId xmlns:a16="http://schemas.microsoft.com/office/drawing/2014/main" id="{3596AD80-2BF9-243D-484A-65568D2CDBB1}"/>
              </a:ext>
            </a:extLst>
          </p:cNvPr>
          <p:cNvSpPr/>
          <p:nvPr/>
        </p:nvSpPr>
        <p:spPr bwMode="gray">
          <a:xfrm>
            <a:off x="3923928" y="4932621"/>
            <a:ext cx="1006222" cy="477989"/>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プログラム</a:t>
            </a:r>
          </a:p>
        </p:txBody>
      </p:sp>
      <p:sp>
        <p:nvSpPr>
          <p:cNvPr id="12" name="角丸四角形 11">
            <a:extLst>
              <a:ext uri="{FF2B5EF4-FFF2-40B4-BE49-F238E27FC236}">
                <a16:creationId xmlns:a16="http://schemas.microsoft.com/office/drawing/2014/main" id="{893E9A7A-3DAD-4BD6-2ED4-9E549C6F9512}"/>
              </a:ext>
            </a:extLst>
          </p:cNvPr>
          <p:cNvSpPr/>
          <p:nvPr/>
        </p:nvSpPr>
        <p:spPr bwMode="gray">
          <a:xfrm>
            <a:off x="3904391" y="5901428"/>
            <a:ext cx="1006222" cy="477989"/>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effectLst/>
                <a:latin typeface="Meiryo UI" panose="020B0604030504040204" pitchFamily="50" charset="-128"/>
                <a:ea typeface="Meiryo UI" panose="020B0604030504040204" pitchFamily="50" charset="-128"/>
              </a:rPr>
              <a:t>プログラム</a:t>
            </a:r>
          </a:p>
        </p:txBody>
      </p:sp>
      <p:cxnSp>
        <p:nvCxnSpPr>
          <p:cNvPr id="14" name="直線矢印コネクタ 13">
            <a:extLst>
              <a:ext uri="{FF2B5EF4-FFF2-40B4-BE49-F238E27FC236}">
                <a16:creationId xmlns:a16="http://schemas.microsoft.com/office/drawing/2014/main" id="{98DA3036-0E01-685D-BA81-CF92ABB6BF28}"/>
              </a:ext>
            </a:extLst>
          </p:cNvPr>
          <p:cNvCxnSpPr>
            <a:stCxn id="5" idx="3"/>
            <a:endCxn id="11" idx="1"/>
          </p:cNvCxnSpPr>
          <p:nvPr/>
        </p:nvCxnSpPr>
        <p:spPr bwMode="auto">
          <a:xfrm>
            <a:off x="3556718" y="5171616"/>
            <a:ext cx="3672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6" name="直線矢印コネクタ 15">
            <a:extLst>
              <a:ext uri="{FF2B5EF4-FFF2-40B4-BE49-F238E27FC236}">
                <a16:creationId xmlns:a16="http://schemas.microsoft.com/office/drawing/2014/main" id="{3AE57248-0410-E731-A4F0-46203685FDFE}"/>
              </a:ext>
            </a:extLst>
          </p:cNvPr>
          <p:cNvCxnSpPr/>
          <p:nvPr/>
        </p:nvCxnSpPr>
        <p:spPr bwMode="auto">
          <a:xfrm>
            <a:off x="4930150" y="5178196"/>
            <a:ext cx="3672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7" name="直線矢印コネクタ 16">
            <a:extLst>
              <a:ext uri="{FF2B5EF4-FFF2-40B4-BE49-F238E27FC236}">
                <a16:creationId xmlns:a16="http://schemas.microsoft.com/office/drawing/2014/main" id="{3585AB7E-14A8-429A-D4B3-8F603DAB199B}"/>
              </a:ext>
            </a:extLst>
          </p:cNvPr>
          <p:cNvCxnSpPr/>
          <p:nvPr/>
        </p:nvCxnSpPr>
        <p:spPr bwMode="auto">
          <a:xfrm>
            <a:off x="3565073" y="6176631"/>
            <a:ext cx="3672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8" name="直線矢印コネクタ 17">
            <a:extLst>
              <a:ext uri="{FF2B5EF4-FFF2-40B4-BE49-F238E27FC236}">
                <a16:creationId xmlns:a16="http://schemas.microsoft.com/office/drawing/2014/main" id="{4A701988-BF2B-03EC-0EF4-1DB12627BD32}"/>
              </a:ext>
            </a:extLst>
          </p:cNvPr>
          <p:cNvCxnSpPr/>
          <p:nvPr/>
        </p:nvCxnSpPr>
        <p:spPr bwMode="auto">
          <a:xfrm>
            <a:off x="4910613" y="6153583"/>
            <a:ext cx="367210" cy="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1026" name="Picture 2" descr="バツのマークのイラスト「×」 | かわいいフリー素材集 いらすとや">
            <a:extLst>
              <a:ext uri="{FF2B5EF4-FFF2-40B4-BE49-F238E27FC236}">
                <a16:creationId xmlns:a16="http://schemas.microsoft.com/office/drawing/2014/main" id="{5E232D41-EE49-F1D8-14BA-B4FCCCE04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549" y="4808863"/>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丸のマークのイラスト「○」 | かわいいフリー素材集 いらすとや">
            <a:extLst>
              <a:ext uri="{FF2B5EF4-FFF2-40B4-BE49-F238E27FC236}">
                <a16:creationId xmlns:a16="http://schemas.microsoft.com/office/drawing/2014/main" id="{544D12BA-FCF2-4A79-753B-A61B3D60C8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500" y="5784269"/>
            <a:ext cx="343433" cy="343433"/>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F96B7359-8822-CD6D-CFEB-DA90E5FD90EE}"/>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991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en-US" altLang="ja-JP" dirty="0"/>
              <a:t>Programming by Example (PBE)</a:t>
            </a:r>
          </a:p>
        </p:txBody>
      </p:sp>
      <p:sp>
        <p:nvSpPr>
          <p:cNvPr id="386080" name="Rectangle 32"/>
          <p:cNvSpPr>
            <a:spLocks noGrp="1" noChangeArrowheads="1"/>
          </p:cNvSpPr>
          <p:nvPr>
            <p:ph idx="1"/>
          </p:nvPr>
        </p:nvSpPr>
        <p:spPr>
          <a:xfrm>
            <a:off x="107504" y="913259"/>
            <a:ext cx="8786813" cy="2337588"/>
          </a:xfrm>
        </p:spPr>
        <p:txBody>
          <a:bodyPr/>
          <a:lstStyle/>
          <a:p>
            <a:r>
              <a:rPr lang="en-US" altLang="ja-JP" sz="2800" dirty="0"/>
              <a:t>Programming by Example</a:t>
            </a:r>
          </a:p>
          <a:p>
            <a:pPr lvl="1"/>
            <a:r>
              <a:rPr lang="ja-JP" altLang="en-US" sz="2400"/>
              <a:t>プログラム合成</a:t>
            </a:r>
            <a:r>
              <a:rPr lang="en-US" altLang="ja-JP" sz="2400" dirty="0"/>
              <a:t>(Program Synthesis)</a:t>
            </a:r>
            <a:r>
              <a:rPr lang="ja-JP" altLang="en-US" sz="2400"/>
              <a:t>研究の一分野</a:t>
            </a:r>
            <a:endParaRPr lang="en-US" altLang="ja-JP" sz="2400" dirty="0"/>
          </a:p>
          <a:p>
            <a:pPr lvl="1"/>
            <a:r>
              <a:rPr lang="ja-JP" altLang="en-US" sz="2400"/>
              <a:t>プログラム仕様として、プログラムが満たすべき入出力例を与える</a:t>
            </a:r>
            <a:endParaRPr lang="en-US" altLang="ja-JP" sz="2400" dirty="0"/>
          </a:p>
          <a:p>
            <a:pPr lvl="1"/>
            <a:r>
              <a:rPr lang="ja-JP" altLang="en-US" sz="2400"/>
              <a:t>与えられた入出力例を頼りに、満たすプログラムを自動で生成</a:t>
            </a:r>
            <a:endParaRPr lang="en-US" altLang="ja-JP" sz="2400" dirty="0"/>
          </a:p>
          <a:p>
            <a:pPr lvl="1"/>
            <a:r>
              <a:rPr lang="ja-JP" altLang="en-US" sz="2400"/>
              <a:t>生成されたプログラムを使って、例以外の全データを処理</a:t>
            </a:r>
            <a:endParaRPr lang="en-US" altLang="ja-JP" sz="2400"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6</a:t>
            </a:fld>
            <a:endParaRPr lang="en-US" altLang="ja-JP"/>
          </a:p>
        </p:txBody>
      </p:sp>
      <p:sp>
        <p:nvSpPr>
          <p:cNvPr id="5" name="円/楕円 3">
            <a:extLst>
              <a:ext uri="{FF2B5EF4-FFF2-40B4-BE49-F238E27FC236}">
                <a16:creationId xmlns:a16="http://schemas.microsoft.com/office/drawing/2014/main" id="{0E129C3A-2092-6F4F-98B1-245E653F12DF}"/>
              </a:ext>
            </a:extLst>
          </p:cNvPr>
          <p:cNvSpPr/>
          <p:nvPr/>
        </p:nvSpPr>
        <p:spPr bwMode="gray">
          <a:xfrm>
            <a:off x="2282433" y="3937186"/>
            <a:ext cx="1008112" cy="576064"/>
          </a:xfrm>
          <a:prstGeom prst="ellipse">
            <a:avLst/>
          </a:prstGeom>
          <a:no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Input</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6" name="円/楕円 4">
            <a:extLst>
              <a:ext uri="{FF2B5EF4-FFF2-40B4-BE49-F238E27FC236}">
                <a16:creationId xmlns:a16="http://schemas.microsoft.com/office/drawing/2014/main" id="{8FD5366C-1DF1-974C-8557-B7FB7FFF0B3E}"/>
              </a:ext>
            </a:extLst>
          </p:cNvPr>
          <p:cNvSpPr/>
          <p:nvPr/>
        </p:nvSpPr>
        <p:spPr bwMode="gray">
          <a:xfrm>
            <a:off x="5738817" y="3937186"/>
            <a:ext cx="1080120" cy="576064"/>
          </a:xfrm>
          <a:prstGeom prst="ellipse">
            <a:avLst/>
          </a:prstGeom>
          <a:no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Output</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4C47DC5E-B9ED-B146-9266-586C89CD9B3F}"/>
              </a:ext>
            </a:extLst>
          </p:cNvPr>
          <p:cNvSpPr/>
          <p:nvPr/>
        </p:nvSpPr>
        <p:spPr bwMode="gray">
          <a:xfrm>
            <a:off x="3794600" y="3848286"/>
            <a:ext cx="1130424" cy="753864"/>
          </a:xfrm>
          <a:prstGeom prst="rect">
            <a:avLst/>
          </a:prstGeom>
          <a:solidFill>
            <a:srgbClr val="F2A6A8"/>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Program</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8" name="右矢印 7">
            <a:extLst>
              <a:ext uri="{FF2B5EF4-FFF2-40B4-BE49-F238E27FC236}">
                <a16:creationId xmlns:a16="http://schemas.microsoft.com/office/drawing/2014/main" id="{93FC89A7-FFCD-5B45-9D23-36988631EA9F}"/>
              </a:ext>
            </a:extLst>
          </p:cNvPr>
          <p:cNvSpPr/>
          <p:nvPr/>
        </p:nvSpPr>
        <p:spPr bwMode="gray">
          <a:xfrm>
            <a:off x="3290545" y="3956610"/>
            <a:ext cx="432048" cy="484632"/>
          </a:xfrm>
          <a:prstGeom prst="rightArrow">
            <a:avLst/>
          </a:prstGeom>
          <a:no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9" name="右矢印 8">
            <a:extLst>
              <a:ext uri="{FF2B5EF4-FFF2-40B4-BE49-F238E27FC236}">
                <a16:creationId xmlns:a16="http://schemas.microsoft.com/office/drawing/2014/main" id="{97028934-9EAF-F04E-B533-0DB9C83F5306}"/>
              </a:ext>
            </a:extLst>
          </p:cNvPr>
          <p:cNvSpPr/>
          <p:nvPr/>
        </p:nvSpPr>
        <p:spPr bwMode="gray">
          <a:xfrm>
            <a:off x="5069041" y="3956610"/>
            <a:ext cx="432048" cy="484632"/>
          </a:xfrm>
          <a:prstGeom prst="rightArrow">
            <a:avLst/>
          </a:prstGeom>
          <a:no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965D3D5B-BBD4-A942-975B-65430EB69F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637" y="3573016"/>
            <a:ext cx="868372" cy="868372"/>
          </a:xfrm>
          <a:prstGeom prst="rect">
            <a:avLst/>
          </a:prstGeom>
        </p:spPr>
      </p:pic>
      <p:sp>
        <p:nvSpPr>
          <p:cNvPr id="11" name="下カーブ矢印 10">
            <a:extLst>
              <a:ext uri="{FF2B5EF4-FFF2-40B4-BE49-F238E27FC236}">
                <a16:creationId xmlns:a16="http://schemas.microsoft.com/office/drawing/2014/main" id="{9A54E3A2-3BDB-F840-B1E8-72F14C0E879C}"/>
              </a:ext>
            </a:extLst>
          </p:cNvPr>
          <p:cNvSpPr/>
          <p:nvPr/>
        </p:nvSpPr>
        <p:spPr bwMode="gray">
          <a:xfrm rot="1690083">
            <a:off x="2292088" y="3769924"/>
            <a:ext cx="769255" cy="241472"/>
          </a:xfrm>
          <a:prstGeom prst="curvedDownArrow">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2" name="下カーブ矢印 11">
            <a:extLst>
              <a:ext uri="{FF2B5EF4-FFF2-40B4-BE49-F238E27FC236}">
                <a16:creationId xmlns:a16="http://schemas.microsoft.com/office/drawing/2014/main" id="{C757E7D3-85BA-984F-A055-296C38044D19}"/>
              </a:ext>
            </a:extLst>
          </p:cNvPr>
          <p:cNvSpPr/>
          <p:nvPr/>
        </p:nvSpPr>
        <p:spPr bwMode="gray">
          <a:xfrm>
            <a:off x="2123728" y="3573016"/>
            <a:ext cx="4011133" cy="348465"/>
          </a:xfrm>
          <a:prstGeom prst="curvedDownArrow">
            <a:avLst/>
          </a:prstGeom>
          <a:solidFill>
            <a:schemeClr val="bg1"/>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1" lang="ja-JP" altLang="en-US" sz="14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3" name="四角形吹き出し 12">
            <a:extLst>
              <a:ext uri="{FF2B5EF4-FFF2-40B4-BE49-F238E27FC236}">
                <a16:creationId xmlns:a16="http://schemas.microsoft.com/office/drawing/2014/main" id="{CD2EFCB5-241E-B240-8A1F-A6E3B8978308}"/>
              </a:ext>
            </a:extLst>
          </p:cNvPr>
          <p:cNvSpPr/>
          <p:nvPr/>
        </p:nvSpPr>
        <p:spPr bwMode="gray">
          <a:xfrm>
            <a:off x="1994400" y="4565562"/>
            <a:ext cx="1728193" cy="612648"/>
          </a:xfrm>
          <a:prstGeom prst="wedgeRectCallout">
            <a:avLst>
              <a:gd name="adj1" fmla="val -21850"/>
              <a:gd name="adj2" fmla="val -74663"/>
            </a:avLst>
          </a:prstGeom>
          <a:solidFill>
            <a:srgbClr val="E8E8E6"/>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Given by user</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4" name="四角形吹き出し 13">
            <a:extLst>
              <a:ext uri="{FF2B5EF4-FFF2-40B4-BE49-F238E27FC236}">
                <a16:creationId xmlns:a16="http://schemas.microsoft.com/office/drawing/2014/main" id="{A64D2AE6-D574-484F-B638-C8D50AC6DD8C}"/>
              </a:ext>
            </a:extLst>
          </p:cNvPr>
          <p:cNvSpPr/>
          <p:nvPr/>
        </p:nvSpPr>
        <p:spPr bwMode="gray">
          <a:xfrm>
            <a:off x="5663557" y="4565562"/>
            <a:ext cx="1731443" cy="612648"/>
          </a:xfrm>
          <a:prstGeom prst="wedgeRectCallout">
            <a:avLst>
              <a:gd name="adj1" fmla="val -24469"/>
              <a:gd name="adj2" fmla="val -73185"/>
            </a:avLst>
          </a:prstGeom>
          <a:solidFill>
            <a:srgbClr val="E8E8E6"/>
          </a:solidFill>
          <a:ln w="9525" cap="flat" cmpd="sng" algn="ctr">
            <a:solidFill>
              <a:schemeClr val="tx1">
                <a:lumMod val="85000"/>
                <a:lumOff val="1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Given by user</a:t>
            </a:r>
            <a:endParaRPr kumimoji="1" lang="ja-JP" altLang="en-US"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5" name="四角形吹き出し 14">
            <a:extLst>
              <a:ext uri="{FF2B5EF4-FFF2-40B4-BE49-F238E27FC236}">
                <a16:creationId xmlns:a16="http://schemas.microsoft.com/office/drawing/2014/main" id="{A32AB911-6E55-BB4D-A146-47E747148070}"/>
              </a:ext>
            </a:extLst>
          </p:cNvPr>
          <p:cNvSpPr/>
          <p:nvPr/>
        </p:nvSpPr>
        <p:spPr bwMode="gray">
          <a:xfrm>
            <a:off x="3927595" y="4560053"/>
            <a:ext cx="1501484" cy="612648"/>
          </a:xfrm>
          <a:prstGeom prst="wedgeRectCallout">
            <a:avLst>
              <a:gd name="adj1" fmla="val -24469"/>
              <a:gd name="adj2" fmla="val -73185"/>
            </a:avLst>
          </a:prstGeom>
          <a:solidFill>
            <a:srgbClr val="B22B30"/>
          </a:solidFill>
          <a:ln w="9525" cap="flat" cmpd="sng" algn="ctr">
            <a:solidFill>
              <a:srgbClr val="B22B3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lang="en-US" altLang="ja-JP" sz="1400" b="1" dirty="0">
                <a:solidFill>
                  <a:srgbClr val="FFFFFF"/>
                </a:solidFill>
                <a:latin typeface="Meiryo UI" panose="020B0604030504040204" pitchFamily="50" charset="-128"/>
                <a:ea typeface="Meiryo UI" panose="020B0604030504040204" pitchFamily="50" charset="-128"/>
              </a:rPr>
              <a:t>Automatically</a:t>
            </a:r>
          </a:p>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rPr>
              <a:t>generated</a:t>
            </a:r>
            <a:endParaRPr kumimoji="1" lang="ja-JP" altLang="en-US" sz="1400" b="1"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64BDE93F-56D2-DD40-8AD1-EE2F501352EA}"/>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7" name="角丸四角形 16">
            <a:extLst>
              <a:ext uri="{FF2B5EF4-FFF2-40B4-BE49-F238E27FC236}">
                <a16:creationId xmlns:a16="http://schemas.microsoft.com/office/drawing/2014/main" id="{84AE162C-3319-0141-9F9E-4638B96AE6CD}"/>
              </a:ext>
            </a:extLst>
          </p:cNvPr>
          <p:cNvSpPr/>
          <p:nvPr/>
        </p:nvSpPr>
        <p:spPr bwMode="gray">
          <a:xfrm>
            <a:off x="827584" y="5445358"/>
            <a:ext cx="7344816" cy="868371"/>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a:solidFill>
                  <a:srgbClr val="E73440"/>
                </a:solidFill>
                <a:latin typeface="Meiryo UI" panose="020B0604030504040204" pitchFamily="50" charset="-128"/>
                <a:ea typeface="Meiryo UI" panose="020B0604030504040204" pitchFamily="50" charset="-128"/>
              </a:rPr>
              <a:t>プログラミングが必要な変換タスクを、例示で実施可能にする</a:t>
            </a:r>
            <a:endParaRPr lang="en-US" altLang="ja-JP" sz="2400" dirty="0">
              <a:solidFill>
                <a:srgbClr val="E7344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33747253"/>
      </p:ext>
    </p:extLst>
  </p:cSld>
  <p:clrMapOvr>
    <a:masterClrMapping/>
  </p:clrMapOvr>
  <mc:AlternateContent xmlns:mc="http://schemas.openxmlformats.org/markup-compatibility/2006" xmlns:p14="http://schemas.microsoft.com/office/powerpoint/2010/main">
    <mc:Choice Requires="p14">
      <p:transition spd="slow" p14:dur="2000" advTm="13983"/>
    </mc:Choice>
    <mc:Fallback xmlns="">
      <p:transition spd="slow" advTm="13983"/>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E5C69B-D931-DE4F-67F3-96EC1DDD4C08}"/>
              </a:ext>
            </a:extLst>
          </p:cNvPr>
          <p:cNvSpPr>
            <a:spLocks noGrp="1"/>
          </p:cNvSpPr>
          <p:nvPr>
            <p:ph type="title"/>
          </p:nvPr>
        </p:nvSpPr>
        <p:spPr/>
        <p:txBody>
          <a:bodyPr/>
          <a:lstStyle/>
          <a:p>
            <a:r>
              <a:rPr kumimoji="1" lang="en-US" altLang="ja-JP" dirty="0"/>
              <a:t>Generalization</a:t>
            </a:r>
            <a:endParaRPr kumimoji="1" lang="ja-JP" altLang="en-US"/>
          </a:p>
        </p:txBody>
      </p:sp>
      <p:sp>
        <p:nvSpPr>
          <p:cNvPr id="3" name="コンテンツ プレースホルダー 2">
            <a:extLst>
              <a:ext uri="{FF2B5EF4-FFF2-40B4-BE49-F238E27FC236}">
                <a16:creationId xmlns:a16="http://schemas.microsoft.com/office/drawing/2014/main" id="{3051D2B7-E280-C299-E438-1E0857337E66}"/>
              </a:ext>
            </a:extLst>
          </p:cNvPr>
          <p:cNvSpPr>
            <a:spLocks noGrp="1"/>
          </p:cNvSpPr>
          <p:nvPr>
            <p:ph idx="1"/>
          </p:nvPr>
        </p:nvSpPr>
        <p:spPr>
          <a:xfrm>
            <a:off x="168275" y="869950"/>
            <a:ext cx="8975725" cy="5592763"/>
          </a:xfrm>
        </p:spPr>
        <p:txBody>
          <a:bodyPr/>
          <a:lstStyle/>
          <a:p>
            <a:r>
              <a:rPr kumimoji="1" lang="en-US" altLang="ja-JP" dirty="0"/>
              <a:t>Generalization </a:t>
            </a:r>
            <a:r>
              <a:rPr kumimoji="1" lang="ja-JP" altLang="en-US"/>
              <a:t>の評価</a:t>
            </a:r>
            <a:endParaRPr kumimoji="1" lang="en-US" altLang="ja-JP" dirty="0"/>
          </a:p>
          <a:p>
            <a:pPr lvl="1"/>
            <a:r>
              <a:rPr lang="en-US" altLang="ja-JP" dirty="0" err="1"/>
              <a:t>Foofah</a:t>
            </a:r>
            <a:r>
              <a:rPr lang="en-US" altLang="ja-JP" dirty="0"/>
              <a:t> </a:t>
            </a:r>
            <a:r>
              <a:rPr lang="ja-JP" altLang="en-US"/>
              <a:t>ベンチマーク</a:t>
            </a:r>
            <a:r>
              <a:rPr lang="en-US" altLang="ja-JP" dirty="0"/>
              <a:t> 250</a:t>
            </a:r>
            <a:r>
              <a:rPr lang="ja-JP" altLang="en-US"/>
              <a:t>テストセットを利用</a:t>
            </a:r>
            <a:endParaRPr lang="en-US" altLang="ja-JP" dirty="0"/>
          </a:p>
          <a:p>
            <a:r>
              <a:rPr kumimoji="1" lang="ja-JP" altLang="en-US"/>
              <a:t>ベンチマークの構成</a:t>
            </a:r>
            <a:endParaRPr lang="en-US" altLang="ja-JP" dirty="0"/>
          </a:p>
          <a:p>
            <a:pPr lvl="1"/>
            <a:r>
              <a:rPr kumimoji="1" lang="en-US" altLang="ja-JP" dirty="0"/>
              <a:t>50</a:t>
            </a:r>
            <a:r>
              <a:rPr kumimoji="1" lang="ja-JP" altLang="en-US"/>
              <a:t>の独立したデータセットがあり、各データセットは、サイズが違う</a:t>
            </a:r>
            <a:r>
              <a:rPr lang="en-US" altLang="ja-JP" dirty="0"/>
              <a:t>5</a:t>
            </a:r>
            <a:r>
              <a:rPr lang="ja-JP" altLang="en-US"/>
              <a:t>つのデータセットで構成される</a:t>
            </a:r>
            <a:endParaRPr lang="en-US" altLang="ja-JP" dirty="0"/>
          </a:p>
          <a:p>
            <a:pPr lvl="1"/>
            <a:r>
              <a:rPr lang="en-US" altLang="ja-JP" dirty="0"/>
              <a:t>5</a:t>
            </a:r>
            <a:r>
              <a:rPr lang="ja-JP" altLang="en-US"/>
              <a:t>つのデータセットの各データセットを、</a:t>
            </a:r>
            <a:r>
              <a:rPr lang="en-US" altLang="ja-JP" i="1" dirty="0"/>
              <a:t>D</a:t>
            </a:r>
            <a:r>
              <a:rPr lang="en-US" altLang="ja-JP" i="1" baseline="-25000" dirty="0"/>
              <a:t>i </a:t>
            </a:r>
            <a:r>
              <a:rPr lang="ja-JP" altLang="en-US" i="1"/>
              <a:t>（</a:t>
            </a:r>
            <a:r>
              <a:rPr lang="en-US" altLang="ja-JP" i="1" dirty="0" err="1"/>
              <a:t>i</a:t>
            </a:r>
            <a:r>
              <a:rPr lang="en-US" altLang="ja-JP" i="1" dirty="0"/>
              <a:t>=1,2,3,4,5</a:t>
            </a:r>
            <a:r>
              <a:rPr lang="ja-JP" altLang="en-US" i="1"/>
              <a:t>）</a:t>
            </a:r>
            <a:r>
              <a:rPr lang="ja-JP" altLang="en-US"/>
              <a:t>とする</a:t>
            </a:r>
            <a:endParaRPr lang="en-US" altLang="ja-JP" dirty="0"/>
          </a:p>
          <a:p>
            <a:pPr lvl="1"/>
            <a:r>
              <a:rPr lang="ja-JP" altLang="en-US"/>
              <a:t>サイズが小さい順に</a:t>
            </a:r>
            <a:r>
              <a:rPr lang="en-US" altLang="ja-JP" dirty="0"/>
              <a:t>D</a:t>
            </a:r>
            <a:r>
              <a:rPr lang="en-US" altLang="ja-JP" baseline="-25000" dirty="0"/>
              <a:t>1</a:t>
            </a:r>
            <a:r>
              <a:rPr lang="en-US" altLang="ja-JP" dirty="0"/>
              <a:t>, D</a:t>
            </a:r>
            <a:r>
              <a:rPr lang="en-US" altLang="ja-JP" baseline="-25000" dirty="0"/>
              <a:t>2</a:t>
            </a:r>
            <a:r>
              <a:rPr lang="en-US" altLang="ja-JP" dirty="0"/>
              <a:t>, D</a:t>
            </a:r>
            <a:r>
              <a:rPr lang="en-US" altLang="ja-JP" baseline="-25000" dirty="0"/>
              <a:t>3</a:t>
            </a:r>
            <a:r>
              <a:rPr lang="en-US" altLang="ja-JP" dirty="0"/>
              <a:t>, D</a:t>
            </a:r>
            <a:r>
              <a:rPr lang="en-US" altLang="ja-JP" baseline="-25000" dirty="0"/>
              <a:t>4</a:t>
            </a:r>
            <a:r>
              <a:rPr lang="en-US" altLang="ja-JP" dirty="0"/>
              <a:t>, D</a:t>
            </a:r>
            <a:r>
              <a:rPr lang="en-US" altLang="ja-JP" baseline="-25000" dirty="0"/>
              <a:t>5</a:t>
            </a:r>
            <a:r>
              <a:rPr lang="en-US" altLang="ja-JP" dirty="0"/>
              <a:t> </a:t>
            </a:r>
            <a:r>
              <a:rPr lang="ja-JP" altLang="en-US"/>
              <a:t>とするとテーブルの包含関係は以下となる。</a:t>
            </a:r>
            <a:endParaRPr lang="en-US" altLang="ja-JP" dirty="0"/>
          </a:p>
          <a:p>
            <a:pPr marL="0" indent="0">
              <a:buNone/>
            </a:pPr>
            <a:endParaRPr kumimoji="1" lang="en-US" altLang="ja-JP" dirty="0"/>
          </a:p>
          <a:p>
            <a:pPr lvl="2"/>
            <a:endParaRPr kumimoji="1" lang="en-US" altLang="ja-JP" dirty="0"/>
          </a:p>
        </p:txBody>
      </p:sp>
      <p:sp>
        <p:nvSpPr>
          <p:cNvPr id="4" name="スライド番号プレースホルダー 3">
            <a:extLst>
              <a:ext uri="{FF2B5EF4-FFF2-40B4-BE49-F238E27FC236}">
                <a16:creationId xmlns:a16="http://schemas.microsoft.com/office/drawing/2014/main" id="{A65E85E2-6E8D-DC40-0AED-85EE5EA301D7}"/>
              </a:ext>
            </a:extLst>
          </p:cNvPr>
          <p:cNvSpPr>
            <a:spLocks noGrp="1"/>
          </p:cNvSpPr>
          <p:nvPr>
            <p:ph type="sldNum" sz="quarter" idx="10"/>
          </p:nvPr>
        </p:nvSpPr>
        <p:spPr/>
        <p:txBody>
          <a:bodyPr/>
          <a:lstStyle/>
          <a:p>
            <a:fld id="{DE2B87E1-F9DF-4BEE-B07D-635D26011F4B}" type="slidenum">
              <a:rPr lang="en-US" altLang="ja-JP" smtClean="0"/>
              <a:pPr/>
              <a:t>69</a:t>
            </a:fld>
            <a:endParaRPr lang="en-US" altLang="ja-JP"/>
          </a:p>
        </p:txBody>
      </p:sp>
      <p:pic>
        <p:nvPicPr>
          <p:cNvPr id="6" name="図 5">
            <a:extLst>
              <a:ext uri="{FF2B5EF4-FFF2-40B4-BE49-F238E27FC236}">
                <a16:creationId xmlns:a16="http://schemas.microsoft.com/office/drawing/2014/main" id="{5F0051B2-2FF0-5789-38A4-E3AD3895856A}"/>
              </a:ext>
            </a:extLst>
          </p:cNvPr>
          <p:cNvPicPr>
            <a:picLocks noChangeAspect="1"/>
          </p:cNvPicPr>
          <p:nvPr/>
        </p:nvPicPr>
        <p:blipFill>
          <a:blip r:embed="rId2"/>
          <a:stretch>
            <a:fillRect/>
          </a:stretch>
        </p:blipFill>
        <p:spPr>
          <a:xfrm>
            <a:off x="1115616" y="3789040"/>
            <a:ext cx="5759998" cy="1098947"/>
          </a:xfrm>
          <a:prstGeom prst="rect">
            <a:avLst/>
          </a:prstGeom>
        </p:spPr>
      </p:pic>
      <p:sp>
        <p:nvSpPr>
          <p:cNvPr id="5" name="正方形/長方形 4">
            <a:extLst>
              <a:ext uri="{FF2B5EF4-FFF2-40B4-BE49-F238E27FC236}">
                <a16:creationId xmlns:a16="http://schemas.microsoft.com/office/drawing/2014/main" id="{52942D87-94D0-8262-A238-38867C58E4E9}"/>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7589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BA2422-4921-69AA-479D-A670610DABBC}"/>
              </a:ext>
            </a:extLst>
          </p:cNvPr>
          <p:cNvSpPr>
            <a:spLocks noGrp="1"/>
          </p:cNvSpPr>
          <p:nvPr>
            <p:ph type="title"/>
          </p:nvPr>
        </p:nvSpPr>
        <p:spPr/>
        <p:txBody>
          <a:bodyPr/>
          <a:lstStyle/>
          <a:p>
            <a:r>
              <a:rPr kumimoji="1" lang="en-US" altLang="ja-JP" dirty="0"/>
              <a:t>Generalization</a:t>
            </a:r>
            <a:endParaRPr kumimoji="1" lang="ja-JP" altLang="en-US"/>
          </a:p>
        </p:txBody>
      </p:sp>
      <p:sp>
        <p:nvSpPr>
          <p:cNvPr id="3" name="コンテンツ プレースホルダー 2">
            <a:extLst>
              <a:ext uri="{FF2B5EF4-FFF2-40B4-BE49-F238E27FC236}">
                <a16:creationId xmlns:a16="http://schemas.microsoft.com/office/drawing/2014/main" id="{FE102020-05DA-DB07-E2C0-DDBDC69006B6}"/>
              </a:ext>
            </a:extLst>
          </p:cNvPr>
          <p:cNvSpPr>
            <a:spLocks noGrp="1"/>
          </p:cNvSpPr>
          <p:nvPr>
            <p:ph idx="1"/>
          </p:nvPr>
        </p:nvSpPr>
        <p:spPr/>
        <p:txBody>
          <a:bodyPr/>
          <a:lstStyle/>
          <a:p>
            <a:r>
              <a:rPr kumimoji="1" lang="ja-JP" altLang="en-US"/>
              <a:t>データセットの例（</a:t>
            </a:r>
            <a:r>
              <a:rPr kumimoji="1" lang="en-US" altLang="ja-JP" dirty="0"/>
              <a:t>exp0_10 </a:t>
            </a:r>
            <a:r>
              <a:rPr kumimoji="1" lang="ja-JP" altLang="en-US"/>
              <a:t>の</a:t>
            </a:r>
            <a:r>
              <a:rPr kumimoji="1" lang="en-US" altLang="ja-JP" i="1" dirty="0"/>
              <a:t>D</a:t>
            </a:r>
            <a:r>
              <a:rPr kumimoji="1" lang="en-US" altLang="ja-JP" i="1" baseline="-25000" dirty="0"/>
              <a:t>1</a:t>
            </a:r>
            <a:r>
              <a:rPr kumimoji="1" lang="en-US" altLang="ja-JP" dirty="0"/>
              <a:t>〜</a:t>
            </a:r>
            <a:r>
              <a:rPr kumimoji="1" lang="en-US" altLang="ja-JP" i="1" dirty="0"/>
              <a:t>D</a:t>
            </a:r>
            <a:r>
              <a:rPr kumimoji="1" lang="en-US" altLang="ja-JP" i="1" baseline="-25000" dirty="0"/>
              <a:t>4</a:t>
            </a:r>
            <a:r>
              <a:rPr kumimoji="1"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7AF6828-4769-9308-8C55-26D1C16C59DB}"/>
              </a:ext>
            </a:extLst>
          </p:cNvPr>
          <p:cNvSpPr>
            <a:spLocks noGrp="1"/>
          </p:cNvSpPr>
          <p:nvPr>
            <p:ph type="sldNum" sz="quarter" idx="10"/>
          </p:nvPr>
        </p:nvSpPr>
        <p:spPr/>
        <p:txBody>
          <a:bodyPr/>
          <a:lstStyle/>
          <a:p>
            <a:fld id="{DE2B87E1-F9DF-4BEE-B07D-635D26011F4B}" type="slidenum">
              <a:rPr lang="en-US" altLang="ja-JP" smtClean="0"/>
              <a:pPr/>
              <a:t>70</a:t>
            </a:fld>
            <a:endParaRPr lang="en-US" altLang="ja-JP"/>
          </a:p>
        </p:txBody>
      </p:sp>
      <p:pic>
        <p:nvPicPr>
          <p:cNvPr id="5" name="図 4">
            <a:extLst>
              <a:ext uri="{FF2B5EF4-FFF2-40B4-BE49-F238E27FC236}">
                <a16:creationId xmlns:a16="http://schemas.microsoft.com/office/drawing/2014/main" id="{AF59804F-3F86-42BF-B39A-894CCAF2ACAE}"/>
              </a:ext>
            </a:extLst>
          </p:cNvPr>
          <p:cNvPicPr>
            <a:picLocks noChangeAspect="1"/>
          </p:cNvPicPr>
          <p:nvPr/>
        </p:nvPicPr>
        <p:blipFill>
          <a:blip r:embed="rId2"/>
          <a:stretch>
            <a:fillRect/>
          </a:stretch>
        </p:blipFill>
        <p:spPr>
          <a:xfrm>
            <a:off x="858813" y="1277375"/>
            <a:ext cx="6271577" cy="2006904"/>
          </a:xfrm>
          <a:prstGeom prst="rect">
            <a:avLst/>
          </a:prstGeom>
        </p:spPr>
      </p:pic>
      <p:pic>
        <p:nvPicPr>
          <p:cNvPr id="6" name="図 5">
            <a:extLst>
              <a:ext uri="{FF2B5EF4-FFF2-40B4-BE49-F238E27FC236}">
                <a16:creationId xmlns:a16="http://schemas.microsoft.com/office/drawing/2014/main" id="{9FA7D0C4-2D30-DB83-32D4-9946450ECCC3}"/>
              </a:ext>
            </a:extLst>
          </p:cNvPr>
          <p:cNvPicPr>
            <a:picLocks noChangeAspect="1"/>
          </p:cNvPicPr>
          <p:nvPr/>
        </p:nvPicPr>
        <p:blipFill>
          <a:blip r:embed="rId3"/>
          <a:stretch>
            <a:fillRect/>
          </a:stretch>
        </p:blipFill>
        <p:spPr>
          <a:xfrm>
            <a:off x="813539" y="3537956"/>
            <a:ext cx="6316851" cy="3167322"/>
          </a:xfrm>
          <a:prstGeom prst="rect">
            <a:avLst/>
          </a:prstGeom>
        </p:spPr>
      </p:pic>
      <p:sp>
        <p:nvSpPr>
          <p:cNvPr id="9" name="テキスト ボックス 8">
            <a:extLst>
              <a:ext uri="{FF2B5EF4-FFF2-40B4-BE49-F238E27FC236}">
                <a16:creationId xmlns:a16="http://schemas.microsoft.com/office/drawing/2014/main" id="{63B5411C-762A-27F1-B37B-648293385761}"/>
              </a:ext>
            </a:extLst>
          </p:cNvPr>
          <p:cNvSpPr txBox="1"/>
          <p:nvPr/>
        </p:nvSpPr>
        <p:spPr>
          <a:xfrm>
            <a:off x="215230" y="2096161"/>
            <a:ext cx="453970" cy="369332"/>
          </a:xfrm>
          <a:prstGeom prst="rect">
            <a:avLst/>
          </a:prstGeom>
          <a:noFill/>
        </p:spPr>
        <p:txBody>
          <a:bodyPr vert="horz" wrap="none" rtlCol="0">
            <a:spAutoFit/>
          </a:bodyPr>
          <a:lstStyle/>
          <a:p>
            <a:r>
              <a:rPr lang="en-US" altLang="ja-JP" i="1" dirty="0">
                <a:latin typeface="Meiryo UI" panose="020B0604030504040204" pitchFamily="50" charset="-128"/>
                <a:ea typeface="Meiryo UI" panose="020B0604030504040204" pitchFamily="50" charset="-128"/>
              </a:rPr>
              <a:t>D</a:t>
            </a:r>
            <a:r>
              <a:rPr lang="en-US" altLang="ja-JP" i="1" baseline="-25000" dirty="0">
                <a:latin typeface="Meiryo UI" panose="020B0604030504040204" pitchFamily="50" charset="-128"/>
                <a:ea typeface="Meiryo UI" panose="020B0604030504040204" pitchFamily="50" charset="-128"/>
              </a:rPr>
              <a:t>1</a:t>
            </a:r>
            <a:endParaRPr kumimoji="1" lang="ja-JP" altLang="en-US" i="1" baseline="-25000"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4BA4402A-0CAC-F7AB-5E8D-72EEFB54CDC5}"/>
              </a:ext>
            </a:extLst>
          </p:cNvPr>
          <p:cNvSpPr txBox="1"/>
          <p:nvPr/>
        </p:nvSpPr>
        <p:spPr>
          <a:xfrm>
            <a:off x="7452320" y="2096161"/>
            <a:ext cx="453971" cy="369332"/>
          </a:xfrm>
          <a:prstGeom prst="rect">
            <a:avLst/>
          </a:prstGeom>
          <a:noFill/>
        </p:spPr>
        <p:txBody>
          <a:bodyPr vert="horz" wrap="none" rtlCol="0">
            <a:spAutoFit/>
          </a:bodyPr>
          <a:lstStyle/>
          <a:p>
            <a:r>
              <a:rPr lang="en-US" altLang="ja-JP" i="1" dirty="0">
                <a:latin typeface="Meiryo UI" panose="020B0604030504040204" pitchFamily="50" charset="-128"/>
                <a:ea typeface="Meiryo UI" panose="020B0604030504040204" pitchFamily="50" charset="-128"/>
              </a:rPr>
              <a:t>D</a:t>
            </a:r>
            <a:r>
              <a:rPr lang="en-US" altLang="ja-JP" i="1" baseline="-25000" dirty="0">
                <a:latin typeface="Meiryo UI" panose="020B0604030504040204" pitchFamily="50" charset="-128"/>
                <a:ea typeface="Meiryo UI" panose="020B0604030504040204" pitchFamily="50" charset="-128"/>
              </a:rPr>
              <a:t>2</a:t>
            </a:r>
            <a:endParaRPr kumimoji="1" lang="ja-JP" altLang="en-US" i="1" baseline="-25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850588BD-38D1-4EF5-2934-3DE695FE2D8C}"/>
              </a:ext>
            </a:extLst>
          </p:cNvPr>
          <p:cNvSpPr txBox="1"/>
          <p:nvPr/>
        </p:nvSpPr>
        <p:spPr>
          <a:xfrm>
            <a:off x="226363" y="4936951"/>
            <a:ext cx="453971" cy="369332"/>
          </a:xfrm>
          <a:prstGeom prst="rect">
            <a:avLst/>
          </a:prstGeom>
          <a:noFill/>
        </p:spPr>
        <p:txBody>
          <a:bodyPr vert="horz" wrap="none" rtlCol="0">
            <a:spAutoFit/>
          </a:bodyPr>
          <a:lstStyle/>
          <a:p>
            <a:r>
              <a:rPr lang="en-US" altLang="ja-JP" i="1" dirty="0">
                <a:latin typeface="Meiryo UI" panose="020B0604030504040204" pitchFamily="50" charset="-128"/>
                <a:ea typeface="Meiryo UI" panose="020B0604030504040204" pitchFamily="50" charset="-128"/>
              </a:rPr>
              <a:t>D</a:t>
            </a:r>
            <a:r>
              <a:rPr lang="en-US" altLang="ja-JP" i="1" baseline="-25000" dirty="0">
                <a:latin typeface="Meiryo UI" panose="020B0604030504040204" pitchFamily="50" charset="-128"/>
                <a:ea typeface="Meiryo UI" panose="020B0604030504040204" pitchFamily="50" charset="-128"/>
              </a:rPr>
              <a:t>3</a:t>
            </a:r>
            <a:endParaRPr kumimoji="1" lang="ja-JP" altLang="en-US" i="1" baseline="-250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7AF0E4CD-F7DA-6FA7-4C9F-A889B92B7F36}"/>
              </a:ext>
            </a:extLst>
          </p:cNvPr>
          <p:cNvSpPr txBox="1"/>
          <p:nvPr/>
        </p:nvSpPr>
        <p:spPr>
          <a:xfrm>
            <a:off x="7452320" y="5013176"/>
            <a:ext cx="453971" cy="369332"/>
          </a:xfrm>
          <a:prstGeom prst="rect">
            <a:avLst/>
          </a:prstGeom>
          <a:noFill/>
        </p:spPr>
        <p:txBody>
          <a:bodyPr vert="horz" wrap="none" rtlCol="0">
            <a:spAutoFit/>
          </a:bodyPr>
          <a:lstStyle/>
          <a:p>
            <a:r>
              <a:rPr lang="en-US" altLang="ja-JP" i="1" dirty="0">
                <a:latin typeface="Meiryo UI" panose="020B0604030504040204" pitchFamily="50" charset="-128"/>
                <a:ea typeface="Meiryo UI" panose="020B0604030504040204" pitchFamily="50" charset="-128"/>
              </a:rPr>
              <a:t>D</a:t>
            </a:r>
            <a:r>
              <a:rPr lang="en-US" altLang="ja-JP" i="1" baseline="-25000" dirty="0">
                <a:latin typeface="Meiryo UI" panose="020B0604030504040204" pitchFamily="50" charset="-128"/>
                <a:ea typeface="Meiryo UI" panose="020B0604030504040204" pitchFamily="50" charset="-128"/>
              </a:rPr>
              <a:t>4</a:t>
            </a:r>
            <a:endParaRPr kumimoji="1" lang="ja-JP" altLang="en-US" i="1" baseline="-25000" dirty="0">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a16="http://schemas.microsoft.com/office/drawing/2014/main" id="{D1B5A7DA-72BE-F886-05B5-802C0B27507A}"/>
              </a:ext>
            </a:extLst>
          </p:cNvPr>
          <p:cNvCxnSpPr/>
          <p:nvPr/>
        </p:nvCxnSpPr>
        <p:spPr bwMode="auto">
          <a:xfrm>
            <a:off x="215230" y="3429000"/>
            <a:ext cx="8605242" cy="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3" name="直線コネクタ 12">
            <a:extLst>
              <a:ext uri="{FF2B5EF4-FFF2-40B4-BE49-F238E27FC236}">
                <a16:creationId xmlns:a16="http://schemas.microsoft.com/office/drawing/2014/main" id="{EB3CA948-BAC9-2502-AC05-6097D18C5887}"/>
              </a:ext>
            </a:extLst>
          </p:cNvPr>
          <p:cNvCxnSpPr>
            <a:endCxn id="6" idx="2"/>
          </p:cNvCxnSpPr>
          <p:nvPr/>
        </p:nvCxnSpPr>
        <p:spPr bwMode="auto">
          <a:xfrm flipH="1">
            <a:off x="3971965" y="1277375"/>
            <a:ext cx="23971" cy="5427903"/>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7" name="正方形/長方形 6">
            <a:extLst>
              <a:ext uri="{FF2B5EF4-FFF2-40B4-BE49-F238E27FC236}">
                <a16:creationId xmlns:a16="http://schemas.microsoft.com/office/drawing/2014/main" id="{E226DE6F-D1E0-89EF-7D8F-3D165365BCE5}"/>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47434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6240A-7229-DC25-437D-47EF7510C3C0}"/>
              </a:ext>
            </a:extLst>
          </p:cNvPr>
          <p:cNvSpPr>
            <a:spLocks noGrp="1"/>
          </p:cNvSpPr>
          <p:nvPr>
            <p:ph type="title"/>
          </p:nvPr>
        </p:nvSpPr>
        <p:spPr/>
        <p:txBody>
          <a:bodyPr/>
          <a:lstStyle/>
          <a:p>
            <a:r>
              <a:rPr kumimoji="1" lang="en-US" altLang="ja-JP" dirty="0"/>
              <a:t>Generalization</a:t>
            </a:r>
            <a:endParaRPr kumimoji="1" lang="ja-JP" altLang="en-US"/>
          </a:p>
        </p:txBody>
      </p:sp>
      <p:pic>
        <p:nvPicPr>
          <p:cNvPr id="5" name="コンテンツ プレースホルダー 4">
            <a:extLst>
              <a:ext uri="{FF2B5EF4-FFF2-40B4-BE49-F238E27FC236}">
                <a16:creationId xmlns:a16="http://schemas.microsoft.com/office/drawing/2014/main" id="{183870AC-FA22-C974-D60C-F62FD97B77E6}"/>
              </a:ext>
            </a:extLst>
          </p:cNvPr>
          <p:cNvPicPr>
            <a:picLocks noGrp="1" noChangeAspect="1"/>
          </p:cNvPicPr>
          <p:nvPr>
            <p:ph idx="1"/>
          </p:nvPr>
        </p:nvPicPr>
        <p:blipFill>
          <a:blip r:embed="rId3"/>
          <a:stretch>
            <a:fillRect/>
          </a:stretch>
        </p:blipFill>
        <p:spPr>
          <a:xfrm>
            <a:off x="1248160" y="1124744"/>
            <a:ext cx="5701529" cy="1956557"/>
          </a:xfrm>
          <a:prstGeom prst="rect">
            <a:avLst/>
          </a:prstGeom>
        </p:spPr>
      </p:pic>
      <p:sp>
        <p:nvSpPr>
          <p:cNvPr id="4" name="スライド番号プレースホルダー 3">
            <a:extLst>
              <a:ext uri="{FF2B5EF4-FFF2-40B4-BE49-F238E27FC236}">
                <a16:creationId xmlns:a16="http://schemas.microsoft.com/office/drawing/2014/main" id="{D2558E83-BD0B-3A7E-814A-0C00AEE02FA8}"/>
              </a:ext>
            </a:extLst>
          </p:cNvPr>
          <p:cNvSpPr>
            <a:spLocks noGrp="1"/>
          </p:cNvSpPr>
          <p:nvPr>
            <p:ph type="sldNum" sz="quarter" idx="10"/>
          </p:nvPr>
        </p:nvSpPr>
        <p:spPr/>
        <p:txBody>
          <a:bodyPr/>
          <a:lstStyle/>
          <a:p>
            <a:fld id="{DE2B87E1-F9DF-4BEE-B07D-635D26011F4B}" type="slidenum">
              <a:rPr lang="en-US" altLang="ja-JP" smtClean="0"/>
              <a:pPr/>
              <a:t>71</a:t>
            </a:fld>
            <a:endParaRPr lang="en-US" altLang="ja-JP"/>
          </a:p>
        </p:txBody>
      </p:sp>
      <p:sp>
        <p:nvSpPr>
          <p:cNvPr id="6" name="コンテンツ プレースホルダー 2">
            <a:extLst>
              <a:ext uri="{FF2B5EF4-FFF2-40B4-BE49-F238E27FC236}">
                <a16:creationId xmlns:a16="http://schemas.microsoft.com/office/drawing/2014/main" id="{A273014A-A625-DDC0-BFE4-5C869982C260}"/>
              </a:ext>
            </a:extLst>
          </p:cNvPr>
          <p:cNvSpPr txBox="1">
            <a:spLocks/>
          </p:cNvSpPr>
          <p:nvPr/>
        </p:nvSpPr>
        <p:spPr bwMode="gray">
          <a:xfrm>
            <a:off x="134070" y="836713"/>
            <a:ext cx="8786813"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9pPr>
          </a:lstStyle>
          <a:p>
            <a:r>
              <a:rPr lang="ja-JP" altLang="en-US" sz="2000" kern="0"/>
              <a:t>提案手法（</a:t>
            </a:r>
            <a:r>
              <a:rPr lang="en-US" altLang="ja-JP" sz="2000" kern="0" dirty="0"/>
              <a:t>Transformer-based w/ PV-beam and ATPE</a:t>
            </a:r>
            <a:r>
              <a:rPr lang="ja-JP" altLang="en-US" sz="2000" kern="0"/>
              <a:t>）の評価</a:t>
            </a:r>
            <a:endParaRPr lang="en-US" altLang="ja-JP" sz="2000" kern="0" dirty="0"/>
          </a:p>
        </p:txBody>
      </p:sp>
      <p:sp>
        <p:nvSpPr>
          <p:cNvPr id="7" name="コンテンツ プレースホルダー 2">
            <a:extLst>
              <a:ext uri="{FF2B5EF4-FFF2-40B4-BE49-F238E27FC236}">
                <a16:creationId xmlns:a16="http://schemas.microsoft.com/office/drawing/2014/main" id="{7EF36585-107B-0F20-8DF5-FCC0B22B077E}"/>
              </a:ext>
            </a:extLst>
          </p:cNvPr>
          <p:cNvSpPr txBox="1">
            <a:spLocks/>
          </p:cNvSpPr>
          <p:nvPr/>
        </p:nvSpPr>
        <p:spPr bwMode="gray">
          <a:xfrm>
            <a:off x="134069" y="3152936"/>
            <a:ext cx="9009931" cy="33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9pPr>
          </a:lstStyle>
          <a:p>
            <a:r>
              <a:rPr lang="en-US" altLang="ja-JP" sz="2000" kern="0" dirty="0"/>
              <a:t>Generalization </a:t>
            </a:r>
            <a:r>
              <a:rPr lang="ja-JP" altLang="en-US" sz="2000" kern="0"/>
              <a:t>定義</a:t>
            </a:r>
            <a:endParaRPr lang="en-US" altLang="ja-JP" sz="2000" kern="0" dirty="0"/>
          </a:p>
          <a:p>
            <a:pPr lvl="1"/>
            <a:r>
              <a:rPr lang="ja-JP" altLang="en-US" sz="1600" kern="0"/>
              <a:t>生成したプログラムが、</a:t>
            </a:r>
            <a:r>
              <a:rPr lang="en-US" altLang="ja-JP" sz="1600" kern="0" dirty="0"/>
              <a:t>D</a:t>
            </a:r>
            <a:r>
              <a:rPr lang="en-US" altLang="ja-JP" sz="1600" kern="0" baseline="-25000" dirty="0"/>
              <a:t>5 </a:t>
            </a:r>
            <a:r>
              <a:rPr lang="ja-JP" altLang="en-US" sz="1600" kern="0"/>
              <a:t>のデータセットの変換に成功したベンチマークの割合を</a:t>
            </a:r>
            <a:r>
              <a:rPr lang="en-US" altLang="ja-JP" sz="1600" kern="0" dirty="0"/>
              <a:t>generalization</a:t>
            </a:r>
            <a:r>
              <a:rPr lang="ja-JP" altLang="en-US" sz="1600" kern="0"/>
              <a:t>とする。</a:t>
            </a:r>
            <a:endParaRPr lang="en-US" altLang="ja-JP" sz="2000" kern="0" dirty="0"/>
          </a:p>
          <a:p>
            <a:r>
              <a:rPr lang="ja-JP" altLang="en-US" sz="2000" kern="0"/>
              <a:t>データサイズと</a:t>
            </a:r>
            <a:r>
              <a:rPr lang="en-US" altLang="ja-JP" sz="2000" kern="0" dirty="0"/>
              <a:t>generalization</a:t>
            </a:r>
            <a:r>
              <a:rPr lang="ja-JP" altLang="en-US" sz="2000" kern="0"/>
              <a:t>の関係</a:t>
            </a:r>
            <a:endParaRPr lang="en-US" altLang="ja-JP" sz="2000" kern="0" dirty="0"/>
          </a:p>
          <a:p>
            <a:pPr lvl="1"/>
            <a:r>
              <a:rPr lang="ja-JP" altLang="en-US" sz="1800" kern="0"/>
              <a:t>大きいデータサイズで</a:t>
            </a:r>
            <a:r>
              <a:rPr lang="en-US" altLang="ja-JP" sz="1800" kern="0" dirty="0"/>
              <a:t>consistency</a:t>
            </a:r>
            <a:r>
              <a:rPr lang="ja-JP" altLang="en-US" sz="1800" kern="0"/>
              <a:t>が低下する。それに伴い、</a:t>
            </a:r>
            <a:r>
              <a:rPr lang="en-US" altLang="ja-JP" sz="1800" kern="0" dirty="0"/>
              <a:t>generalization</a:t>
            </a:r>
            <a:r>
              <a:rPr lang="ja-JP" altLang="en-US" sz="1800" kern="0"/>
              <a:t>も低下する。</a:t>
            </a:r>
            <a:endParaRPr lang="en-US" altLang="ja-JP" sz="1800" kern="0" dirty="0"/>
          </a:p>
          <a:p>
            <a:pPr lvl="1"/>
            <a:r>
              <a:rPr lang="ja-JP" altLang="en-US" sz="1800" kern="0"/>
              <a:t>データサイズが小さいときは、プログラム生成できても</a:t>
            </a:r>
            <a:r>
              <a:rPr lang="en-US" altLang="ja-JP" sz="1800" kern="0" dirty="0"/>
              <a:t>generalize</a:t>
            </a:r>
            <a:r>
              <a:rPr lang="ja-JP" altLang="en-US" sz="1800" kern="0"/>
              <a:t>しないベンチマークが多い。</a:t>
            </a:r>
            <a:endParaRPr lang="en-US" altLang="ja-JP" sz="1800" kern="0" dirty="0"/>
          </a:p>
          <a:p>
            <a:pPr lvl="1"/>
            <a:r>
              <a:rPr lang="ja-JP" altLang="en-US" sz="1800" kern="0"/>
              <a:t>データサイズが大きいと、生成したプログラムは、ほぼすべて</a:t>
            </a:r>
            <a:r>
              <a:rPr lang="en-US" altLang="ja-JP" sz="1800" kern="0" dirty="0"/>
              <a:t>generalize</a:t>
            </a:r>
            <a:r>
              <a:rPr lang="ja-JP" altLang="en-US" sz="1800" kern="0"/>
              <a:t>する。</a:t>
            </a:r>
            <a:endParaRPr lang="en-US" altLang="ja-JP" sz="1800" kern="0" dirty="0"/>
          </a:p>
          <a:p>
            <a:pPr lvl="1"/>
            <a:r>
              <a:rPr lang="en-US" altLang="ja-JP" sz="1800" b="1" kern="0" dirty="0"/>
              <a:t>D</a:t>
            </a:r>
            <a:r>
              <a:rPr lang="en-US" altLang="ja-JP" sz="1800" b="1" kern="0" baseline="-25000" dirty="0"/>
              <a:t>2</a:t>
            </a:r>
            <a:r>
              <a:rPr lang="ja-JP" altLang="en-US" sz="1800" b="1" kern="0"/>
              <a:t>において、</a:t>
            </a:r>
            <a:r>
              <a:rPr lang="en-US" altLang="ja-JP" sz="1800" b="1" kern="0" dirty="0"/>
              <a:t>generalization(76.0%)</a:t>
            </a:r>
            <a:r>
              <a:rPr lang="ja-JP" altLang="en-US" sz="1800" b="1" kern="0"/>
              <a:t>を達成する。</a:t>
            </a:r>
            <a:endParaRPr lang="en-US" altLang="ja-JP" sz="1800" b="1" kern="0" dirty="0"/>
          </a:p>
        </p:txBody>
      </p:sp>
      <p:sp>
        <p:nvSpPr>
          <p:cNvPr id="8" name="角丸四角形 7">
            <a:extLst>
              <a:ext uri="{FF2B5EF4-FFF2-40B4-BE49-F238E27FC236}">
                <a16:creationId xmlns:a16="http://schemas.microsoft.com/office/drawing/2014/main" id="{25BA72FF-32A0-A848-E645-E2B48DA5BD1F}"/>
              </a:ext>
            </a:extLst>
          </p:cNvPr>
          <p:cNvSpPr/>
          <p:nvPr/>
        </p:nvSpPr>
        <p:spPr bwMode="gray">
          <a:xfrm>
            <a:off x="5580112" y="2012305"/>
            <a:ext cx="457200" cy="195115"/>
          </a:xfrm>
          <a:prstGeom prst="roundRect">
            <a:avLst/>
          </a:prstGeom>
          <a:noFill/>
          <a:ln w="222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FDB23AA7-42D1-D3E8-61E8-8E7D359DF450}"/>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28648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AA627-9354-91A0-F345-3EDF4DEE8E5A}"/>
              </a:ext>
            </a:extLst>
          </p:cNvPr>
          <p:cNvSpPr>
            <a:spLocks noGrp="1"/>
          </p:cNvSpPr>
          <p:nvPr>
            <p:ph type="title"/>
          </p:nvPr>
        </p:nvSpPr>
        <p:spPr/>
        <p:txBody>
          <a:bodyPr/>
          <a:lstStyle/>
          <a:p>
            <a:r>
              <a:rPr kumimoji="1" lang="en-US" altLang="ja-JP" dirty="0"/>
              <a:t>Generalization</a:t>
            </a:r>
            <a:endParaRPr kumimoji="1" lang="ja-JP" altLang="en-US"/>
          </a:p>
        </p:txBody>
      </p:sp>
      <p:sp>
        <p:nvSpPr>
          <p:cNvPr id="3" name="コンテンツ プレースホルダー 2">
            <a:extLst>
              <a:ext uri="{FF2B5EF4-FFF2-40B4-BE49-F238E27FC236}">
                <a16:creationId xmlns:a16="http://schemas.microsoft.com/office/drawing/2014/main" id="{4202A495-B135-3BDA-701E-66BF3BE2CA20}"/>
              </a:ext>
            </a:extLst>
          </p:cNvPr>
          <p:cNvSpPr>
            <a:spLocks noGrp="1"/>
          </p:cNvSpPr>
          <p:nvPr>
            <p:ph idx="1"/>
          </p:nvPr>
        </p:nvSpPr>
        <p:spPr/>
        <p:txBody>
          <a:bodyPr/>
          <a:lstStyle/>
          <a:p>
            <a:r>
              <a:rPr kumimoji="1" lang="ja-JP" altLang="en-US" sz="2000"/>
              <a:t>既存手法</a:t>
            </a:r>
            <a:r>
              <a:rPr kumimoji="1" lang="en-US" altLang="ja-JP" sz="2000" dirty="0"/>
              <a:t>(search-based)</a:t>
            </a:r>
            <a:r>
              <a:rPr kumimoji="1" lang="ja-JP" altLang="en-US" sz="2000"/>
              <a:t>と比較</a:t>
            </a:r>
            <a:r>
              <a:rPr lang="ja-JP" altLang="en-US" sz="2000"/>
              <a:t>評価</a:t>
            </a:r>
            <a:endParaRPr kumimoji="1" lang="ja-JP" altLang="en-US" sz="2000"/>
          </a:p>
        </p:txBody>
      </p:sp>
      <p:sp>
        <p:nvSpPr>
          <p:cNvPr id="4" name="スライド番号プレースホルダー 3">
            <a:extLst>
              <a:ext uri="{FF2B5EF4-FFF2-40B4-BE49-F238E27FC236}">
                <a16:creationId xmlns:a16="http://schemas.microsoft.com/office/drawing/2014/main" id="{BA4852D8-0B44-D975-AE10-9B8ED0060940}"/>
              </a:ext>
            </a:extLst>
          </p:cNvPr>
          <p:cNvSpPr>
            <a:spLocks noGrp="1"/>
          </p:cNvSpPr>
          <p:nvPr>
            <p:ph type="sldNum" sz="quarter" idx="10"/>
          </p:nvPr>
        </p:nvSpPr>
        <p:spPr/>
        <p:txBody>
          <a:bodyPr/>
          <a:lstStyle/>
          <a:p>
            <a:fld id="{DE2B87E1-F9DF-4BEE-B07D-635D26011F4B}" type="slidenum">
              <a:rPr lang="en-US" altLang="ja-JP" smtClean="0"/>
              <a:pPr/>
              <a:t>72</a:t>
            </a:fld>
            <a:endParaRPr lang="en-US" altLang="ja-JP"/>
          </a:p>
        </p:txBody>
      </p:sp>
      <p:pic>
        <p:nvPicPr>
          <p:cNvPr id="5" name="図 4">
            <a:extLst>
              <a:ext uri="{FF2B5EF4-FFF2-40B4-BE49-F238E27FC236}">
                <a16:creationId xmlns:a16="http://schemas.microsoft.com/office/drawing/2014/main" id="{1F38C19B-EDB3-AE62-2140-CD1AE8590618}"/>
              </a:ext>
            </a:extLst>
          </p:cNvPr>
          <p:cNvPicPr>
            <a:picLocks noChangeAspect="1"/>
          </p:cNvPicPr>
          <p:nvPr/>
        </p:nvPicPr>
        <p:blipFill>
          <a:blip r:embed="rId2"/>
          <a:stretch>
            <a:fillRect/>
          </a:stretch>
        </p:blipFill>
        <p:spPr>
          <a:xfrm>
            <a:off x="-13361" y="1757594"/>
            <a:ext cx="4518078" cy="1530514"/>
          </a:xfrm>
          <a:prstGeom prst="rect">
            <a:avLst/>
          </a:prstGeom>
        </p:spPr>
      </p:pic>
      <p:pic>
        <p:nvPicPr>
          <p:cNvPr id="6" name="図 5">
            <a:extLst>
              <a:ext uri="{FF2B5EF4-FFF2-40B4-BE49-F238E27FC236}">
                <a16:creationId xmlns:a16="http://schemas.microsoft.com/office/drawing/2014/main" id="{3747B015-F1F2-1FED-F6A0-1CA828A04D41}"/>
              </a:ext>
            </a:extLst>
          </p:cNvPr>
          <p:cNvPicPr>
            <a:picLocks noChangeAspect="1"/>
          </p:cNvPicPr>
          <p:nvPr/>
        </p:nvPicPr>
        <p:blipFill>
          <a:blip r:embed="rId3"/>
          <a:stretch>
            <a:fillRect/>
          </a:stretch>
        </p:blipFill>
        <p:spPr>
          <a:xfrm>
            <a:off x="4579364" y="1725582"/>
            <a:ext cx="4360754" cy="1530515"/>
          </a:xfrm>
          <a:prstGeom prst="rect">
            <a:avLst/>
          </a:prstGeom>
        </p:spPr>
      </p:pic>
      <p:sp>
        <p:nvSpPr>
          <p:cNvPr id="7" name="テキスト ボックス 6">
            <a:extLst>
              <a:ext uri="{FF2B5EF4-FFF2-40B4-BE49-F238E27FC236}">
                <a16:creationId xmlns:a16="http://schemas.microsoft.com/office/drawing/2014/main" id="{A87519CB-C49C-9C8F-48F7-FD4F7B992EE1}"/>
              </a:ext>
            </a:extLst>
          </p:cNvPr>
          <p:cNvSpPr txBox="1"/>
          <p:nvPr/>
        </p:nvSpPr>
        <p:spPr>
          <a:xfrm>
            <a:off x="1691680" y="1345635"/>
            <a:ext cx="1107996"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提案手法</a:t>
            </a:r>
            <a:endParaRPr kumimoji="1" lang="ja-JP" altLang="en-US"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92A64FD-46D9-61EF-2F72-713407C90650}"/>
              </a:ext>
            </a:extLst>
          </p:cNvPr>
          <p:cNvSpPr txBox="1"/>
          <p:nvPr/>
        </p:nvSpPr>
        <p:spPr>
          <a:xfrm>
            <a:off x="6344326" y="1388262"/>
            <a:ext cx="1107996"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既存手法</a:t>
            </a:r>
            <a:endParaRPr kumimoji="1" lang="ja-JP" altLang="en-US" dirty="0">
              <a:latin typeface="Meiryo UI" panose="020B0604030504040204" pitchFamily="50" charset="-128"/>
              <a:ea typeface="Meiryo UI" panose="020B0604030504040204" pitchFamily="50" charset="-128"/>
            </a:endParaRPr>
          </a:p>
        </p:txBody>
      </p:sp>
      <p:sp>
        <p:nvSpPr>
          <p:cNvPr id="9" name="角丸四角形 8">
            <a:extLst>
              <a:ext uri="{FF2B5EF4-FFF2-40B4-BE49-F238E27FC236}">
                <a16:creationId xmlns:a16="http://schemas.microsoft.com/office/drawing/2014/main" id="{B49638C8-5065-D189-0859-6F4A399ECAFA}"/>
              </a:ext>
            </a:extLst>
          </p:cNvPr>
          <p:cNvSpPr/>
          <p:nvPr/>
        </p:nvSpPr>
        <p:spPr bwMode="gray">
          <a:xfrm>
            <a:off x="3419872" y="2425293"/>
            <a:ext cx="457200" cy="195115"/>
          </a:xfrm>
          <a:prstGeom prst="roundRect">
            <a:avLst/>
          </a:prstGeom>
          <a:noFill/>
          <a:ln w="222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0" name="角丸四角形 9">
            <a:extLst>
              <a:ext uri="{FF2B5EF4-FFF2-40B4-BE49-F238E27FC236}">
                <a16:creationId xmlns:a16="http://schemas.microsoft.com/office/drawing/2014/main" id="{92BAABC4-C0B0-B938-BF6C-89820C2520D9}"/>
              </a:ext>
            </a:extLst>
          </p:cNvPr>
          <p:cNvSpPr/>
          <p:nvPr/>
        </p:nvSpPr>
        <p:spPr bwMode="gray">
          <a:xfrm>
            <a:off x="7956376" y="2411448"/>
            <a:ext cx="457200" cy="195115"/>
          </a:xfrm>
          <a:prstGeom prst="roundRect">
            <a:avLst/>
          </a:prstGeom>
          <a:noFill/>
          <a:ln w="222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3" name="コンテンツ プレースホルダー 2">
            <a:extLst>
              <a:ext uri="{FF2B5EF4-FFF2-40B4-BE49-F238E27FC236}">
                <a16:creationId xmlns:a16="http://schemas.microsoft.com/office/drawing/2014/main" id="{C8BA5265-532F-3A61-379B-5137D01F60F7}"/>
              </a:ext>
            </a:extLst>
          </p:cNvPr>
          <p:cNvSpPr txBox="1">
            <a:spLocks/>
          </p:cNvSpPr>
          <p:nvPr/>
        </p:nvSpPr>
        <p:spPr bwMode="gray">
          <a:xfrm>
            <a:off x="153305" y="3357433"/>
            <a:ext cx="8786813" cy="187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eaLnBrk="1" fontAlgn="base" hangingPunct="1">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1pPr>
            <a:lvl2pPr marL="581025" indent="-242888" algn="l" defTabSz="457200" rtl="0" eaLnBrk="1" fontAlgn="base" hangingPunct="1">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Meiryo UI" panose="020B0604030504040204" pitchFamily="50" charset="-128"/>
              </a:defRPr>
            </a:lvl4pPr>
            <a:lvl5pPr marL="23050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5pPr>
            <a:lvl6pPr marL="27622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6pPr>
            <a:lvl7pPr marL="32194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7pPr>
            <a:lvl8pPr marL="36766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8pPr>
            <a:lvl9pPr marL="4133850" indent="365125" algn="l" defTabSz="457200" rtl="0" eaLnBrk="1" fontAlgn="base" hangingPunct="1">
              <a:spcBef>
                <a:spcPct val="0"/>
              </a:spcBef>
              <a:spcAft>
                <a:spcPct val="0"/>
              </a:spcAft>
              <a:buBlip>
                <a:blip r:embed="rId4"/>
              </a:buBlip>
              <a:defRPr kumimoji="1" sz="2000">
                <a:solidFill>
                  <a:srgbClr val="000000"/>
                </a:solidFill>
                <a:latin typeface="+mn-lt"/>
                <a:ea typeface="+mn-ea"/>
                <a:cs typeface="+mn-cs"/>
              </a:defRPr>
            </a:lvl9pPr>
          </a:lstStyle>
          <a:p>
            <a:r>
              <a:rPr lang="ja-JP" altLang="en-US" sz="2000" kern="0"/>
              <a:t>提案手法も、既存手法も、</a:t>
            </a:r>
            <a:r>
              <a:rPr lang="en-US" altLang="ja-JP" sz="2000" i="1" kern="0" dirty="0"/>
              <a:t>D</a:t>
            </a:r>
            <a:r>
              <a:rPr lang="en-US" altLang="ja-JP" sz="2000" i="1" kern="0" baseline="-25000" dirty="0"/>
              <a:t>2</a:t>
            </a:r>
            <a:r>
              <a:rPr lang="ja-JP" altLang="en-US" sz="2000" kern="0"/>
              <a:t>で最も良い</a:t>
            </a:r>
            <a:r>
              <a:rPr lang="en-US" altLang="ja-JP" sz="2000" kern="0" dirty="0"/>
              <a:t> generalization </a:t>
            </a:r>
            <a:r>
              <a:rPr lang="ja-JP" altLang="en-US" sz="2000" kern="0"/>
              <a:t>が得られる</a:t>
            </a:r>
            <a:endParaRPr lang="en-US" altLang="ja-JP" sz="2000" kern="0" dirty="0"/>
          </a:p>
          <a:p>
            <a:r>
              <a:rPr lang="ja-JP" altLang="en-US" sz="2000" b="1" kern="0"/>
              <a:t>提案手法は、</a:t>
            </a:r>
            <a:r>
              <a:rPr lang="en-US" altLang="ja-JP" sz="2000" b="1" kern="0" dirty="0"/>
              <a:t>76.0%</a:t>
            </a:r>
            <a:r>
              <a:rPr lang="ja-JP" altLang="en-US" sz="2000" kern="0"/>
              <a:t>、</a:t>
            </a:r>
            <a:r>
              <a:rPr lang="ja-JP" altLang="en-US" sz="2000" b="1" kern="0"/>
              <a:t>既存手法は、</a:t>
            </a:r>
            <a:r>
              <a:rPr lang="en-US" altLang="ja-JP" sz="2000" b="1" kern="0" dirty="0"/>
              <a:t>68.0% </a:t>
            </a:r>
            <a:r>
              <a:rPr lang="ja-JP" altLang="en-US" sz="2000" kern="0"/>
              <a:t>となり、</a:t>
            </a:r>
            <a:r>
              <a:rPr lang="en-US" altLang="ja-JP" sz="2000" kern="0" dirty="0"/>
              <a:t>generalization</a:t>
            </a:r>
            <a:r>
              <a:rPr lang="ja-JP" altLang="en-US" sz="2000" kern="0"/>
              <a:t>でも提案手法が良い性能になった。</a:t>
            </a:r>
            <a:endParaRPr lang="en-US" altLang="ja-JP" sz="2000" kern="0" dirty="0"/>
          </a:p>
          <a:p>
            <a:r>
              <a:rPr lang="ja-JP" altLang="en-US" sz="2000" kern="0"/>
              <a:t>ただし、提案手法の性能がよいのは、そもそも</a:t>
            </a:r>
            <a:r>
              <a:rPr lang="en-US" altLang="ja-JP" sz="2000" kern="0" dirty="0"/>
              <a:t> consistency </a:t>
            </a:r>
            <a:r>
              <a:rPr lang="ja-JP" altLang="en-US" sz="2000" kern="0"/>
              <a:t>が良いのが起因しており、</a:t>
            </a:r>
            <a:r>
              <a:rPr lang="en-US" altLang="ja-JP" sz="2000" kern="0" dirty="0"/>
              <a:t>generalization</a:t>
            </a:r>
            <a:r>
              <a:rPr lang="ja-JP" altLang="en-US" sz="2000" kern="0"/>
              <a:t>の傾向としては大差がない。</a:t>
            </a:r>
            <a:endParaRPr lang="en-US" altLang="ja-JP" sz="2000" kern="0" dirty="0"/>
          </a:p>
        </p:txBody>
      </p:sp>
      <p:sp>
        <p:nvSpPr>
          <p:cNvPr id="11" name="正方形/長方形 10">
            <a:extLst>
              <a:ext uri="{FF2B5EF4-FFF2-40B4-BE49-F238E27FC236}">
                <a16:creationId xmlns:a16="http://schemas.microsoft.com/office/drawing/2014/main" id="{7298CCFB-34D2-4932-488E-45AE0D4D659C}"/>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15740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3AA55D0-6C7A-8A11-F8BE-ACCF34E12DBF}"/>
              </a:ext>
            </a:extLst>
          </p:cNvPr>
          <p:cNvSpPr>
            <a:spLocks noGrp="1"/>
          </p:cNvSpPr>
          <p:nvPr>
            <p:ph idx="1"/>
          </p:nvPr>
        </p:nvSpPr>
        <p:spPr>
          <a:xfrm>
            <a:off x="61343" y="586428"/>
            <a:ext cx="9273766" cy="6017051"/>
          </a:xfrm>
        </p:spPr>
        <p:txBody>
          <a:bodyPr/>
          <a:lstStyle/>
          <a:p>
            <a:r>
              <a:rPr lang="ja-JP" altLang="en-US" sz="2000"/>
              <a:t>課題</a:t>
            </a:r>
            <a:endParaRPr lang="en-US" altLang="ja-JP" sz="2000" dirty="0"/>
          </a:p>
          <a:p>
            <a:pPr lvl="1"/>
            <a:r>
              <a:rPr lang="en-US" altLang="ja-JP" sz="1800" dirty="0"/>
              <a:t>PBE</a:t>
            </a:r>
            <a:r>
              <a:rPr lang="ja-JP" altLang="en-US" sz="1800"/>
              <a:t>がプログラム生成に失敗したとき、ユーザがとるべきアクション、ヒントを与えるには？</a:t>
            </a:r>
            <a:endParaRPr lang="en-US" altLang="ja-JP" sz="1800" dirty="0"/>
          </a:p>
          <a:p>
            <a:r>
              <a:rPr lang="ja-JP" altLang="en-US" sz="2000"/>
              <a:t>失敗の３分類</a:t>
            </a:r>
            <a:endParaRPr lang="en-US" altLang="ja-JP" sz="2000" dirty="0"/>
          </a:p>
          <a:p>
            <a:pPr marL="795337" lvl="1" indent="-457200">
              <a:buFont typeface="+mj-lt"/>
              <a:buAutoNum type="arabicPeriod"/>
            </a:pPr>
            <a:r>
              <a:rPr lang="ja-JP" altLang="en-US" sz="1800"/>
              <a:t>プログラム生成には成功したが望むプログラムではない</a:t>
            </a:r>
            <a:r>
              <a:rPr lang="en-US" altLang="ja-JP" sz="1800" dirty="0"/>
              <a:t> (</a:t>
            </a:r>
            <a:r>
              <a:rPr lang="en-US" altLang="ja-JP" sz="1800" b="1" dirty="0"/>
              <a:t>Ambiguous Specification</a:t>
            </a:r>
            <a:r>
              <a:rPr lang="en-US" altLang="ja-JP" sz="1800" dirty="0"/>
              <a:t>)</a:t>
            </a:r>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r>
              <a:rPr lang="ja-JP" altLang="en-US" sz="1800"/>
              <a:t>プログラム生成に失敗する。例を満たす解がプロブラム空間に存在する。（</a:t>
            </a:r>
            <a:r>
              <a:rPr lang="en-US" altLang="ja-JP" sz="1800" b="1" dirty="0"/>
              <a:t>Satisfiable Failure</a:t>
            </a:r>
            <a:r>
              <a:rPr lang="ja-JP" altLang="en-US" sz="1800"/>
              <a:t>）</a:t>
            </a: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endParaRPr lang="en-US" altLang="ja-JP" sz="1800" dirty="0"/>
          </a:p>
          <a:p>
            <a:pPr marL="795337" lvl="1" indent="-457200">
              <a:buFont typeface="+mj-lt"/>
              <a:buAutoNum type="arabicPeriod"/>
            </a:pPr>
            <a:r>
              <a:rPr lang="ja-JP" altLang="en-US" sz="1800"/>
              <a:t>プログラム生成に失敗する。例を満たす解がプログラム空間に存在しない。（</a:t>
            </a:r>
            <a:r>
              <a:rPr lang="en-US" altLang="ja-JP" sz="1800" b="1" dirty="0"/>
              <a:t>Unsatisfiable Failure</a:t>
            </a:r>
            <a:r>
              <a:rPr lang="ja-JP" altLang="en-US" sz="1800"/>
              <a:t>）</a:t>
            </a:r>
            <a:endParaRPr lang="en-US" altLang="ja-JP" sz="1800" dirty="0"/>
          </a:p>
          <a:p>
            <a:pPr lvl="2"/>
            <a:endParaRPr lang="en-US" altLang="ja-JP" sz="1600" dirty="0"/>
          </a:p>
        </p:txBody>
      </p:sp>
      <p:sp>
        <p:nvSpPr>
          <p:cNvPr id="2" name="タイトル 1">
            <a:extLst>
              <a:ext uri="{FF2B5EF4-FFF2-40B4-BE49-F238E27FC236}">
                <a16:creationId xmlns:a16="http://schemas.microsoft.com/office/drawing/2014/main" id="{6337B3B2-BB50-A473-A8FC-3F037D58F131}"/>
              </a:ext>
            </a:extLst>
          </p:cNvPr>
          <p:cNvSpPr>
            <a:spLocks noGrp="1"/>
          </p:cNvSpPr>
          <p:nvPr>
            <p:ph type="title"/>
          </p:nvPr>
        </p:nvSpPr>
        <p:spPr/>
        <p:txBody>
          <a:bodyPr/>
          <a:lstStyle/>
          <a:p>
            <a:r>
              <a:rPr kumimoji="1" lang="en-US" altLang="ja-JP" dirty="0"/>
              <a:t>Failure Cases</a:t>
            </a:r>
            <a:endParaRPr kumimoji="1" lang="ja-JP" altLang="en-US"/>
          </a:p>
        </p:txBody>
      </p:sp>
      <p:sp>
        <p:nvSpPr>
          <p:cNvPr id="4" name="スライド番号プレースホルダー 3">
            <a:extLst>
              <a:ext uri="{FF2B5EF4-FFF2-40B4-BE49-F238E27FC236}">
                <a16:creationId xmlns:a16="http://schemas.microsoft.com/office/drawing/2014/main" id="{C6CEFFF0-E03B-A8CD-B718-8447CCFE426B}"/>
              </a:ext>
            </a:extLst>
          </p:cNvPr>
          <p:cNvSpPr>
            <a:spLocks noGrp="1"/>
          </p:cNvSpPr>
          <p:nvPr>
            <p:ph type="sldNum" sz="quarter" idx="10"/>
          </p:nvPr>
        </p:nvSpPr>
        <p:spPr/>
        <p:txBody>
          <a:bodyPr/>
          <a:lstStyle/>
          <a:p>
            <a:fld id="{DE2B87E1-F9DF-4BEE-B07D-635D26011F4B}" type="slidenum">
              <a:rPr lang="en-US" altLang="ja-JP" smtClean="0"/>
              <a:pPr/>
              <a:t>73</a:t>
            </a:fld>
            <a:endParaRPr lang="en-US" altLang="ja-JP"/>
          </a:p>
        </p:txBody>
      </p:sp>
      <p:sp>
        <p:nvSpPr>
          <p:cNvPr id="5" name="円/楕円 4">
            <a:extLst>
              <a:ext uri="{FF2B5EF4-FFF2-40B4-BE49-F238E27FC236}">
                <a16:creationId xmlns:a16="http://schemas.microsoft.com/office/drawing/2014/main" id="{254B858A-300E-EE5A-C9A5-BDC2D211D850}"/>
              </a:ext>
            </a:extLst>
          </p:cNvPr>
          <p:cNvSpPr/>
          <p:nvPr/>
        </p:nvSpPr>
        <p:spPr bwMode="gray">
          <a:xfrm>
            <a:off x="2627784" y="2092806"/>
            <a:ext cx="2896850"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6" name="円/楕円 5">
            <a:extLst>
              <a:ext uri="{FF2B5EF4-FFF2-40B4-BE49-F238E27FC236}">
                <a16:creationId xmlns:a16="http://schemas.microsoft.com/office/drawing/2014/main" id="{DE2FB038-EDDD-B18B-EE62-B809E67920D4}"/>
              </a:ext>
            </a:extLst>
          </p:cNvPr>
          <p:cNvSpPr/>
          <p:nvPr/>
        </p:nvSpPr>
        <p:spPr bwMode="gray">
          <a:xfrm>
            <a:off x="2658455" y="2398497"/>
            <a:ext cx="2181833" cy="494844"/>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7" name="円/楕円 6">
            <a:extLst>
              <a:ext uri="{FF2B5EF4-FFF2-40B4-BE49-F238E27FC236}">
                <a16:creationId xmlns:a16="http://schemas.microsoft.com/office/drawing/2014/main" id="{955704AB-2E4C-4F27-B8E7-82341DBB94F1}"/>
              </a:ext>
            </a:extLst>
          </p:cNvPr>
          <p:cNvSpPr/>
          <p:nvPr/>
        </p:nvSpPr>
        <p:spPr bwMode="gray">
          <a:xfrm>
            <a:off x="4455723" y="2239885"/>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C1BA4B0-BC5A-CA8D-3826-684D7FBBB6AD}"/>
              </a:ext>
            </a:extLst>
          </p:cNvPr>
          <p:cNvSpPr txBox="1"/>
          <p:nvPr/>
        </p:nvSpPr>
        <p:spPr>
          <a:xfrm>
            <a:off x="856410" y="2587650"/>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9" name="円/楕円 8">
            <a:extLst>
              <a:ext uri="{FF2B5EF4-FFF2-40B4-BE49-F238E27FC236}">
                <a16:creationId xmlns:a16="http://schemas.microsoft.com/office/drawing/2014/main" id="{293D41FB-7AD1-1523-F9D3-D585D6FE70C1}"/>
              </a:ext>
            </a:extLst>
          </p:cNvPr>
          <p:cNvSpPr/>
          <p:nvPr/>
        </p:nvSpPr>
        <p:spPr bwMode="gray">
          <a:xfrm>
            <a:off x="5044580" y="2381987"/>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F7AF2D2D-811B-05FD-0555-11FB3B6A44D8}"/>
              </a:ext>
            </a:extLst>
          </p:cNvPr>
          <p:cNvSpPr txBox="1"/>
          <p:nvPr/>
        </p:nvSpPr>
        <p:spPr>
          <a:xfrm>
            <a:off x="2871371" y="2060848"/>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BDE0E263-4F8F-5976-D2B5-6C3C3F145DD3}"/>
              </a:ext>
            </a:extLst>
          </p:cNvPr>
          <p:cNvSpPr txBox="1"/>
          <p:nvPr/>
        </p:nvSpPr>
        <p:spPr>
          <a:xfrm>
            <a:off x="5805268" y="2170016"/>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6249A870-7BF3-9232-596D-249428B4ABC3}"/>
              </a:ext>
            </a:extLst>
          </p:cNvPr>
          <p:cNvSpPr txBox="1"/>
          <p:nvPr/>
        </p:nvSpPr>
        <p:spPr>
          <a:xfrm>
            <a:off x="5796136" y="2498091"/>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13" name="円/楕円 12">
            <a:extLst>
              <a:ext uri="{FF2B5EF4-FFF2-40B4-BE49-F238E27FC236}">
                <a16:creationId xmlns:a16="http://schemas.microsoft.com/office/drawing/2014/main" id="{35C6DFB9-6320-D46B-7293-0774C3A054E4}"/>
              </a:ext>
            </a:extLst>
          </p:cNvPr>
          <p:cNvSpPr/>
          <p:nvPr/>
        </p:nvSpPr>
        <p:spPr bwMode="gray">
          <a:xfrm>
            <a:off x="2610443" y="3789040"/>
            <a:ext cx="2896850"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4" name="円/楕円 13">
            <a:extLst>
              <a:ext uri="{FF2B5EF4-FFF2-40B4-BE49-F238E27FC236}">
                <a16:creationId xmlns:a16="http://schemas.microsoft.com/office/drawing/2014/main" id="{348C36E7-6665-2FBC-721A-88FE9DF9757C}"/>
              </a:ext>
            </a:extLst>
          </p:cNvPr>
          <p:cNvSpPr/>
          <p:nvPr/>
        </p:nvSpPr>
        <p:spPr bwMode="gray">
          <a:xfrm>
            <a:off x="2697688" y="4129598"/>
            <a:ext cx="1502235" cy="435854"/>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5" name="円/楕円 14">
            <a:extLst>
              <a:ext uri="{FF2B5EF4-FFF2-40B4-BE49-F238E27FC236}">
                <a16:creationId xmlns:a16="http://schemas.microsoft.com/office/drawing/2014/main" id="{81C4F34F-5FAB-8555-DBE4-43DB5E29276B}"/>
              </a:ext>
            </a:extLst>
          </p:cNvPr>
          <p:cNvSpPr/>
          <p:nvPr/>
        </p:nvSpPr>
        <p:spPr bwMode="gray">
          <a:xfrm>
            <a:off x="4454912" y="3936119"/>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E2C4EDE4-4591-BC32-F81F-629F2A16C1DE}"/>
              </a:ext>
            </a:extLst>
          </p:cNvPr>
          <p:cNvSpPr txBox="1"/>
          <p:nvPr/>
        </p:nvSpPr>
        <p:spPr>
          <a:xfrm>
            <a:off x="855599" y="4283884"/>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17" name="円/楕円 16">
            <a:extLst>
              <a:ext uri="{FF2B5EF4-FFF2-40B4-BE49-F238E27FC236}">
                <a16:creationId xmlns:a16="http://schemas.microsoft.com/office/drawing/2014/main" id="{4C78F349-9A87-483B-6AC0-31F8D1692A27}"/>
              </a:ext>
            </a:extLst>
          </p:cNvPr>
          <p:cNvSpPr/>
          <p:nvPr/>
        </p:nvSpPr>
        <p:spPr bwMode="gray">
          <a:xfrm>
            <a:off x="4932040" y="4078221"/>
            <a:ext cx="943783"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8DAFFCE0-CDC2-8350-EA03-B4A2161FB438}"/>
              </a:ext>
            </a:extLst>
          </p:cNvPr>
          <p:cNvSpPr txBox="1"/>
          <p:nvPr/>
        </p:nvSpPr>
        <p:spPr>
          <a:xfrm>
            <a:off x="2618359" y="3811293"/>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EE1365A-9A57-6260-CD07-2FA6B223C6EE}"/>
              </a:ext>
            </a:extLst>
          </p:cNvPr>
          <p:cNvSpPr txBox="1"/>
          <p:nvPr/>
        </p:nvSpPr>
        <p:spPr>
          <a:xfrm>
            <a:off x="5878087" y="3867175"/>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60D1C0E2-29B4-5976-F704-46C56B573DA6}"/>
              </a:ext>
            </a:extLst>
          </p:cNvPr>
          <p:cNvSpPr txBox="1"/>
          <p:nvPr/>
        </p:nvSpPr>
        <p:spPr>
          <a:xfrm>
            <a:off x="5868144" y="4194325"/>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21" name="円/楕円 20">
            <a:extLst>
              <a:ext uri="{FF2B5EF4-FFF2-40B4-BE49-F238E27FC236}">
                <a16:creationId xmlns:a16="http://schemas.microsoft.com/office/drawing/2014/main" id="{180EEA7B-2D4B-6123-080D-795766E90DEA}"/>
              </a:ext>
            </a:extLst>
          </p:cNvPr>
          <p:cNvSpPr/>
          <p:nvPr/>
        </p:nvSpPr>
        <p:spPr bwMode="gray">
          <a:xfrm>
            <a:off x="2366404" y="5517232"/>
            <a:ext cx="2695677"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3" name="円/楕円 22">
            <a:extLst>
              <a:ext uri="{FF2B5EF4-FFF2-40B4-BE49-F238E27FC236}">
                <a16:creationId xmlns:a16="http://schemas.microsoft.com/office/drawing/2014/main" id="{4637ACCA-6797-6F62-AD18-F3366F4F5E31}"/>
              </a:ext>
            </a:extLst>
          </p:cNvPr>
          <p:cNvSpPr/>
          <p:nvPr/>
        </p:nvSpPr>
        <p:spPr bwMode="gray">
          <a:xfrm>
            <a:off x="5195516" y="5664311"/>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13B546F2-9909-2729-27D6-9A1F94BD28E6}"/>
              </a:ext>
            </a:extLst>
          </p:cNvPr>
          <p:cNvSpPr txBox="1"/>
          <p:nvPr/>
        </p:nvSpPr>
        <p:spPr>
          <a:xfrm>
            <a:off x="611560" y="6012076"/>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25" name="円/楕円 24">
            <a:extLst>
              <a:ext uri="{FF2B5EF4-FFF2-40B4-BE49-F238E27FC236}">
                <a16:creationId xmlns:a16="http://schemas.microsoft.com/office/drawing/2014/main" id="{32B15EA5-AD3B-4C97-56C3-0EE3A55C5FB8}"/>
              </a:ext>
            </a:extLst>
          </p:cNvPr>
          <p:cNvSpPr/>
          <p:nvPr/>
        </p:nvSpPr>
        <p:spPr bwMode="gray">
          <a:xfrm>
            <a:off x="5784373" y="5806413"/>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C44BEC33-69F5-FCEF-71BC-BE40592E7797}"/>
              </a:ext>
            </a:extLst>
          </p:cNvPr>
          <p:cNvSpPr txBox="1"/>
          <p:nvPr/>
        </p:nvSpPr>
        <p:spPr>
          <a:xfrm>
            <a:off x="2396397" y="5517575"/>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D822B437-6E84-8B6A-05CF-441C4EA71C54}"/>
              </a:ext>
            </a:extLst>
          </p:cNvPr>
          <p:cNvSpPr txBox="1"/>
          <p:nvPr/>
        </p:nvSpPr>
        <p:spPr>
          <a:xfrm>
            <a:off x="6533312" y="5568642"/>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B334F47E-E595-2997-BE1B-37AC3C076C19}"/>
              </a:ext>
            </a:extLst>
          </p:cNvPr>
          <p:cNvSpPr txBox="1"/>
          <p:nvPr/>
        </p:nvSpPr>
        <p:spPr>
          <a:xfrm>
            <a:off x="6533312" y="5922517"/>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29" name="円/楕円 28">
            <a:extLst>
              <a:ext uri="{FF2B5EF4-FFF2-40B4-BE49-F238E27FC236}">
                <a16:creationId xmlns:a16="http://schemas.microsoft.com/office/drawing/2014/main" id="{03E2F3FE-DF7A-0365-62DC-C8BD85C22524}"/>
              </a:ext>
            </a:extLst>
          </p:cNvPr>
          <p:cNvSpPr/>
          <p:nvPr/>
        </p:nvSpPr>
        <p:spPr bwMode="gray">
          <a:xfrm>
            <a:off x="2428910" y="5842369"/>
            <a:ext cx="2123346" cy="449480"/>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B252C24A-85C3-A25F-515D-24B0B8CD4627}"/>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57611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0896877-0B2F-0BE7-1593-F323A5AD143B}"/>
              </a:ext>
            </a:extLst>
          </p:cNvPr>
          <p:cNvSpPr>
            <a:spLocks noGrp="1"/>
          </p:cNvSpPr>
          <p:nvPr>
            <p:ph idx="1"/>
          </p:nvPr>
        </p:nvSpPr>
        <p:spPr>
          <a:xfrm>
            <a:off x="169863" y="737510"/>
            <a:ext cx="8786813" cy="2823857"/>
          </a:xfrm>
        </p:spPr>
        <p:txBody>
          <a:bodyPr/>
          <a:lstStyle/>
          <a:p>
            <a:pPr marL="0" indent="0">
              <a:buNone/>
            </a:pPr>
            <a:r>
              <a:rPr lang="en-US" altLang="ja-JP" dirty="0"/>
              <a:t>1. </a:t>
            </a:r>
            <a:r>
              <a:rPr lang="ja-JP" altLang="en-US"/>
              <a:t>プログラム生成には成功したが望むプログラムではない</a:t>
            </a:r>
            <a:endParaRPr lang="en-US" altLang="ja-JP" dirty="0"/>
          </a:p>
          <a:p>
            <a:pPr lvl="1"/>
            <a:r>
              <a:rPr lang="ja-JP" altLang="en-US"/>
              <a:t>現状アプローチ</a:t>
            </a:r>
            <a:endParaRPr lang="en-US" altLang="ja-JP" dirty="0"/>
          </a:p>
          <a:p>
            <a:pPr lvl="2"/>
            <a:r>
              <a:rPr lang="en-US" altLang="ja-JP" dirty="0"/>
              <a:t>1) Active learning </a:t>
            </a:r>
            <a:r>
              <a:rPr lang="ja-JP" altLang="en-US"/>
              <a:t>的アプローチ。複数プログラムに対して、バリエーション豊富な出力する例を提案する。（</a:t>
            </a:r>
            <a:r>
              <a:rPr lang="en-US" altLang="ja-JP" dirty="0"/>
              <a:t>Mayer et al. 2015</a:t>
            </a:r>
            <a:r>
              <a:rPr lang="ja-JP" altLang="en-US"/>
              <a:t>）。</a:t>
            </a:r>
            <a:endParaRPr lang="en-US" altLang="ja-JP" dirty="0"/>
          </a:p>
          <a:p>
            <a:pPr lvl="2"/>
            <a:r>
              <a:rPr lang="en-US" altLang="ja-JP" dirty="0"/>
              <a:t>2) </a:t>
            </a:r>
            <a:r>
              <a:rPr lang="ja-JP" altLang="en-US"/>
              <a:t>ユーザにプログラムを表示し、ユーザがプログラム要素（オペレーション）に対して採用</a:t>
            </a:r>
            <a:r>
              <a:rPr lang="en-US" altLang="ja-JP" dirty="0"/>
              <a:t>or</a:t>
            </a:r>
            <a:r>
              <a:rPr lang="ja-JP" altLang="en-US"/>
              <a:t>不採用を指定できる</a:t>
            </a:r>
            <a:r>
              <a:rPr lang="en-US" altLang="ja-JP" dirty="0"/>
              <a:t>I/F</a:t>
            </a:r>
            <a:r>
              <a:rPr lang="ja-JP" altLang="en-US"/>
              <a:t>を提供する。</a:t>
            </a:r>
            <a:r>
              <a:rPr lang="en-US" altLang="ja-JP" dirty="0"/>
              <a:t>(Peleg et al. 2018)</a:t>
            </a:r>
          </a:p>
          <a:p>
            <a:pPr lvl="1"/>
            <a:r>
              <a:rPr lang="ja-JP" altLang="en-US"/>
              <a:t>上記アプローチは、我々の</a:t>
            </a:r>
            <a:r>
              <a:rPr lang="en-US" altLang="ja-JP" dirty="0"/>
              <a:t>PBE</a:t>
            </a:r>
            <a:r>
              <a:rPr lang="ja-JP" altLang="en-US"/>
              <a:t>システムにも適用できる可能性がある。</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B6A27E06-BCF3-84E8-59B8-0FE383E01EC0}"/>
              </a:ext>
            </a:extLst>
          </p:cNvPr>
          <p:cNvSpPr>
            <a:spLocks noGrp="1"/>
          </p:cNvSpPr>
          <p:nvPr>
            <p:ph type="sldNum" sz="quarter" idx="10"/>
          </p:nvPr>
        </p:nvSpPr>
        <p:spPr/>
        <p:txBody>
          <a:bodyPr/>
          <a:lstStyle/>
          <a:p>
            <a:fld id="{DE2B87E1-F9DF-4BEE-B07D-635D26011F4B}" type="slidenum">
              <a:rPr lang="en-US" altLang="ja-JP" smtClean="0"/>
              <a:pPr/>
              <a:t>74</a:t>
            </a:fld>
            <a:endParaRPr lang="en-US" altLang="ja-JP"/>
          </a:p>
        </p:txBody>
      </p:sp>
      <p:sp>
        <p:nvSpPr>
          <p:cNvPr id="14" name="円/楕円 13">
            <a:extLst>
              <a:ext uri="{FF2B5EF4-FFF2-40B4-BE49-F238E27FC236}">
                <a16:creationId xmlns:a16="http://schemas.microsoft.com/office/drawing/2014/main" id="{9F2298EB-6AC4-4F75-B3F9-1FE21902F4CF}"/>
              </a:ext>
            </a:extLst>
          </p:cNvPr>
          <p:cNvSpPr/>
          <p:nvPr/>
        </p:nvSpPr>
        <p:spPr bwMode="gray">
          <a:xfrm>
            <a:off x="2495583" y="4250493"/>
            <a:ext cx="2896850"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5" name="円/楕円 14">
            <a:extLst>
              <a:ext uri="{FF2B5EF4-FFF2-40B4-BE49-F238E27FC236}">
                <a16:creationId xmlns:a16="http://schemas.microsoft.com/office/drawing/2014/main" id="{71E5791D-0E9D-6F0C-29C7-4AA993581AA0}"/>
              </a:ext>
            </a:extLst>
          </p:cNvPr>
          <p:cNvSpPr/>
          <p:nvPr/>
        </p:nvSpPr>
        <p:spPr bwMode="gray">
          <a:xfrm>
            <a:off x="2526254" y="4556184"/>
            <a:ext cx="2181833" cy="494844"/>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6" name="円/楕円 15">
            <a:extLst>
              <a:ext uri="{FF2B5EF4-FFF2-40B4-BE49-F238E27FC236}">
                <a16:creationId xmlns:a16="http://schemas.microsoft.com/office/drawing/2014/main" id="{3370F6C4-06E6-CA58-16D7-2E09A50A6A0A}"/>
              </a:ext>
            </a:extLst>
          </p:cNvPr>
          <p:cNvSpPr/>
          <p:nvPr/>
        </p:nvSpPr>
        <p:spPr bwMode="gray">
          <a:xfrm>
            <a:off x="4323522" y="4397572"/>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29966B4B-22CE-1E69-8F4A-CBD14FBD2470}"/>
              </a:ext>
            </a:extLst>
          </p:cNvPr>
          <p:cNvSpPr txBox="1"/>
          <p:nvPr/>
        </p:nvSpPr>
        <p:spPr>
          <a:xfrm>
            <a:off x="724209" y="4745337"/>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18" name="円/楕円 17">
            <a:extLst>
              <a:ext uri="{FF2B5EF4-FFF2-40B4-BE49-F238E27FC236}">
                <a16:creationId xmlns:a16="http://schemas.microsoft.com/office/drawing/2014/main" id="{3C2BCB28-7638-ED4D-FA32-F5020A74BB54}"/>
              </a:ext>
            </a:extLst>
          </p:cNvPr>
          <p:cNvSpPr/>
          <p:nvPr/>
        </p:nvSpPr>
        <p:spPr bwMode="gray">
          <a:xfrm>
            <a:off x="4912379" y="4539674"/>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31AFE356-2EA4-D9DB-7FA1-1C7ACEF15115}"/>
              </a:ext>
            </a:extLst>
          </p:cNvPr>
          <p:cNvSpPr txBox="1"/>
          <p:nvPr/>
        </p:nvSpPr>
        <p:spPr>
          <a:xfrm>
            <a:off x="2739170" y="4218535"/>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932E11AF-0E5D-2755-EEA1-B59F651892D1}"/>
              </a:ext>
            </a:extLst>
          </p:cNvPr>
          <p:cNvSpPr txBox="1"/>
          <p:nvPr/>
        </p:nvSpPr>
        <p:spPr>
          <a:xfrm>
            <a:off x="5673067" y="4327703"/>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6E65D429-3AB6-2BAD-949A-5A665394FF70}"/>
              </a:ext>
            </a:extLst>
          </p:cNvPr>
          <p:cNvSpPr txBox="1"/>
          <p:nvPr/>
        </p:nvSpPr>
        <p:spPr>
          <a:xfrm>
            <a:off x="5663935" y="4655778"/>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22" name="右矢印 21">
            <a:extLst>
              <a:ext uri="{FF2B5EF4-FFF2-40B4-BE49-F238E27FC236}">
                <a16:creationId xmlns:a16="http://schemas.microsoft.com/office/drawing/2014/main" id="{015B0BD4-35CF-97D5-7802-04503104B291}"/>
              </a:ext>
            </a:extLst>
          </p:cNvPr>
          <p:cNvSpPr/>
          <p:nvPr/>
        </p:nvSpPr>
        <p:spPr bwMode="gray">
          <a:xfrm>
            <a:off x="4602900" y="4566396"/>
            <a:ext cx="330336" cy="484632"/>
          </a:xfrm>
          <a:prstGeom prst="rightArrow">
            <a:avLst/>
          </a:pr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4" name="右矢印 23">
            <a:extLst>
              <a:ext uri="{FF2B5EF4-FFF2-40B4-BE49-F238E27FC236}">
                <a16:creationId xmlns:a16="http://schemas.microsoft.com/office/drawing/2014/main" id="{8EA3B3F8-A702-686C-3E21-09C7A04071B6}"/>
              </a:ext>
            </a:extLst>
          </p:cNvPr>
          <p:cNvSpPr/>
          <p:nvPr/>
        </p:nvSpPr>
        <p:spPr bwMode="gray">
          <a:xfrm rot="4505646">
            <a:off x="5006144" y="4212282"/>
            <a:ext cx="139045" cy="510824"/>
          </a:xfrm>
          <a:prstGeom prst="rightArrow">
            <a:avLst/>
          </a:prstGeom>
          <a:solidFill>
            <a:srgbClr val="C0700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6" name="四角形吹き出し 25">
            <a:extLst>
              <a:ext uri="{FF2B5EF4-FFF2-40B4-BE49-F238E27FC236}">
                <a16:creationId xmlns:a16="http://schemas.microsoft.com/office/drawing/2014/main" id="{B9B465D7-F349-B456-434F-535DDAAF5665}"/>
              </a:ext>
            </a:extLst>
          </p:cNvPr>
          <p:cNvSpPr/>
          <p:nvPr/>
        </p:nvSpPr>
        <p:spPr bwMode="gray">
          <a:xfrm>
            <a:off x="3545573" y="3503746"/>
            <a:ext cx="3384376" cy="509721"/>
          </a:xfrm>
          <a:prstGeom prst="wedgeRectCallout">
            <a:avLst>
              <a:gd name="adj1" fmla="val -4824"/>
              <a:gd name="adj2" fmla="val 116473"/>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342900" indent="-342900">
              <a:buAutoNum type="arabicParenR"/>
            </a:pPr>
            <a:r>
              <a:rPr lang="en-US" altLang="ja-JP" sz="1400" dirty="0">
                <a:solidFill>
                  <a:srgbClr val="C07000"/>
                </a:solidFill>
                <a:latin typeface="Meiryo UI" panose="020B0604030504040204" pitchFamily="50" charset="-128"/>
                <a:ea typeface="Meiryo UI" panose="020B0604030504040204" pitchFamily="50" charset="-128"/>
              </a:rPr>
              <a:t>Consistent Programs </a:t>
            </a:r>
            <a:r>
              <a:rPr lang="ja-JP" altLang="en-US" sz="1400">
                <a:solidFill>
                  <a:srgbClr val="C07000"/>
                </a:solidFill>
                <a:latin typeface="Meiryo UI" panose="020B0604030504040204" pitchFamily="50" charset="-128"/>
                <a:ea typeface="Meiryo UI" panose="020B0604030504040204" pitchFamily="50" charset="-128"/>
              </a:rPr>
              <a:t>を</a:t>
            </a:r>
            <a:r>
              <a:rPr lang="en-US" altLang="ja-JP" sz="1400" dirty="0">
                <a:solidFill>
                  <a:srgbClr val="C07000"/>
                </a:solidFill>
                <a:latin typeface="Meiryo UI" panose="020B0604030504040204" pitchFamily="50" charset="-128"/>
                <a:ea typeface="Meiryo UI" panose="020B0604030504040204" pitchFamily="50" charset="-128"/>
              </a:rPr>
              <a:t> </a:t>
            </a:r>
          </a:p>
          <a:p>
            <a:r>
              <a:rPr lang="en-US" altLang="ja-JP" sz="1400" dirty="0">
                <a:solidFill>
                  <a:srgbClr val="C07000"/>
                </a:solidFill>
                <a:latin typeface="Meiryo UI" panose="020B0604030504040204" pitchFamily="50" charset="-128"/>
                <a:ea typeface="Meiryo UI" panose="020B0604030504040204" pitchFamily="50" charset="-128"/>
              </a:rPr>
              <a:t>Generalized Programs </a:t>
            </a:r>
            <a:r>
              <a:rPr lang="ja-JP" altLang="en-US" sz="1400">
                <a:solidFill>
                  <a:srgbClr val="C07000"/>
                </a:solidFill>
                <a:latin typeface="Meiryo UI" panose="020B0604030504040204" pitchFamily="50" charset="-128"/>
                <a:ea typeface="Meiryo UI" panose="020B0604030504040204" pitchFamily="50" charset="-128"/>
              </a:rPr>
              <a:t>に近づける</a:t>
            </a:r>
            <a:endParaRPr lang="ja-JP" altLang="en-US" sz="1400" dirty="0">
              <a:solidFill>
                <a:srgbClr val="C07000"/>
              </a:solidFill>
              <a:latin typeface="Meiryo UI" panose="020B0604030504040204" pitchFamily="50" charset="-128"/>
              <a:ea typeface="Meiryo UI" panose="020B0604030504040204" pitchFamily="50" charset="-128"/>
            </a:endParaRPr>
          </a:p>
        </p:txBody>
      </p:sp>
      <p:sp>
        <p:nvSpPr>
          <p:cNvPr id="27" name="四角形吹き出し 26">
            <a:extLst>
              <a:ext uri="{FF2B5EF4-FFF2-40B4-BE49-F238E27FC236}">
                <a16:creationId xmlns:a16="http://schemas.microsoft.com/office/drawing/2014/main" id="{13947590-A927-84C6-7742-874E057D0E61}"/>
              </a:ext>
            </a:extLst>
          </p:cNvPr>
          <p:cNvSpPr/>
          <p:nvPr/>
        </p:nvSpPr>
        <p:spPr bwMode="gray">
          <a:xfrm>
            <a:off x="4439799" y="5302452"/>
            <a:ext cx="3444569" cy="574820"/>
          </a:xfrm>
          <a:prstGeom prst="wedgeRectCallout">
            <a:avLst>
              <a:gd name="adj1" fmla="val -40095"/>
              <a:gd name="adj2" fmla="val -87026"/>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400" dirty="0">
                <a:solidFill>
                  <a:srgbClr val="1782DB"/>
                </a:solidFill>
                <a:latin typeface="Meiryo UI" panose="020B0604030504040204" pitchFamily="50" charset="-128"/>
                <a:ea typeface="Meiryo UI" panose="020B0604030504040204" pitchFamily="50" charset="-128"/>
              </a:rPr>
              <a:t>2) Explored space </a:t>
            </a:r>
            <a:r>
              <a:rPr lang="ja-JP" altLang="en-US" sz="1400">
                <a:solidFill>
                  <a:srgbClr val="1782DB"/>
                </a:solidFill>
                <a:latin typeface="Meiryo UI" panose="020B0604030504040204" pitchFamily="50" charset="-128"/>
                <a:ea typeface="Meiryo UI" panose="020B0604030504040204" pitchFamily="50" charset="-128"/>
              </a:rPr>
              <a:t>を</a:t>
            </a:r>
            <a:r>
              <a:rPr lang="en-US" altLang="ja-JP" sz="1400" dirty="0">
                <a:solidFill>
                  <a:srgbClr val="1782DB"/>
                </a:solidFill>
                <a:latin typeface="Meiryo UI" panose="020B0604030504040204" pitchFamily="50" charset="-128"/>
                <a:ea typeface="Meiryo UI" panose="020B0604030504040204" pitchFamily="50" charset="-128"/>
              </a:rPr>
              <a:t> </a:t>
            </a:r>
          </a:p>
          <a:p>
            <a:r>
              <a:rPr lang="en-US" altLang="ja-JP" sz="1400" dirty="0">
                <a:solidFill>
                  <a:srgbClr val="1782DB"/>
                </a:solidFill>
                <a:latin typeface="Meiryo UI" panose="020B0604030504040204" pitchFamily="50" charset="-128"/>
                <a:ea typeface="Meiryo UI" panose="020B0604030504040204" pitchFamily="50" charset="-128"/>
              </a:rPr>
              <a:t>Generalized Programs </a:t>
            </a:r>
            <a:r>
              <a:rPr lang="ja-JP" altLang="en-US" sz="1400">
                <a:solidFill>
                  <a:srgbClr val="1782DB"/>
                </a:solidFill>
                <a:latin typeface="Meiryo UI" panose="020B0604030504040204" pitchFamily="50" charset="-128"/>
                <a:ea typeface="Meiryo UI" panose="020B0604030504040204" pitchFamily="50" charset="-128"/>
              </a:rPr>
              <a:t>に近づける</a:t>
            </a:r>
            <a:endParaRPr lang="ja-JP" altLang="en-US" sz="1400" dirty="0">
              <a:solidFill>
                <a:srgbClr val="1782DB"/>
              </a:solidFill>
              <a:latin typeface="Meiryo UI" panose="020B0604030504040204" pitchFamily="50" charset="-128"/>
              <a:ea typeface="Meiryo UI" panose="020B0604030504040204" pitchFamily="50" charset="-128"/>
            </a:endParaRPr>
          </a:p>
        </p:txBody>
      </p:sp>
      <p:sp>
        <p:nvSpPr>
          <p:cNvPr id="23" name="タイトル 1">
            <a:extLst>
              <a:ext uri="{FF2B5EF4-FFF2-40B4-BE49-F238E27FC236}">
                <a16:creationId xmlns:a16="http://schemas.microsoft.com/office/drawing/2014/main" id="{31971B2F-D6B3-55DC-CC5B-F298398E58B9}"/>
              </a:ext>
            </a:extLst>
          </p:cNvPr>
          <p:cNvSpPr txBox="1">
            <a:spLocks/>
          </p:cNvSpPr>
          <p:nvPr/>
        </p:nvSpPr>
        <p:spPr bwMode="gray">
          <a:xfrm>
            <a:off x="107504" y="-29767"/>
            <a:ext cx="7858125"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tabLst>
                <a:tab pos="3676650" algn="l"/>
              </a:tabLst>
              <a:defRPr kumimoji="1" sz="3200">
                <a:solidFill>
                  <a:schemeClr val="tx2"/>
                </a:solidFill>
                <a:latin typeface="Meiryo UI" panose="020B0604030504040204" pitchFamily="50" charset="-128"/>
                <a:ea typeface="Meiryo UI" panose="020B0604030504040204" pitchFamily="50" charset="-128"/>
                <a:cs typeface="+mj-cs"/>
                <a:sym typeface="Meiryo UI" panose="020B0604030504040204" pitchFamily="50" charset="-128"/>
              </a:defRPr>
            </a:lvl1pPr>
            <a:lvl2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eaLnBrk="1" fontAlgn="base" hangingPunct="1">
              <a:spcBef>
                <a:spcPct val="0"/>
              </a:spcBef>
              <a:spcAft>
                <a:spcPct val="0"/>
              </a:spcAft>
              <a:tabLst>
                <a:tab pos="3676650" algn="l"/>
              </a:tabLst>
              <a:defRPr kumimoji="1" sz="3200">
                <a:solidFill>
                  <a:schemeClr val="tx2"/>
                </a:solidFill>
                <a:latin typeface="Arial" charset="0"/>
                <a:ea typeface="ＭＳ Ｐゴシック" pitchFamily="50" charset="-128"/>
              </a:defRPr>
            </a:lvl9pPr>
          </a:lstStyle>
          <a:p>
            <a:r>
              <a:rPr lang="en-US" altLang="ja-JP" kern="0" dirty="0"/>
              <a:t>Failure Case (Ambiguous Specification)</a:t>
            </a:r>
            <a:endParaRPr lang="ja-JP" altLang="en-US" kern="0"/>
          </a:p>
        </p:txBody>
      </p:sp>
      <p:sp>
        <p:nvSpPr>
          <p:cNvPr id="5" name="テキスト ボックス 4">
            <a:extLst>
              <a:ext uri="{FF2B5EF4-FFF2-40B4-BE49-F238E27FC236}">
                <a16:creationId xmlns:a16="http://schemas.microsoft.com/office/drawing/2014/main" id="{4702C57E-E2AC-0115-2CAD-C5E37A55E19E}"/>
              </a:ext>
            </a:extLst>
          </p:cNvPr>
          <p:cNvSpPr txBox="1"/>
          <p:nvPr/>
        </p:nvSpPr>
        <p:spPr>
          <a:xfrm>
            <a:off x="571377" y="5865454"/>
            <a:ext cx="8273419" cy="769441"/>
          </a:xfrm>
          <a:prstGeom prst="rect">
            <a:avLst/>
          </a:prstGeom>
          <a:noFill/>
        </p:spPr>
        <p:txBody>
          <a:bodyPr vert="horz" wrap="none" rtlCol="0">
            <a:spAutoFit/>
          </a:bodyPr>
          <a:lstStyle/>
          <a:p>
            <a:pPr algn="l"/>
            <a:r>
              <a:rPr lang="en-US" altLang="ja-JP" sz="1100" dirty="0">
                <a:latin typeface="+mn-ea"/>
                <a:ea typeface="+mn-ea"/>
              </a:rPr>
              <a:t>Mayer et al. User interaction models for disambiguation in programming by example. </a:t>
            </a:r>
          </a:p>
          <a:p>
            <a:pPr algn="l"/>
            <a:r>
              <a:rPr lang="en-US" altLang="ja-JP" sz="1100" dirty="0">
                <a:latin typeface="+mn-ea"/>
                <a:ea typeface="+mn-ea"/>
              </a:rPr>
              <a:t>In </a:t>
            </a:r>
            <a:r>
              <a:rPr lang="en-US" altLang="ja-JP" sz="1100" i="1" dirty="0">
                <a:latin typeface="+mn-ea"/>
                <a:ea typeface="+mn-ea"/>
              </a:rPr>
              <a:t>Proceedings of the 28th Annual ACM Symposium on User Interface Software &amp; Technology, pages 291–301, 2015.</a:t>
            </a:r>
          </a:p>
          <a:p>
            <a:pPr algn="l"/>
            <a:r>
              <a:rPr lang="en-US" altLang="ja-JP" sz="1100" dirty="0">
                <a:latin typeface="+mn-ea"/>
                <a:ea typeface="+mn-ea"/>
              </a:rPr>
              <a:t>Peleg et al. Programming not only by example. </a:t>
            </a:r>
          </a:p>
          <a:p>
            <a:pPr algn="l"/>
            <a:r>
              <a:rPr lang="en-US" altLang="ja-JP" sz="1100" dirty="0">
                <a:latin typeface="+mn-ea"/>
                <a:ea typeface="+mn-ea"/>
              </a:rPr>
              <a:t>In </a:t>
            </a:r>
            <a:r>
              <a:rPr lang="en-US" altLang="ja-JP" sz="1100" i="1" dirty="0">
                <a:latin typeface="+mn-ea"/>
                <a:ea typeface="+mn-ea"/>
              </a:rPr>
              <a:t>2018 IEEE/ACM 40th International Conference on Software Engineering (ICSE), pages 1114–1124, 2018. </a:t>
            </a:r>
            <a:endParaRPr kumimoji="1" lang="ja-JP" altLang="en-US" sz="1100" i="1" dirty="0">
              <a:latin typeface="+mn-ea"/>
              <a:ea typeface="+mn-ea"/>
            </a:endParaRPr>
          </a:p>
        </p:txBody>
      </p:sp>
      <p:sp>
        <p:nvSpPr>
          <p:cNvPr id="2" name="正方形/長方形 1">
            <a:extLst>
              <a:ext uri="{FF2B5EF4-FFF2-40B4-BE49-F238E27FC236}">
                <a16:creationId xmlns:a16="http://schemas.microsoft.com/office/drawing/2014/main" id="{33157DB9-BDD0-4075-4698-D11A30FF4012}"/>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85293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0896877-0B2F-0BE7-1593-F323A5AD143B}"/>
              </a:ext>
            </a:extLst>
          </p:cNvPr>
          <p:cNvSpPr>
            <a:spLocks noGrp="1"/>
          </p:cNvSpPr>
          <p:nvPr>
            <p:ph idx="1"/>
          </p:nvPr>
        </p:nvSpPr>
        <p:spPr>
          <a:xfrm>
            <a:off x="169863" y="718833"/>
            <a:ext cx="8786813" cy="2458363"/>
          </a:xfrm>
        </p:spPr>
        <p:txBody>
          <a:bodyPr/>
          <a:lstStyle/>
          <a:p>
            <a:pPr marL="0" indent="0">
              <a:buNone/>
            </a:pPr>
            <a:r>
              <a:rPr lang="en-US" altLang="ja-JP" dirty="0"/>
              <a:t>2.</a:t>
            </a:r>
            <a:r>
              <a:rPr lang="ja-JP" altLang="en-US"/>
              <a:t>例を表す解がプログラム空間に存在するが、プログラム生成に失敗する。</a:t>
            </a:r>
            <a:endParaRPr lang="en-US" altLang="ja-JP" dirty="0"/>
          </a:p>
          <a:p>
            <a:pPr lvl="1"/>
            <a:r>
              <a:rPr lang="ja-JP" altLang="en-US"/>
              <a:t>現状アプローチ</a:t>
            </a:r>
            <a:endParaRPr lang="en-US" altLang="ja-JP" dirty="0"/>
          </a:p>
          <a:p>
            <a:pPr lvl="2"/>
            <a:r>
              <a:rPr lang="en-US" altLang="ja-JP" dirty="0"/>
              <a:t>1) </a:t>
            </a:r>
            <a:r>
              <a:rPr lang="ja-JP" altLang="en-US"/>
              <a:t>ユーザに、例をより簡単な例の組合せに分割してもらう。</a:t>
            </a:r>
            <a:endParaRPr lang="en-US" altLang="ja-JP" dirty="0"/>
          </a:p>
          <a:p>
            <a:pPr lvl="2"/>
            <a:r>
              <a:rPr lang="en-US" altLang="ja-JP" dirty="0"/>
              <a:t>2) </a:t>
            </a:r>
            <a:r>
              <a:rPr lang="ja-JP" altLang="en-US"/>
              <a:t>探索プログラム空間（</a:t>
            </a:r>
            <a:r>
              <a:rPr lang="en-US" altLang="ja-JP" dirty="0"/>
              <a:t>explored space</a:t>
            </a:r>
            <a:r>
              <a:rPr lang="ja-JP" altLang="en-US"/>
              <a:t>）のサマリーを生成し、ユーザに表示する。</a:t>
            </a:r>
            <a:r>
              <a:rPr lang="en-US" altLang="ja-JP" dirty="0"/>
              <a:t>(Zhang et al. 2021)</a:t>
            </a:r>
          </a:p>
          <a:p>
            <a:pPr lvl="1"/>
            <a:r>
              <a:rPr lang="ja-JP" altLang="en-US"/>
              <a:t>探索プログラム空間から有用な情報（</a:t>
            </a:r>
            <a:r>
              <a:rPr lang="en-US" altLang="ja-JP" dirty="0"/>
              <a:t>consistent program </a:t>
            </a:r>
            <a:r>
              <a:rPr lang="ja-JP" altLang="en-US"/>
              <a:t>に近そうなプログラムの表示など）をどう抽出するかが課題</a:t>
            </a:r>
            <a:endParaRPr lang="en-US" altLang="ja-JP" dirty="0"/>
          </a:p>
        </p:txBody>
      </p:sp>
      <p:sp>
        <p:nvSpPr>
          <p:cNvPr id="4" name="スライド番号プレースホルダー 3">
            <a:extLst>
              <a:ext uri="{FF2B5EF4-FFF2-40B4-BE49-F238E27FC236}">
                <a16:creationId xmlns:a16="http://schemas.microsoft.com/office/drawing/2014/main" id="{B6A27E06-BCF3-84E8-59B8-0FE383E01EC0}"/>
              </a:ext>
            </a:extLst>
          </p:cNvPr>
          <p:cNvSpPr>
            <a:spLocks noGrp="1"/>
          </p:cNvSpPr>
          <p:nvPr>
            <p:ph type="sldNum" sz="quarter" idx="10"/>
          </p:nvPr>
        </p:nvSpPr>
        <p:spPr/>
        <p:txBody>
          <a:bodyPr/>
          <a:lstStyle/>
          <a:p>
            <a:fld id="{DE2B87E1-F9DF-4BEE-B07D-635D26011F4B}" type="slidenum">
              <a:rPr lang="en-US" altLang="ja-JP" smtClean="0"/>
              <a:pPr/>
              <a:t>75</a:t>
            </a:fld>
            <a:endParaRPr lang="en-US" altLang="ja-JP"/>
          </a:p>
        </p:txBody>
      </p:sp>
      <p:sp>
        <p:nvSpPr>
          <p:cNvPr id="16" name="円/楕円 15">
            <a:extLst>
              <a:ext uri="{FF2B5EF4-FFF2-40B4-BE49-F238E27FC236}">
                <a16:creationId xmlns:a16="http://schemas.microsoft.com/office/drawing/2014/main" id="{60E090FC-C6A6-1966-6550-1B6DE406F37A}"/>
              </a:ext>
            </a:extLst>
          </p:cNvPr>
          <p:cNvSpPr/>
          <p:nvPr/>
        </p:nvSpPr>
        <p:spPr bwMode="gray">
          <a:xfrm>
            <a:off x="2569904" y="4074259"/>
            <a:ext cx="2896850"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7" name="円/楕円 16">
            <a:extLst>
              <a:ext uri="{FF2B5EF4-FFF2-40B4-BE49-F238E27FC236}">
                <a16:creationId xmlns:a16="http://schemas.microsoft.com/office/drawing/2014/main" id="{91A2585D-132F-5944-58AB-A40871782957}"/>
              </a:ext>
            </a:extLst>
          </p:cNvPr>
          <p:cNvSpPr/>
          <p:nvPr/>
        </p:nvSpPr>
        <p:spPr bwMode="gray">
          <a:xfrm>
            <a:off x="2657149" y="4414817"/>
            <a:ext cx="1502235" cy="435854"/>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8" name="円/楕円 17">
            <a:extLst>
              <a:ext uri="{FF2B5EF4-FFF2-40B4-BE49-F238E27FC236}">
                <a16:creationId xmlns:a16="http://schemas.microsoft.com/office/drawing/2014/main" id="{7E92B2BD-F500-8BE5-30C3-51FB921C73E0}"/>
              </a:ext>
            </a:extLst>
          </p:cNvPr>
          <p:cNvSpPr/>
          <p:nvPr/>
        </p:nvSpPr>
        <p:spPr bwMode="gray">
          <a:xfrm>
            <a:off x="4414373" y="4221338"/>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8486317-34C1-855D-1752-A110AE3E6881}"/>
              </a:ext>
            </a:extLst>
          </p:cNvPr>
          <p:cNvSpPr txBox="1"/>
          <p:nvPr/>
        </p:nvSpPr>
        <p:spPr>
          <a:xfrm>
            <a:off x="815060" y="4569103"/>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20" name="円/楕円 19">
            <a:extLst>
              <a:ext uri="{FF2B5EF4-FFF2-40B4-BE49-F238E27FC236}">
                <a16:creationId xmlns:a16="http://schemas.microsoft.com/office/drawing/2014/main" id="{91484A63-5139-70F5-CFFC-C0CF66287911}"/>
              </a:ext>
            </a:extLst>
          </p:cNvPr>
          <p:cNvSpPr/>
          <p:nvPr/>
        </p:nvSpPr>
        <p:spPr bwMode="gray">
          <a:xfrm>
            <a:off x="5003230" y="4363440"/>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81A42DE-958B-90F3-30AE-7554C621F49D}"/>
              </a:ext>
            </a:extLst>
          </p:cNvPr>
          <p:cNvSpPr txBox="1"/>
          <p:nvPr/>
        </p:nvSpPr>
        <p:spPr>
          <a:xfrm>
            <a:off x="2577820" y="4096512"/>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6075DF1C-F3C7-242C-D3CB-AF04357FDFCD}"/>
              </a:ext>
            </a:extLst>
          </p:cNvPr>
          <p:cNvSpPr txBox="1"/>
          <p:nvPr/>
        </p:nvSpPr>
        <p:spPr>
          <a:xfrm>
            <a:off x="5837548" y="4152394"/>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0C22B370-5A95-E83C-3846-59F19B23BF1B}"/>
              </a:ext>
            </a:extLst>
          </p:cNvPr>
          <p:cNvSpPr txBox="1"/>
          <p:nvPr/>
        </p:nvSpPr>
        <p:spPr>
          <a:xfrm>
            <a:off x="5827605" y="4479544"/>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24" name="右矢印 23">
            <a:extLst>
              <a:ext uri="{FF2B5EF4-FFF2-40B4-BE49-F238E27FC236}">
                <a16:creationId xmlns:a16="http://schemas.microsoft.com/office/drawing/2014/main" id="{0C872A85-FF7A-3F63-F19F-992E409C18B2}"/>
              </a:ext>
            </a:extLst>
          </p:cNvPr>
          <p:cNvSpPr/>
          <p:nvPr/>
        </p:nvSpPr>
        <p:spPr bwMode="gray">
          <a:xfrm>
            <a:off x="4135370" y="4390428"/>
            <a:ext cx="330336" cy="484632"/>
          </a:xfrm>
          <a:prstGeom prst="rightArrow">
            <a:avLst/>
          </a:pr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5" name="四角形吹き出し 24">
            <a:extLst>
              <a:ext uri="{FF2B5EF4-FFF2-40B4-BE49-F238E27FC236}">
                <a16:creationId xmlns:a16="http://schemas.microsoft.com/office/drawing/2014/main" id="{3CDC4FD7-7089-DB60-052E-57044C2C396A}"/>
              </a:ext>
            </a:extLst>
          </p:cNvPr>
          <p:cNvSpPr/>
          <p:nvPr/>
        </p:nvSpPr>
        <p:spPr bwMode="gray">
          <a:xfrm>
            <a:off x="4135370" y="5236136"/>
            <a:ext cx="2954079" cy="565587"/>
          </a:xfrm>
          <a:prstGeom prst="wedgeRectCallout">
            <a:avLst>
              <a:gd name="adj1" fmla="val -39723"/>
              <a:gd name="adj2" fmla="val -117972"/>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400" dirty="0">
                <a:solidFill>
                  <a:srgbClr val="1782DB"/>
                </a:solidFill>
                <a:latin typeface="Meiryo UI" panose="020B0604030504040204" pitchFamily="50" charset="-128"/>
                <a:ea typeface="Meiryo UI" panose="020B0604030504040204" pitchFamily="50" charset="-128"/>
              </a:rPr>
              <a:t>2) Explored space </a:t>
            </a:r>
            <a:r>
              <a:rPr lang="ja-JP" altLang="en-US" sz="1400">
                <a:solidFill>
                  <a:srgbClr val="1782DB"/>
                </a:solidFill>
                <a:latin typeface="Meiryo UI" panose="020B0604030504040204" pitchFamily="50" charset="-128"/>
                <a:ea typeface="Meiryo UI" panose="020B0604030504040204" pitchFamily="50" charset="-128"/>
              </a:rPr>
              <a:t>を</a:t>
            </a:r>
            <a:r>
              <a:rPr lang="en-US" altLang="ja-JP" sz="1400" dirty="0">
                <a:solidFill>
                  <a:srgbClr val="1782DB"/>
                </a:solidFill>
                <a:latin typeface="Meiryo UI" panose="020B0604030504040204" pitchFamily="50" charset="-128"/>
                <a:ea typeface="Meiryo UI" panose="020B0604030504040204" pitchFamily="50" charset="-128"/>
              </a:rPr>
              <a:t> </a:t>
            </a:r>
          </a:p>
          <a:p>
            <a:r>
              <a:rPr lang="en-US" altLang="ja-JP" sz="1400" dirty="0">
                <a:solidFill>
                  <a:srgbClr val="1782DB"/>
                </a:solidFill>
                <a:latin typeface="Meiryo UI" panose="020B0604030504040204" pitchFamily="50" charset="-128"/>
                <a:ea typeface="Meiryo UI" panose="020B0604030504040204" pitchFamily="50" charset="-128"/>
              </a:rPr>
              <a:t>Consistent Programs </a:t>
            </a:r>
            <a:r>
              <a:rPr lang="ja-JP" altLang="en-US" sz="1400">
                <a:solidFill>
                  <a:srgbClr val="1782DB"/>
                </a:solidFill>
                <a:latin typeface="Meiryo UI" panose="020B0604030504040204" pitchFamily="50" charset="-128"/>
                <a:ea typeface="Meiryo UI" panose="020B0604030504040204" pitchFamily="50" charset="-128"/>
              </a:rPr>
              <a:t>に近づける</a:t>
            </a:r>
            <a:endParaRPr lang="ja-JP" altLang="en-US" sz="1400" dirty="0">
              <a:solidFill>
                <a:srgbClr val="1782DB"/>
              </a:solidFill>
              <a:latin typeface="Meiryo UI" panose="020B0604030504040204" pitchFamily="50" charset="-128"/>
              <a:ea typeface="Meiryo UI" panose="020B0604030504040204" pitchFamily="50" charset="-128"/>
            </a:endParaRPr>
          </a:p>
        </p:txBody>
      </p:sp>
      <p:sp>
        <p:nvSpPr>
          <p:cNvPr id="26" name="右矢印 25">
            <a:extLst>
              <a:ext uri="{FF2B5EF4-FFF2-40B4-BE49-F238E27FC236}">
                <a16:creationId xmlns:a16="http://schemas.microsoft.com/office/drawing/2014/main" id="{0B3B0983-E856-9F62-D608-F22849350B12}"/>
              </a:ext>
            </a:extLst>
          </p:cNvPr>
          <p:cNvSpPr/>
          <p:nvPr/>
        </p:nvSpPr>
        <p:spPr bwMode="gray">
          <a:xfrm rot="10800000">
            <a:off x="4644264" y="4413967"/>
            <a:ext cx="364586" cy="418983"/>
          </a:xfrm>
          <a:prstGeom prst="rightArrow">
            <a:avLst/>
          </a:prstGeom>
          <a:solidFill>
            <a:srgbClr val="FF000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7" name="四角形吹き出し 26">
            <a:extLst>
              <a:ext uri="{FF2B5EF4-FFF2-40B4-BE49-F238E27FC236}">
                <a16:creationId xmlns:a16="http://schemas.microsoft.com/office/drawing/2014/main" id="{5603AFC8-C830-B6BF-20EF-30BE76DF8F6D}"/>
              </a:ext>
            </a:extLst>
          </p:cNvPr>
          <p:cNvSpPr/>
          <p:nvPr/>
        </p:nvSpPr>
        <p:spPr bwMode="gray">
          <a:xfrm>
            <a:off x="4300538" y="3418004"/>
            <a:ext cx="2962741" cy="525601"/>
          </a:xfrm>
          <a:prstGeom prst="wedgeRectCallout">
            <a:avLst>
              <a:gd name="adj1" fmla="val -29695"/>
              <a:gd name="adj2" fmla="val 141449"/>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400" dirty="0">
                <a:solidFill>
                  <a:srgbClr val="FF0000"/>
                </a:solidFill>
                <a:latin typeface="Meiryo UI" panose="020B0604030504040204" pitchFamily="50" charset="-128"/>
                <a:ea typeface="Meiryo UI" panose="020B0604030504040204" pitchFamily="50" charset="-128"/>
              </a:rPr>
              <a:t>1) Generalized Programs </a:t>
            </a:r>
            <a:r>
              <a:rPr lang="ja-JP" altLang="en-US" sz="1400">
                <a:solidFill>
                  <a:srgbClr val="FF0000"/>
                </a:solidFill>
                <a:latin typeface="Meiryo UI" panose="020B0604030504040204" pitchFamily="50" charset="-128"/>
                <a:ea typeface="Meiryo UI" panose="020B0604030504040204" pitchFamily="50" charset="-128"/>
              </a:rPr>
              <a:t>を</a:t>
            </a:r>
            <a:endParaRPr lang="en-US" altLang="ja-JP" sz="1400" dirty="0">
              <a:solidFill>
                <a:srgbClr val="FF0000"/>
              </a:solidFill>
              <a:latin typeface="Meiryo UI" panose="020B0604030504040204" pitchFamily="50" charset="-128"/>
              <a:ea typeface="Meiryo UI" panose="020B0604030504040204" pitchFamily="50" charset="-128"/>
            </a:endParaRPr>
          </a:p>
          <a:p>
            <a:r>
              <a:rPr lang="en-US" altLang="ja-JP" sz="1400" dirty="0">
                <a:solidFill>
                  <a:srgbClr val="FF0000"/>
                </a:solidFill>
                <a:latin typeface="Meiryo UI" panose="020B0604030504040204" pitchFamily="50" charset="-128"/>
                <a:ea typeface="Meiryo UI" panose="020B0604030504040204" pitchFamily="50" charset="-128"/>
              </a:rPr>
              <a:t>explored space </a:t>
            </a:r>
            <a:r>
              <a:rPr lang="ja-JP" altLang="en-US" sz="1400">
                <a:solidFill>
                  <a:srgbClr val="FF0000"/>
                </a:solidFill>
                <a:latin typeface="Meiryo UI" panose="020B0604030504040204" pitchFamily="50" charset="-128"/>
                <a:ea typeface="Meiryo UI" panose="020B0604030504040204" pitchFamily="50" charset="-128"/>
              </a:rPr>
              <a:t>に近づける</a:t>
            </a:r>
            <a:endParaRPr lang="ja-JP" altLang="en-US" sz="1400" dirty="0">
              <a:solidFill>
                <a:srgbClr val="FF0000"/>
              </a:solidFill>
              <a:latin typeface="Meiryo UI" panose="020B0604030504040204" pitchFamily="50" charset="-128"/>
              <a:ea typeface="Meiryo UI" panose="020B0604030504040204" pitchFamily="50" charset="-128"/>
            </a:endParaRPr>
          </a:p>
        </p:txBody>
      </p:sp>
      <p:sp>
        <p:nvSpPr>
          <p:cNvPr id="5" name="タイトル 4">
            <a:extLst>
              <a:ext uri="{FF2B5EF4-FFF2-40B4-BE49-F238E27FC236}">
                <a16:creationId xmlns:a16="http://schemas.microsoft.com/office/drawing/2014/main" id="{411B2B21-A513-4C31-D332-067C3C5021B7}"/>
              </a:ext>
            </a:extLst>
          </p:cNvPr>
          <p:cNvSpPr>
            <a:spLocks noGrp="1"/>
          </p:cNvSpPr>
          <p:nvPr>
            <p:ph type="title"/>
          </p:nvPr>
        </p:nvSpPr>
        <p:spPr/>
        <p:txBody>
          <a:bodyPr/>
          <a:lstStyle/>
          <a:p>
            <a:r>
              <a:rPr kumimoji="1" lang="en-US" altLang="ja-JP" dirty="0"/>
              <a:t>Failure Case (Satisfiable Failure)</a:t>
            </a:r>
            <a:endParaRPr kumimoji="1" lang="ja-JP" altLang="en-US"/>
          </a:p>
        </p:txBody>
      </p:sp>
      <p:sp>
        <p:nvSpPr>
          <p:cNvPr id="6" name="テキスト ボックス 5">
            <a:extLst>
              <a:ext uri="{FF2B5EF4-FFF2-40B4-BE49-F238E27FC236}">
                <a16:creationId xmlns:a16="http://schemas.microsoft.com/office/drawing/2014/main" id="{DCE889C3-FB6A-1C85-7CE3-849A7DEE0B84}"/>
              </a:ext>
            </a:extLst>
          </p:cNvPr>
          <p:cNvSpPr txBox="1"/>
          <p:nvPr/>
        </p:nvSpPr>
        <p:spPr>
          <a:xfrm>
            <a:off x="169863" y="6171730"/>
            <a:ext cx="8666155" cy="430887"/>
          </a:xfrm>
          <a:prstGeom prst="rect">
            <a:avLst/>
          </a:prstGeom>
          <a:noFill/>
        </p:spPr>
        <p:txBody>
          <a:bodyPr vert="horz" wrap="none" rtlCol="0">
            <a:spAutoFit/>
          </a:bodyPr>
          <a:lstStyle/>
          <a:p>
            <a:pPr algn="l"/>
            <a:r>
              <a:rPr lang="en-US" altLang="ja-JP" sz="1100" dirty="0">
                <a:latin typeface="+mn-ea"/>
                <a:ea typeface="+mn-ea"/>
              </a:rPr>
              <a:t>Zhang et al. Interpretable program synthesis. </a:t>
            </a:r>
          </a:p>
          <a:p>
            <a:pPr algn="l"/>
            <a:r>
              <a:rPr lang="en-US" altLang="ja-JP" sz="1100" dirty="0">
                <a:latin typeface="+mn-ea"/>
                <a:ea typeface="+mn-ea"/>
              </a:rPr>
              <a:t>In </a:t>
            </a:r>
            <a:r>
              <a:rPr lang="en-US" altLang="ja-JP" sz="1100" i="1" dirty="0">
                <a:latin typeface="+mn-ea"/>
                <a:ea typeface="+mn-ea"/>
              </a:rPr>
              <a:t>Proceedings of the 2021 CHI Conference on Human Factors in Computing Systems, CHI ’21, New York, NY, USA, 2021. </a:t>
            </a:r>
            <a:endParaRPr kumimoji="1" lang="ja-JP" altLang="en-US" sz="1100" i="1" dirty="0">
              <a:latin typeface="+mn-ea"/>
              <a:ea typeface="+mn-ea"/>
            </a:endParaRPr>
          </a:p>
        </p:txBody>
      </p:sp>
      <p:sp>
        <p:nvSpPr>
          <p:cNvPr id="2" name="正方形/長方形 1">
            <a:extLst>
              <a:ext uri="{FF2B5EF4-FFF2-40B4-BE49-F238E27FC236}">
                <a16:creationId xmlns:a16="http://schemas.microsoft.com/office/drawing/2014/main" id="{4A625750-9A84-CF62-48B4-D4FC009CD306}"/>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7048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0896877-0B2F-0BE7-1593-F323A5AD143B}"/>
              </a:ext>
            </a:extLst>
          </p:cNvPr>
          <p:cNvSpPr>
            <a:spLocks noGrp="1"/>
          </p:cNvSpPr>
          <p:nvPr>
            <p:ph idx="1"/>
          </p:nvPr>
        </p:nvSpPr>
        <p:spPr>
          <a:xfrm>
            <a:off x="166116" y="787819"/>
            <a:ext cx="8786813" cy="3347220"/>
          </a:xfrm>
        </p:spPr>
        <p:txBody>
          <a:bodyPr/>
          <a:lstStyle/>
          <a:p>
            <a:pPr marL="0" indent="0">
              <a:buNone/>
            </a:pPr>
            <a:r>
              <a:rPr lang="en-US" altLang="ja-JP" dirty="0"/>
              <a:t>3.</a:t>
            </a:r>
            <a:r>
              <a:rPr lang="ja-JP" altLang="en-US"/>
              <a:t>　例を表す解がプログラム空間に存在しないため、プログラム生成に失敗する。</a:t>
            </a:r>
            <a:endParaRPr lang="en-US" altLang="ja-JP" dirty="0"/>
          </a:p>
          <a:p>
            <a:pPr lvl="1"/>
            <a:r>
              <a:rPr lang="ja-JP" altLang="en-US"/>
              <a:t>現状アプローチ</a:t>
            </a:r>
            <a:endParaRPr lang="en-US" altLang="ja-JP" dirty="0"/>
          </a:p>
          <a:p>
            <a:pPr lvl="2"/>
            <a:r>
              <a:rPr lang="en-US" altLang="ja-JP" dirty="0"/>
              <a:t>PBE</a:t>
            </a:r>
            <a:r>
              <a:rPr lang="ja-JP" altLang="en-US"/>
              <a:t>システムのユーザは、</a:t>
            </a:r>
            <a:r>
              <a:rPr lang="en-US" altLang="ja-JP" dirty="0"/>
              <a:t>expressiveness</a:t>
            </a:r>
            <a:r>
              <a:rPr lang="ja-JP" altLang="en-US"/>
              <a:t>をよく知らないことが前提なので、この問題は案外よく発生する。</a:t>
            </a:r>
            <a:endParaRPr lang="en-US" altLang="ja-JP" dirty="0"/>
          </a:p>
          <a:p>
            <a:pPr lvl="2"/>
            <a:r>
              <a:rPr lang="ja-JP" altLang="en-US"/>
              <a:t>しかしながら、この問題に対する研究アプローチはほとんどない</a:t>
            </a:r>
            <a:endParaRPr lang="en-US" altLang="ja-JP" dirty="0"/>
          </a:p>
          <a:p>
            <a:pPr lvl="1"/>
            <a:r>
              <a:rPr lang="ja-JP" altLang="en-US"/>
              <a:t>まずは、この失敗が発生していることを、知る方法が必要</a:t>
            </a:r>
            <a:endParaRPr lang="en-US" altLang="ja-JP" dirty="0"/>
          </a:p>
          <a:p>
            <a:pPr lvl="2"/>
            <a:r>
              <a:rPr lang="ja-JP" altLang="en-US"/>
              <a:t>これが発生していることがわかれば、ユーザは他の手段を採ることができる。</a:t>
            </a:r>
            <a:endParaRPr lang="en-US" altLang="ja-JP" dirty="0"/>
          </a:p>
          <a:p>
            <a:pPr lvl="2"/>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B6A27E06-BCF3-84E8-59B8-0FE383E01EC0}"/>
              </a:ext>
            </a:extLst>
          </p:cNvPr>
          <p:cNvSpPr>
            <a:spLocks noGrp="1"/>
          </p:cNvSpPr>
          <p:nvPr>
            <p:ph type="sldNum" sz="quarter" idx="10"/>
          </p:nvPr>
        </p:nvSpPr>
        <p:spPr/>
        <p:txBody>
          <a:bodyPr/>
          <a:lstStyle/>
          <a:p>
            <a:fld id="{DE2B87E1-F9DF-4BEE-B07D-635D26011F4B}" type="slidenum">
              <a:rPr lang="en-US" altLang="ja-JP" smtClean="0"/>
              <a:pPr/>
              <a:t>76</a:t>
            </a:fld>
            <a:endParaRPr lang="en-US" altLang="ja-JP"/>
          </a:p>
        </p:txBody>
      </p:sp>
      <p:sp>
        <p:nvSpPr>
          <p:cNvPr id="22" name="円/楕円 21">
            <a:extLst>
              <a:ext uri="{FF2B5EF4-FFF2-40B4-BE49-F238E27FC236}">
                <a16:creationId xmlns:a16="http://schemas.microsoft.com/office/drawing/2014/main" id="{6E629F83-08A3-DAED-B745-B69168ABBC3C}"/>
              </a:ext>
            </a:extLst>
          </p:cNvPr>
          <p:cNvSpPr/>
          <p:nvPr/>
        </p:nvSpPr>
        <p:spPr bwMode="gray">
          <a:xfrm>
            <a:off x="1913045" y="4365104"/>
            <a:ext cx="2695677" cy="1086247"/>
          </a:xfrm>
          <a:prstGeom prst="ellipse">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3" name="円/楕円 22">
            <a:extLst>
              <a:ext uri="{FF2B5EF4-FFF2-40B4-BE49-F238E27FC236}">
                <a16:creationId xmlns:a16="http://schemas.microsoft.com/office/drawing/2014/main" id="{9869EA3E-9F05-0786-6FF9-942E6236E1EF}"/>
              </a:ext>
            </a:extLst>
          </p:cNvPr>
          <p:cNvSpPr/>
          <p:nvPr/>
        </p:nvSpPr>
        <p:spPr bwMode="gray">
          <a:xfrm>
            <a:off x="4742157" y="4512183"/>
            <a:ext cx="1625203" cy="758192"/>
          </a:xfrm>
          <a:prstGeom prst="ellipse">
            <a:avLst/>
          </a:prstGeom>
          <a:solidFill>
            <a:srgbClr val="FFC000">
              <a:alpha val="20000"/>
            </a:srgbClr>
          </a:solidFill>
          <a:ln w="19050" cap="flat" cmpd="sng" algn="ctr">
            <a:solidFill>
              <a:srgbClr val="C07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EF5C83A8-5647-475E-B282-A822DB1B5993}"/>
              </a:ext>
            </a:extLst>
          </p:cNvPr>
          <p:cNvSpPr txBox="1"/>
          <p:nvPr/>
        </p:nvSpPr>
        <p:spPr>
          <a:xfrm>
            <a:off x="158201" y="4859948"/>
            <a:ext cx="1861343" cy="369332"/>
          </a:xfrm>
          <a:prstGeom prst="rect">
            <a:avLst/>
          </a:prstGeom>
          <a:noFill/>
        </p:spPr>
        <p:txBody>
          <a:bodyPr vert="horz" wrap="none" rtlCol="0">
            <a:spAutoFit/>
          </a:bodyPr>
          <a:lstStyle/>
          <a:p>
            <a:r>
              <a:rPr kumimoji="1" lang="en-US" altLang="ja-JP" dirty="0">
                <a:latin typeface="Meiryo UI" panose="020B0604030504040204" pitchFamily="50" charset="-128"/>
                <a:ea typeface="Meiryo UI" panose="020B0604030504040204" pitchFamily="50" charset="-128"/>
              </a:rPr>
              <a:t>Program space</a:t>
            </a:r>
            <a:endParaRPr kumimoji="1" lang="ja-JP" altLang="en-US" dirty="0">
              <a:latin typeface="Meiryo UI" panose="020B0604030504040204" pitchFamily="50" charset="-128"/>
              <a:ea typeface="Meiryo UI" panose="020B0604030504040204" pitchFamily="50" charset="-128"/>
            </a:endParaRPr>
          </a:p>
        </p:txBody>
      </p:sp>
      <p:sp>
        <p:nvSpPr>
          <p:cNvPr id="25" name="円/楕円 24">
            <a:extLst>
              <a:ext uri="{FF2B5EF4-FFF2-40B4-BE49-F238E27FC236}">
                <a16:creationId xmlns:a16="http://schemas.microsoft.com/office/drawing/2014/main" id="{4A95D62F-37B0-A7BF-2A1E-88D31A8CC9FF}"/>
              </a:ext>
            </a:extLst>
          </p:cNvPr>
          <p:cNvSpPr/>
          <p:nvPr/>
        </p:nvSpPr>
        <p:spPr bwMode="gray">
          <a:xfrm>
            <a:off x="5331014" y="4654285"/>
            <a:ext cx="832054" cy="458491"/>
          </a:xfrm>
          <a:prstGeom prst="ellipse">
            <a:avLst/>
          </a:prstGeom>
          <a:solidFill>
            <a:srgbClr val="FF0000">
              <a:alpha val="20000"/>
            </a:srgbClr>
          </a:solid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1936348A-CB1E-C62D-7C2A-7C7113E90645}"/>
              </a:ext>
            </a:extLst>
          </p:cNvPr>
          <p:cNvSpPr txBox="1"/>
          <p:nvPr/>
        </p:nvSpPr>
        <p:spPr>
          <a:xfrm>
            <a:off x="1943038" y="4365447"/>
            <a:ext cx="1872629" cy="369332"/>
          </a:xfrm>
          <a:prstGeom prst="rect">
            <a:avLst/>
          </a:prstGeom>
          <a:noFill/>
        </p:spPr>
        <p:txBody>
          <a:bodyPr vert="horz" wrap="none" rtlCol="0">
            <a:spAutoFit/>
          </a:bodyPr>
          <a:lstStyle/>
          <a:p>
            <a:r>
              <a:rPr kumimoji="1" lang="en-US" altLang="ja-JP" dirty="0">
                <a:solidFill>
                  <a:srgbClr val="1782DB"/>
                </a:solidFill>
                <a:latin typeface="Meiryo UI" panose="020B0604030504040204" pitchFamily="50" charset="-128"/>
                <a:ea typeface="Meiryo UI" panose="020B0604030504040204" pitchFamily="50" charset="-128"/>
              </a:rPr>
              <a:t>Explored space</a:t>
            </a:r>
            <a:endParaRPr kumimoji="1" lang="ja-JP" altLang="en-US" dirty="0">
              <a:solidFill>
                <a:srgbClr val="1782DB"/>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59DCA060-3BA6-C595-D090-E323B194A379}"/>
              </a:ext>
            </a:extLst>
          </p:cNvPr>
          <p:cNvSpPr txBox="1"/>
          <p:nvPr/>
        </p:nvSpPr>
        <p:spPr>
          <a:xfrm>
            <a:off x="6079953" y="4416514"/>
            <a:ext cx="2513765" cy="369332"/>
          </a:xfrm>
          <a:prstGeom prst="rect">
            <a:avLst/>
          </a:prstGeom>
          <a:noFill/>
        </p:spPr>
        <p:txBody>
          <a:bodyPr vert="horz" wrap="none" rtlCol="0">
            <a:spAutoFit/>
          </a:bodyPr>
          <a:lstStyle/>
          <a:p>
            <a:r>
              <a:rPr lang="en-US" altLang="ja-JP" dirty="0">
                <a:solidFill>
                  <a:srgbClr val="C07000"/>
                </a:solidFill>
                <a:latin typeface="Meiryo UI" panose="020B0604030504040204" pitchFamily="50" charset="-128"/>
                <a:ea typeface="Meiryo UI" panose="020B0604030504040204" pitchFamily="50" charset="-128"/>
              </a:rPr>
              <a:t>Consistent Programs</a:t>
            </a:r>
            <a:endParaRPr kumimoji="1" lang="ja-JP" altLang="en-US" dirty="0">
              <a:solidFill>
                <a:srgbClr val="C07000"/>
              </a:solidFill>
              <a:latin typeface="Meiryo UI" panose="020B0604030504040204" pitchFamily="50" charset="-128"/>
              <a:ea typeface="Meiryo UI" panose="020B0604030504040204" pitchFamily="50" charset="-128"/>
            </a:endParaRPr>
          </a:p>
        </p:txBody>
      </p:sp>
      <p:sp>
        <p:nvSpPr>
          <p:cNvPr id="28" name="円/楕円 27">
            <a:extLst>
              <a:ext uri="{FF2B5EF4-FFF2-40B4-BE49-F238E27FC236}">
                <a16:creationId xmlns:a16="http://schemas.microsoft.com/office/drawing/2014/main" id="{92D4EC3B-B086-0B28-9B8B-6825EDC0492C}"/>
              </a:ext>
            </a:extLst>
          </p:cNvPr>
          <p:cNvSpPr/>
          <p:nvPr/>
        </p:nvSpPr>
        <p:spPr bwMode="gray">
          <a:xfrm>
            <a:off x="1975551" y="4690241"/>
            <a:ext cx="2123346" cy="449480"/>
          </a:xfrm>
          <a:prstGeom prst="ellipse">
            <a:avLst/>
          </a:prstGeom>
          <a:solidFill>
            <a:srgbClr val="1782DB">
              <a:alpha val="20000"/>
            </a:srgbClr>
          </a:solidFill>
          <a:ln w="19050" cap="flat" cmpd="sng" algn="ctr">
            <a:solidFill>
              <a:srgbClr val="0070C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AC5CF1EA-DCF5-23F3-C99F-3AE3CE1EF20C}"/>
              </a:ext>
            </a:extLst>
          </p:cNvPr>
          <p:cNvSpPr txBox="1"/>
          <p:nvPr/>
        </p:nvSpPr>
        <p:spPr>
          <a:xfrm>
            <a:off x="6060481" y="4758176"/>
            <a:ext cx="2647200" cy="369332"/>
          </a:xfrm>
          <a:prstGeom prst="rect">
            <a:avLst/>
          </a:prstGeom>
          <a:noFill/>
        </p:spPr>
        <p:txBody>
          <a:bodyPr vert="horz" wrap="none" rtlCol="0">
            <a:spAutoFit/>
          </a:bodyPr>
          <a:lstStyle/>
          <a:p>
            <a:r>
              <a:rPr lang="en-US" altLang="ja-JP" dirty="0">
                <a:solidFill>
                  <a:srgbClr val="FF0000"/>
                </a:solidFill>
                <a:latin typeface="Meiryo UI" panose="020B0604030504040204" pitchFamily="50" charset="-128"/>
                <a:ea typeface="Meiryo UI" panose="020B0604030504040204" pitchFamily="50" charset="-128"/>
              </a:rPr>
              <a:t>Generalized Programs</a:t>
            </a:r>
            <a:endParaRPr kumimoji="1" lang="ja-JP" altLang="en-US" dirty="0">
              <a:solidFill>
                <a:srgbClr val="FF0000"/>
              </a:solidFill>
              <a:latin typeface="Meiryo UI" panose="020B0604030504040204" pitchFamily="50" charset="-128"/>
              <a:ea typeface="Meiryo UI" panose="020B0604030504040204" pitchFamily="50" charset="-128"/>
            </a:endParaRPr>
          </a:p>
        </p:txBody>
      </p:sp>
      <p:sp>
        <p:nvSpPr>
          <p:cNvPr id="5" name="タイトル 4">
            <a:extLst>
              <a:ext uri="{FF2B5EF4-FFF2-40B4-BE49-F238E27FC236}">
                <a16:creationId xmlns:a16="http://schemas.microsoft.com/office/drawing/2014/main" id="{5A0AA53E-718F-3B3F-BCBC-8044C6D23455}"/>
              </a:ext>
            </a:extLst>
          </p:cNvPr>
          <p:cNvSpPr>
            <a:spLocks noGrp="1"/>
          </p:cNvSpPr>
          <p:nvPr>
            <p:ph type="title"/>
          </p:nvPr>
        </p:nvSpPr>
        <p:spPr/>
        <p:txBody>
          <a:bodyPr/>
          <a:lstStyle/>
          <a:p>
            <a:r>
              <a:rPr kumimoji="1" lang="en-US" altLang="ja-JP" dirty="0"/>
              <a:t>Failure Case </a:t>
            </a:r>
            <a:r>
              <a:rPr lang="en-US" altLang="ja-JP" dirty="0"/>
              <a:t>(Unsatisfiable Failure)</a:t>
            </a:r>
            <a:endParaRPr kumimoji="1" lang="ja-JP" altLang="en-US"/>
          </a:p>
        </p:txBody>
      </p:sp>
      <p:sp>
        <p:nvSpPr>
          <p:cNvPr id="2" name="正方形/長方形 1">
            <a:extLst>
              <a:ext uri="{FF2B5EF4-FFF2-40B4-BE49-F238E27FC236}">
                <a16:creationId xmlns:a16="http://schemas.microsoft.com/office/drawing/2014/main" id="{794F36C7-FA55-3352-9E62-CF22B16358E8}"/>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67582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FFC5624-4B2C-5691-811F-61F248808F9D}"/>
              </a:ext>
            </a:extLst>
          </p:cNvPr>
          <p:cNvPicPr>
            <a:picLocks noChangeAspect="1"/>
          </p:cNvPicPr>
          <p:nvPr/>
        </p:nvPicPr>
        <p:blipFill>
          <a:blip r:embed="rId2"/>
          <a:stretch>
            <a:fillRect/>
          </a:stretch>
        </p:blipFill>
        <p:spPr>
          <a:xfrm>
            <a:off x="1043608" y="1732037"/>
            <a:ext cx="4570979" cy="3278626"/>
          </a:xfrm>
          <a:prstGeom prst="rect">
            <a:avLst/>
          </a:prstGeom>
          <a:ln>
            <a:solidFill>
              <a:schemeClr val="bg1">
                <a:lumMod val="50000"/>
              </a:schemeClr>
            </a:solidFill>
          </a:ln>
        </p:spPr>
      </p:pic>
      <p:sp>
        <p:nvSpPr>
          <p:cNvPr id="3" name="コンテンツ プレースホルダー 2">
            <a:extLst>
              <a:ext uri="{FF2B5EF4-FFF2-40B4-BE49-F238E27FC236}">
                <a16:creationId xmlns:a16="http://schemas.microsoft.com/office/drawing/2014/main" id="{978C8CD0-3148-E155-FA07-BBC6F9D23C8B}"/>
              </a:ext>
            </a:extLst>
          </p:cNvPr>
          <p:cNvSpPr>
            <a:spLocks noGrp="1"/>
          </p:cNvSpPr>
          <p:nvPr>
            <p:ph idx="1"/>
          </p:nvPr>
        </p:nvSpPr>
        <p:spPr>
          <a:xfrm>
            <a:off x="187324" y="690268"/>
            <a:ext cx="8786813" cy="5763068"/>
          </a:xfrm>
        </p:spPr>
        <p:txBody>
          <a:bodyPr/>
          <a:lstStyle/>
          <a:p>
            <a:r>
              <a:rPr kumimoji="1" lang="en-US" altLang="ja-JP" dirty="0"/>
              <a:t>Data Preparation </a:t>
            </a:r>
            <a:r>
              <a:rPr lang="ja-JP" altLang="en-US"/>
              <a:t>全体の効率化に向けて</a:t>
            </a:r>
            <a:endParaRPr lang="en-US" altLang="ja-JP" dirty="0"/>
          </a:p>
          <a:p>
            <a:pPr lvl="1"/>
            <a:r>
              <a:rPr kumimoji="1" lang="en-US" altLang="ja-JP" dirty="0"/>
              <a:t>Data Preparation </a:t>
            </a:r>
            <a:r>
              <a:rPr kumimoji="1" lang="ja-JP" altLang="en-US"/>
              <a:t>は、</a:t>
            </a:r>
            <a:r>
              <a:rPr lang="ja-JP" altLang="en-US"/>
              <a:t>本論文が対象とする</a:t>
            </a:r>
            <a:r>
              <a:rPr lang="en-US" altLang="ja-JP" dirty="0"/>
              <a:t> tabular transformation</a:t>
            </a:r>
            <a:r>
              <a:rPr lang="ja-JP" altLang="en-US"/>
              <a:t>　以外のタスクを含んでいる。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r>
              <a:rPr lang="ja-JP" altLang="en-US"/>
              <a:t>ユーザは上記の機能を行ったり来たりしながら、データ変換する</a:t>
            </a:r>
            <a:endParaRPr lang="en-US" altLang="ja-JP" dirty="0"/>
          </a:p>
          <a:p>
            <a:pPr lvl="1"/>
            <a:r>
              <a:rPr lang="ja-JP" altLang="en-US"/>
              <a:t>これらの機能がシームレスに連携する必要がある。</a:t>
            </a:r>
            <a:endParaRPr lang="en-US" altLang="ja-JP" dirty="0"/>
          </a:p>
          <a:p>
            <a:pPr lvl="1"/>
            <a:r>
              <a:rPr lang="en-US" altLang="ja-JP" b="1" dirty="0"/>
              <a:t>Tabular transformation PBE</a:t>
            </a:r>
            <a:r>
              <a:rPr lang="ja-JP" altLang="en-US" b="1"/>
              <a:t>は、データプレパレーションツール（</a:t>
            </a:r>
            <a:r>
              <a:rPr lang="en-US" altLang="ja-JP" b="1" dirty="0" err="1"/>
              <a:t>Trifacta</a:t>
            </a:r>
            <a:r>
              <a:rPr lang="ja-JP" altLang="en-US" b="1"/>
              <a:t>、</a:t>
            </a:r>
            <a:r>
              <a:rPr lang="en-US" altLang="ja-JP" b="1" dirty="0" err="1"/>
              <a:t>OpenRefine</a:t>
            </a:r>
            <a:r>
              <a:rPr lang="ja-JP" altLang="en-US" b="1"/>
              <a:t>など）に組み込むのが理想</a:t>
            </a:r>
            <a:endParaRPr lang="en-US" altLang="ja-JP" b="1" dirty="0"/>
          </a:p>
          <a:p>
            <a:pPr lvl="3"/>
            <a:endParaRPr lang="en-US" altLang="ja-JP" dirty="0"/>
          </a:p>
          <a:p>
            <a:pPr lvl="2"/>
            <a:endParaRPr kumimoji="1" lang="en-US" altLang="ja-JP" dirty="0"/>
          </a:p>
          <a:p>
            <a:pPr lvl="3"/>
            <a:endParaRPr kumimoji="1" lang="ja-JP" altLang="en-US"/>
          </a:p>
        </p:txBody>
      </p:sp>
      <p:sp>
        <p:nvSpPr>
          <p:cNvPr id="2" name="タイトル 1">
            <a:extLst>
              <a:ext uri="{FF2B5EF4-FFF2-40B4-BE49-F238E27FC236}">
                <a16:creationId xmlns:a16="http://schemas.microsoft.com/office/drawing/2014/main" id="{4CB8F387-11E5-CBF1-F551-F51892A3605F}"/>
              </a:ext>
            </a:extLst>
          </p:cNvPr>
          <p:cNvSpPr>
            <a:spLocks noGrp="1"/>
          </p:cNvSpPr>
          <p:nvPr>
            <p:ph type="title"/>
          </p:nvPr>
        </p:nvSpPr>
        <p:spPr/>
        <p:txBody>
          <a:bodyPr/>
          <a:lstStyle/>
          <a:p>
            <a:r>
              <a:rPr lang="en-US" altLang="ja-JP" dirty="0"/>
              <a:t>Practical Data Preparation System</a:t>
            </a:r>
            <a:endParaRPr kumimoji="1" lang="ja-JP" altLang="en-US"/>
          </a:p>
        </p:txBody>
      </p:sp>
      <p:sp>
        <p:nvSpPr>
          <p:cNvPr id="4" name="スライド番号プレースホルダー 3">
            <a:extLst>
              <a:ext uri="{FF2B5EF4-FFF2-40B4-BE49-F238E27FC236}">
                <a16:creationId xmlns:a16="http://schemas.microsoft.com/office/drawing/2014/main" id="{77C4F3BA-8C1C-7DC8-67C0-FAEA1DE040B9}"/>
              </a:ext>
            </a:extLst>
          </p:cNvPr>
          <p:cNvSpPr>
            <a:spLocks noGrp="1"/>
          </p:cNvSpPr>
          <p:nvPr>
            <p:ph type="sldNum" sz="quarter" idx="10"/>
          </p:nvPr>
        </p:nvSpPr>
        <p:spPr/>
        <p:txBody>
          <a:bodyPr/>
          <a:lstStyle/>
          <a:p>
            <a:fld id="{DE2B87E1-F9DF-4BEE-B07D-635D26011F4B}" type="slidenum">
              <a:rPr lang="en-US" altLang="ja-JP" smtClean="0"/>
              <a:pPr/>
              <a:t>77</a:t>
            </a:fld>
            <a:endParaRPr lang="en-US" altLang="ja-JP"/>
          </a:p>
        </p:txBody>
      </p:sp>
      <p:sp>
        <p:nvSpPr>
          <p:cNvPr id="5" name="右矢印 4">
            <a:extLst>
              <a:ext uri="{FF2B5EF4-FFF2-40B4-BE49-F238E27FC236}">
                <a16:creationId xmlns:a16="http://schemas.microsoft.com/office/drawing/2014/main" id="{640E484E-2211-6B74-772F-C632F88F4B29}"/>
              </a:ext>
            </a:extLst>
          </p:cNvPr>
          <p:cNvSpPr/>
          <p:nvPr/>
        </p:nvSpPr>
        <p:spPr bwMode="gray">
          <a:xfrm>
            <a:off x="5724128" y="2780928"/>
            <a:ext cx="499523" cy="484632"/>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122D167E-5BE2-69A6-EC80-11C9ADB3543F}"/>
              </a:ext>
            </a:extLst>
          </p:cNvPr>
          <p:cNvSpPr txBox="1"/>
          <p:nvPr/>
        </p:nvSpPr>
        <p:spPr>
          <a:xfrm>
            <a:off x="6084168" y="2838578"/>
            <a:ext cx="2694969" cy="369332"/>
          </a:xfrm>
          <a:prstGeom prst="rect">
            <a:avLst/>
          </a:prstGeom>
          <a:noFill/>
        </p:spPr>
        <p:txBody>
          <a:bodyPr vert="horz" wrap="none" rtlCol="0">
            <a:spAutoFit/>
          </a:bodyPr>
          <a:lstStyle/>
          <a:p>
            <a:r>
              <a:rPr lang="ja-JP" altLang="en-US">
                <a:latin typeface="Meiryo UI" panose="020B0604030504040204" pitchFamily="50" charset="-128"/>
                <a:ea typeface="Meiryo UI" panose="020B0604030504040204" pitchFamily="50" charset="-128"/>
              </a:rPr>
              <a:t>今回の</a:t>
            </a:r>
            <a:r>
              <a:rPr lang="en-US" altLang="ja-JP" dirty="0">
                <a:latin typeface="Meiryo UI" panose="020B0604030504040204" pitchFamily="50" charset="-128"/>
                <a:ea typeface="Meiryo UI" panose="020B0604030504040204" pitchFamily="50" charset="-128"/>
              </a:rPr>
              <a:t>PBE</a:t>
            </a:r>
            <a:r>
              <a:rPr lang="ja-JP" altLang="en-US">
                <a:latin typeface="Meiryo UI" panose="020B0604030504040204" pitchFamily="50" charset="-128"/>
                <a:ea typeface="Meiryo UI" panose="020B0604030504040204" pitchFamily="50" charset="-128"/>
              </a:rPr>
              <a:t>システムの対象</a:t>
            </a:r>
            <a:endParaRPr kumimoji="1" lang="ja-JP" altLang="en-US" dirty="0">
              <a:latin typeface="Meiryo UI" panose="020B0604030504040204" pitchFamily="50" charset="-128"/>
              <a:ea typeface="Meiryo UI" panose="020B0604030504040204" pitchFamily="50" charset="-128"/>
            </a:endParaRPr>
          </a:p>
        </p:txBody>
      </p:sp>
      <p:sp>
        <p:nvSpPr>
          <p:cNvPr id="7" name="角丸四角形 6">
            <a:extLst>
              <a:ext uri="{FF2B5EF4-FFF2-40B4-BE49-F238E27FC236}">
                <a16:creationId xmlns:a16="http://schemas.microsoft.com/office/drawing/2014/main" id="{F1DA658F-9F28-6246-D388-08752D103B8F}"/>
              </a:ext>
            </a:extLst>
          </p:cNvPr>
          <p:cNvSpPr/>
          <p:nvPr/>
        </p:nvSpPr>
        <p:spPr bwMode="gray">
          <a:xfrm>
            <a:off x="1174363" y="2737636"/>
            <a:ext cx="4549765" cy="633714"/>
          </a:xfrm>
          <a:prstGeom prst="roundRect">
            <a:avLst/>
          </a:prstGeom>
          <a:noFill/>
          <a:ln w="19050" cap="flat" cmpd="sng" algn="ctr">
            <a:solidFill>
              <a:schemeClr val="bg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effectLst/>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74312D4D-D1F5-4BD8-76B0-AFA845B6B720}"/>
              </a:ext>
            </a:extLst>
          </p:cNvPr>
          <p:cNvSpPr/>
          <p:nvPr/>
        </p:nvSpPr>
        <p:spPr bwMode="gray">
          <a:xfrm>
            <a:off x="7894447" y="0"/>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dirty="0">
                <a:latin typeface="Meiryo UI" panose="020B0604030504040204" pitchFamily="50" charset="-128"/>
                <a:ea typeface="Meiryo UI" panose="020B0604030504040204" pitchFamily="50" charset="-128"/>
              </a:rPr>
              <a:t>M3, C4</a:t>
            </a:r>
            <a:endParaRPr kumimoji="1" lang="en-US" altLang="ja-JP" b="0" i="0" u="none" strike="noStrike" cap="none" normalizeH="0" baseline="0" dirty="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8111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89" name="Rectangle 41"/>
          <p:cNvSpPr>
            <a:spLocks noGrp="1" noChangeArrowheads="1"/>
          </p:cNvSpPr>
          <p:nvPr>
            <p:ph type="title"/>
          </p:nvPr>
        </p:nvSpPr>
        <p:spPr/>
        <p:txBody>
          <a:bodyPr/>
          <a:lstStyle/>
          <a:p>
            <a:r>
              <a:rPr lang="en-US" altLang="ja-JP" dirty="0"/>
              <a:t>PBE</a:t>
            </a:r>
            <a:r>
              <a:rPr lang="ja-JP" altLang="en-US"/>
              <a:t>応用例</a:t>
            </a:r>
            <a:endParaRPr lang="en-US" altLang="ja-JP" dirty="0"/>
          </a:p>
        </p:txBody>
      </p:sp>
      <p:sp>
        <p:nvSpPr>
          <p:cNvPr id="386080" name="Rectangle 32"/>
          <p:cNvSpPr>
            <a:spLocks noGrp="1" noChangeArrowheads="1"/>
          </p:cNvSpPr>
          <p:nvPr>
            <p:ph idx="1"/>
          </p:nvPr>
        </p:nvSpPr>
        <p:spPr>
          <a:xfrm>
            <a:off x="169863" y="773708"/>
            <a:ext cx="8786813" cy="599310"/>
          </a:xfrm>
        </p:spPr>
        <p:txBody>
          <a:bodyPr/>
          <a:lstStyle/>
          <a:p>
            <a:r>
              <a:rPr lang="en-US" altLang="ja-JP" dirty="0" err="1"/>
              <a:t>FlashFill</a:t>
            </a:r>
            <a:r>
              <a:rPr lang="en-US" altLang="ja-JP" dirty="0"/>
              <a:t> (</a:t>
            </a:r>
            <a:r>
              <a:rPr lang="ja-JP" altLang="en-US"/>
              <a:t>エクセルプラグイン</a:t>
            </a:r>
            <a:r>
              <a:rPr lang="en-US" altLang="ja-JP" dirty="0"/>
              <a:t>)</a:t>
            </a:r>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7</a:t>
            </a:fld>
            <a:endParaRPr lang="en-US" altLang="ja-JP"/>
          </a:p>
        </p:txBody>
      </p:sp>
      <p:pic>
        <p:nvPicPr>
          <p:cNvPr id="2" name="図 1">
            <a:extLst>
              <a:ext uri="{FF2B5EF4-FFF2-40B4-BE49-F238E27FC236}">
                <a16:creationId xmlns:a16="http://schemas.microsoft.com/office/drawing/2014/main" id="{28AEB88D-BF83-3A4C-98D6-A2AD57B7820A}"/>
              </a:ext>
            </a:extLst>
          </p:cNvPr>
          <p:cNvPicPr>
            <a:picLocks noChangeAspect="1"/>
          </p:cNvPicPr>
          <p:nvPr/>
        </p:nvPicPr>
        <p:blipFill>
          <a:blip r:embed="rId3"/>
          <a:stretch>
            <a:fillRect/>
          </a:stretch>
        </p:blipFill>
        <p:spPr>
          <a:xfrm>
            <a:off x="213870" y="1487134"/>
            <a:ext cx="4259393" cy="2160240"/>
          </a:xfrm>
          <a:prstGeom prst="rect">
            <a:avLst/>
          </a:prstGeom>
        </p:spPr>
      </p:pic>
      <p:sp>
        <p:nvSpPr>
          <p:cNvPr id="5" name="角丸四角形 4">
            <a:extLst>
              <a:ext uri="{FF2B5EF4-FFF2-40B4-BE49-F238E27FC236}">
                <a16:creationId xmlns:a16="http://schemas.microsoft.com/office/drawing/2014/main" id="{4FA10382-5A48-DE40-871C-E58C1338266E}"/>
              </a:ext>
            </a:extLst>
          </p:cNvPr>
          <p:cNvSpPr/>
          <p:nvPr/>
        </p:nvSpPr>
        <p:spPr bwMode="gray">
          <a:xfrm>
            <a:off x="213870" y="2204864"/>
            <a:ext cx="2773952" cy="216024"/>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8" name="角丸四角形 7">
            <a:extLst>
              <a:ext uri="{FF2B5EF4-FFF2-40B4-BE49-F238E27FC236}">
                <a16:creationId xmlns:a16="http://schemas.microsoft.com/office/drawing/2014/main" id="{2E72B769-DDE7-1A47-8487-E65A4134FAB0}"/>
              </a:ext>
            </a:extLst>
          </p:cNvPr>
          <p:cNvSpPr/>
          <p:nvPr/>
        </p:nvSpPr>
        <p:spPr bwMode="gray">
          <a:xfrm>
            <a:off x="2987823" y="2213757"/>
            <a:ext cx="1485439" cy="216024"/>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4B19C6CB-FD9B-2D4C-8823-24E3494415B2}"/>
              </a:ext>
            </a:extLst>
          </p:cNvPr>
          <p:cNvPicPr>
            <a:picLocks noChangeAspect="1"/>
          </p:cNvPicPr>
          <p:nvPr/>
        </p:nvPicPr>
        <p:blipFill>
          <a:blip r:embed="rId4"/>
          <a:stretch>
            <a:fillRect/>
          </a:stretch>
        </p:blipFill>
        <p:spPr>
          <a:xfrm>
            <a:off x="260306" y="3974923"/>
            <a:ext cx="4343041" cy="2160240"/>
          </a:xfrm>
          <a:prstGeom prst="rect">
            <a:avLst/>
          </a:prstGeom>
        </p:spPr>
      </p:pic>
      <p:sp>
        <p:nvSpPr>
          <p:cNvPr id="7" name="テキスト ボックス 6">
            <a:extLst>
              <a:ext uri="{FF2B5EF4-FFF2-40B4-BE49-F238E27FC236}">
                <a16:creationId xmlns:a16="http://schemas.microsoft.com/office/drawing/2014/main" id="{99E97748-8AA0-5746-8CED-C64AA2DCA620}"/>
              </a:ext>
            </a:extLst>
          </p:cNvPr>
          <p:cNvSpPr txBox="1"/>
          <p:nvPr/>
        </p:nvSpPr>
        <p:spPr>
          <a:xfrm>
            <a:off x="142269" y="1842755"/>
            <a:ext cx="877163" cy="369332"/>
          </a:xfrm>
          <a:prstGeom prst="rect">
            <a:avLst/>
          </a:prstGeom>
          <a:noFill/>
        </p:spPr>
        <p:txBody>
          <a:bodyPr vert="horz" wrap="none" rtlCol="0">
            <a:spAutoFit/>
          </a:bodyPr>
          <a:lstStyle/>
          <a:p>
            <a:r>
              <a:rPr kumimoji="1" lang="ja-JP" altLang="en-US">
                <a:solidFill>
                  <a:srgbClr val="C00000"/>
                </a:solidFill>
                <a:latin typeface="Meiryo UI" panose="020B0604030504040204" pitchFamily="50" charset="-128"/>
                <a:ea typeface="Meiryo UI" panose="020B0604030504040204" pitchFamily="50" charset="-128"/>
              </a:rPr>
              <a:t>入力例</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948FA668-554B-774E-85E1-09F7322B5BF2}"/>
              </a:ext>
            </a:extLst>
          </p:cNvPr>
          <p:cNvSpPr txBox="1"/>
          <p:nvPr/>
        </p:nvSpPr>
        <p:spPr>
          <a:xfrm>
            <a:off x="2889293" y="1849978"/>
            <a:ext cx="877163" cy="369332"/>
          </a:xfrm>
          <a:prstGeom prst="rect">
            <a:avLst/>
          </a:prstGeom>
          <a:noFill/>
        </p:spPr>
        <p:txBody>
          <a:bodyPr vert="horz" wrap="none" rtlCol="0">
            <a:spAutoFit/>
          </a:bodyPr>
          <a:lstStyle/>
          <a:p>
            <a:r>
              <a:rPr lang="ja-JP" altLang="en-US">
                <a:solidFill>
                  <a:srgbClr val="C00000"/>
                </a:solidFill>
                <a:latin typeface="Meiryo UI" panose="020B0604030504040204" pitchFamily="50" charset="-128"/>
                <a:ea typeface="Meiryo UI" panose="020B0604030504040204" pitchFamily="50" charset="-128"/>
              </a:rPr>
              <a:t>出力</a:t>
            </a:r>
            <a:r>
              <a:rPr kumimoji="1" lang="ja-JP" altLang="en-US">
                <a:solidFill>
                  <a:srgbClr val="C00000"/>
                </a:solidFill>
                <a:latin typeface="Meiryo UI" panose="020B0604030504040204" pitchFamily="50" charset="-128"/>
                <a:ea typeface="Meiryo UI" panose="020B0604030504040204" pitchFamily="50" charset="-128"/>
              </a:rPr>
              <a:t>例</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9" name="曲折矢印 8">
            <a:extLst>
              <a:ext uri="{FF2B5EF4-FFF2-40B4-BE49-F238E27FC236}">
                <a16:creationId xmlns:a16="http://schemas.microsoft.com/office/drawing/2014/main" id="{A4F3A98A-E2B5-294D-8A66-0D222C40651A}"/>
              </a:ext>
            </a:extLst>
          </p:cNvPr>
          <p:cNvSpPr/>
          <p:nvPr/>
        </p:nvSpPr>
        <p:spPr bwMode="gray">
          <a:xfrm rot="5400000">
            <a:off x="4849872" y="2191878"/>
            <a:ext cx="813816" cy="868680"/>
          </a:xfrm>
          <a:prstGeom prst="ben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0" name="角丸四角形 9">
            <a:extLst>
              <a:ext uri="{FF2B5EF4-FFF2-40B4-BE49-F238E27FC236}">
                <a16:creationId xmlns:a16="http://schemas.microsoft.com/office/drawing/2014/main" id="{B9B261C3-BCB0-C646-B794-2D398F1EB93A}"/>
              </a:ext>
            </a:extLst>
          </p:cNvPr>
          <p:cNvSpPr/>
          <p:nvPr/>
        </p:nvSpPr>
        <p:spPr bwMode="gray">
          <a:xfrm>
            <a:off x="4720724" y="3371755"/>
            <a:ext cx="1656184" cy="914400"/>
          </a:xfrm>
          <a:prstGeom prst="roundRect">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プログラム生成</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曲折矢印 14">
            <a:extLst>
              <a:ext uri="{FF2B5EF4-FFF2-40B4-BE49-F238E27FC236}">
                <a16:creationId xmlns:a16="http://schemas.microsoft.com/office/drawing/2014/main" id="{4CA1AE40-7B06-D845-B52D-A027C79B812A}"/>
              </a:ext>
            </a:extLst>
          </p:cNvPr>
          <p:cNvSpPr/>
          <p:nvPr/>
        </p:nvSpPr>
        <p:spPr bwMode="gray">
          <a:xfrm rot="10800000">
            <a:off x="4817622" y="4616301"/>
            <a:ext cx="813816" cy="868680"/>
          </a:xfrm>
          <a:prstGeom prst="bentArrow">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7" name="角丸四角形 16">
            <a:extLst>
              <a:ext uri="{FF2B5EF4-FFF2-40B4-BE49-F238E27FC236}">
                <a16:creationId xmlns:a16="http://schemas.microsoft.com/office/drawing/2014/main" id="{E627D0DA-7E88-7E4F-8CBF-16449893E157}"/>
              </a:ext>
            </a:extLst>
          </p:cNvPr>
          <p:cNvSpPr/>
          <p:nvPr/>
        </p:nvSpPr>
        <p:spPr bwMode="gray">
          <a:xfrm>
            <a:off x="3117908" y="4785835"/>
            <a:ext cx="1355354" cy="1398293"/>
          </a:xfrm>
          <a:prstGeom prst="roundRect">
            <a:avLst>
              <a:gd name="adj" fmla="val 9111"/>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651DC4F-A384-8947-8D4C-B98D19D6E0D0}"/>
              </a:ext>
            </a:extLst>
          </p:cNvPr>
          <p:cNvSpPr txBox="1"/>
          <p:nvPr/>
        </p:nvSpPr>
        <p:spPr>
          <a:xfrm>
            <a:off x="3023862" y="4410669"/>
            <a:ext cx="646331" cy="369332"/>
          </a:xfrm>
          <a:prstGeom prst="rect">
            <a:avLst/>
          </a:prstGeom>
          <a:noFill/>
        </p:spPr>
        <p:txBody>
          <a:bodyPr vert="horz" wrap="none" rtlCol="0">
            <a:spAutoFit/>
          </a:bodyPr>
          <a:lstStyle/>
          <a:p>
            <a:r>
              <a:rPr lang="ja-JP" altLang="en-US">
                <a:solidFill>
                  <a:srgbClr val="C00000"/>
                </a:solidFill>
                <a:latin typeface="Meiryo UI" panose="020B0604030504040204" pitchFamily="50" charset="-128"/>
                <a:ea typeface="Meiryo UI" panose="020B0604030504040204" pitchFamily="50" charset="-128"/>
              </a:rPr>
              <a:t>出力</a:t>
            </a:r>
            <a:endParaRPr kumimoji="1" lang="ja-JP" altLang="en-US" dirty="0">
              <a:solidFill>
                <a:srgbClr val="C00000"/>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1E59031B-A15B-B749-913F-537C16F8485C}"/>
              </a:ext>
            </a:extLst>
          </p:cNvPr>
          <p:cNvSpPr txBox="1"/>
          <p:nvPr/>
        </p:nvSpPr>
        <p:spPr>
          <a:xfrm>
            <a:off x="5581493" y="1989710"/>
            <a:ext cx="1515158" cy="646331"/>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入出力例から</a:t>
            </a:r>
            <a:endParaRPr kumimoji="1" lang="en-US" altLang="ja-JP" dirty="0">
              <a:latin typeface="Meiryo UI" panose="020B0604030504040204" pitchFamily="50" charset="-128"/>
              <a:ea typeface="Meiryo UI" panose="020B0604030504040204" pitchFamily="50" charset="-128"/>
            </a:endParaRPr>
          </a:p>
          <a:p>
            <a:r>
              <a:rPr kumimoji="1" lang="ja-JP" altLang="en-US">
                <a:latin typeface="Meiryo UI" panose="020B0604030504040204" pitchFamily="50" charset="-128"/>
                <a:ea typeface="Meiryo UI" panose="020B0604030504040204" pitchFamily="50" charset="-128"/>
              </a:rPr>
              <a:t>プログラム生成</a:t>
            </a:r>
            <a:endParaRPr kumimoji="1" lang="en-US" altLang="ja-JP"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9D684D47-23ED-644F-AD8B-B7D78184E102}"/>
              </a:ext>
            </a:extLst>
          </p:cNvPr>
          <p:cNvSpPr txBox="1"/>
          <p:nvPr/>
        </p:nvSpPr>
        <p:spPr>
          <a:xfrm>
            <a:off x="5314447" y="5180866"/>
            <a:ext cx="1704313" cy="646331"/>
          </a:xfrm>
          <a:prstGeom prst="rect">
            <a:avLst/>
          </a:prstGeom>
          <a:noFill/>
        </p:spPr>
        <p:txBody>
          <a:bodyPr vert="horz" wrap="none" rtlCol="0">
            <a:spAutoFit/>
          </a:bodyPr>
          <a:lstStyle/>
          <a:p>
            <a:r>
              <a:rPr kumimoji="1" lang="ja-JP" altLang="en-US">
                <a:latin typeface="Meiryo UI" panose="020B0604030504040204" pitchFamily="50" charset="-128"/>
                <a:ea typeface="Meiryo UI" panose="020B0604030504040204" pitchFamily="50" charset="-128"/>
              </a:rPr>
              <a:t>例以外を</a:t>
            </a:r>
            <a:endParaRPr kumimoji="1" lang="en-US" altLang="ja-JP" dirty="0">
              <a:latin typeface="Meiryo UI" panose="020B0604030504040204" pitchFamily="50" charset="-128"/>
              <a:ea typeface="Meiryo UI" panose="020B0604030504040204" pitchFamily="50" charset="-128"/>
            </a:endParaRPr>
          </a:p>
          <a:p>
            <a:r>
              <a:rPr kumimoji="1" lang="ja-JP" altLang="en-US">
                <a:latin typeface="Meiryo UI" panose="020B0604030504040204" pitchFamily="50" charset="-128"/>
                <a:ea typeface="Meiryo UI" panose="020B0604030504040204" pitchFamily="50" charset="-128"/>
              </a:rPr>
              <a:t>プログラムで変換</a:t>
            </a:r>
            <a:endParaRPr kumimoji="1" lang="en-US" altLang="ja-JP"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22D46B17-C0D4-C54B-AEAD-EC9530814D83}"/>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effectLst/>
                <a:latin typeface="Meiryo UI" panose="020B0604030504040204" pitchFamily="50" charset="-128"/>
                <a:ea typeface="Meiryo UI" panose="020B0604030504040204" pitchFamily="50" charset="-128"/>
              </a:rPr>
              <a:t>背景</a:t>
            </a: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4A90AA59-3478-1D40-94C7-12102735AB53}"/>
              </a:ext>
            </a:extLst>
          </p:cNvPr>
          <p:cNvSpPr/>
          <p:nvPr/>
        </p:nvSpPr>
        <p:spPr>
          <a:xfrm>
            <a:off x="758259" y="6297992"/>
            <a:ext cx="7924929" cy="338554"/>
          </a:xfrm>
          <a:prstGeom prst="rect">
            <a:avLst/>
          </a:prstGeom>
        </p:spPr>
        <p:txBody>
          <a:bodyPr wrap="square">
            <a:spAutoFit/>
          </a:bodyPr>
          <a:lstStyle/>
          <a:p>
            <a:pPr algn="l"/>
            <a:r>
              <a:rPr lang="en" altLang="ja-JP" sz="800" dirty="0">
                <a:latin typeface="+mn-ea"/>
                <a:ea typeface="+mn-ea"/>
              </a:rPr>
              <a:t>https://</a:t>
            </a:r>
            <a:r>
              <a:rPr lang="en" altLang="ja-JP" sz="800" dirty="0" err="1">
                <a:latin typeface="+mn-ea"/>
                <a:ea typeface="+mn-ea"/>
              </a:rPr>
              <a:t>support.microsoft.com</a:t>
            </a:r>
            <a:r>
              <a:rPr lang="en" altLang="ja-JP" sz="800" dirty="0">
                <a:latin typeface="+mn-ea"/>
                <a:ea typeface="+mn-ea"/>
              </a:rPr>
              <a:t>/ja-</a:t>
            </a:r>
            <a:r>
              <a:rPr lang="en" altLang="ja-JP" sz="800" dirty="0" err="1">
                <a:latin typeface="+mn-ea"/>
                <a:ea typeface="+mn-ea"/>
              </a:rPr>
              <a:t>jp</a:t>
            </a:r>
            <a:r>
              <a:rPr lang="en" altLang="ja-JP" sz="800" dirty="0">
                <a:latin typeface="+mn-ea"/>
                <a:ea typeface="+mn-ea"/>
              </a:rPr>
              <a:t>/office/excel-%E3%81%A7%E3%83%95%E3%83%A9%E3%83%83%E3%82%B7%E3%83%A5-%E3%83%95%E3%82%A3%E3%83%AB%E3%82%92%E4%BD%BF%E7%94%A8%E3%81%99%E3%82%8B-3f9bcf1e-db93-4890-94a0-1578341f73f7</a:t>
            </a:r>
            <a:endParaRPr lang="ja-JP" altLang="en-US" sz="800">
              <a:latin typeface="+mn-ea"/>
              <a:ea typeface="+mn-ea"/>
            </a:endParaRPr>
          </a:p>
        </p:txBody>
      </p:sp>
      <p:sp>
        <p:nvSpPr>
          <p:cNvPr id="13" name="テキスト ボックス 12">
            <a:extLst>
              <a:ext uri="{FF2B5EF4-FFF2-40B4-BE49-F238E27FC236}">
                <a16:creationId xmlns:a16="http://schemas.microsoft.com/office/drawing/2014/main" id="{F9A4E637-DC4A-934E-B1A7-84C2649A1D7D}"/>
              </a:ext>
            </a:extLst>
          </p:cNvPr>
          <p:cNvSpPr txBox="1"/>
          <p:nvPr/>
        </p:nvSpPr>
        <p:spPr>
          <a:xfrm>
            <a:off x="334628" y="6324212"/>
            <a:ext cx="492443" cy="276999"/>
          </a:xfrm>
          <a:prstGeom prst="rect">
            <a:avLst/>
          </a:prstGeom>
          <a:noFill/>
        </p:spPr>
        <p:txBody>
          <a:bodyPr vert="horz" wrap="none" rtlCol="0">
            <a:spAutoFit/>
          </a:bodyPr>
          <a:lstStyle/>
          <a:p>
            <a:r>
              <a:rPr kumimoji="1" lang="ja-JP" altLang="en-US" sz="1200">
                <a:latin typeface="Meiryo UI" panose="020B0604030504040204" pitchFamily="50" charset="-128"/>
                <a:ea typeface="Meiryo UI" panose="020B0604030504040204" pitchFamily="50" charset="-128"/>
              </a:rPr>
              <a:t>抜粋</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69641990"/>
      </p:ext>
    </p:extLst>
  </p:cSld>
  <p:clrMapOvr>
    <a:masterClrMapping/>
  </p:clrMapOvr>
  <mc:AlternateContent xmlns:mc="http://schemas.openxmlformats.org/markup-compatibility/2006" xmlns:p14="http://schemas.microsoft.com/office/powerpoint/2010/main">
    <mc:Choice Requires="p14">
      <p:transition spd="slow" p14:dur="2000" advTm="27687"/>
    </mc:Choice>
    <mc:Fallback xmlns="">
      <p:transition spd="slow" advTm="2768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4820F996-BBFB-81D0-9E1B-D4239C85CECB}"/>
              </a:ext>
            </a:extLst>
          </p:cNvPr>
          <p:cNvPicPr>
            <a:picLocks noChangeAspect="1"/>
          </p:cNvPicPr>
          <p:nvPr/>
        </p:nvPicPr>
        <p:blipFill>
          <a:blip r:embed="rId3"/>
          <a:stretch>
            <a:fillRect/>
          </a:stretch>
        </p:blipFill>
        <p:spPr>
          <a:xfrm>
            <a:off x="569497" y="1741046"/>
            <a:ext cx="6453704" cy="4629050"/>
          </a:xfrm>
          <a:prstGeom prst="rect">
            <a:avLst/>
          </a:prstGeom>
          <a:ln>
            <a:solidFill>
              <a:srgbClr val="57564F"/>
            </a:solidFill>
          </a:ln>
        </p:spPr>
      </p:pic>
      <p:sp>
        <p:nvSpPr>
          <p:cNvPr id="386089" name="Rectangle 41"/>
          <p:cNvSpPr>
            <a:spLocks noGrp="1" noChangeArrowheads="1"/>
          </p:cNvSpPr>
          <p:nvPr>
            <p:ph type="title"/>
          </p:nvPr>
        </p:nvSpPr>
        <p:spPr/>
        <p:txBody>
          <a:bodyPr/>
          <a:lstStyle/>
          <a:p>
            <a:r>
              <a:rPr lang="ja-JP" altLang="en-US" dirty="0"/>
              <a:t>本研究が対象とするタスク</a:t>
            </a:r>
            <a:endParaRPr lang="en-US" altLang="ja-JP" dirty="0"/>
          </a:p>
        </p:txBody>
      </p:sp>
      <p:sp>
        <p:nvSpPr>
          <p:cNvPr id="386080" name="Rectangle 32"/>
          <p:cNvSpPr>
            <a:spLocks noGrp="1" noChangeArrowheads="1"/>
          </p:cNvSpPr>
          <p:nvPr>
            <p:ph idx="1"/>
          </p:nvPr>
        </p:nvSpPr>
        <p:spPr>
          <a:xfrm>
            <a:off x="187324" y="702123"/>
            <a:ext cx="8786813" cy="926677"/>
          </a:xfrm>
        </p:spPr>
        <p:txBody>
          <a:bodyPr/>
          <a:lstStyle/>
          <a:p>
            <a:r>
              <a:rPr lang="ja-JP" altLang="en-US" dirty="0"/>
              <a:t>「テーブルデータ変換」を対象とする</a:t>
            </a:r>
            <a:endParaRPr lang="en-US" altLang="ja-JP" dirty="0"/>
          </a:p>
          <a:p>
            <a:pPr lvl="1"/>
            <a:r>
              <a:rPr lang="ja-JP" altLang="en-US" dirty="0"/>
              <a:t>データプレパレーションの変換のなかで基本となる“テーブルデータ</a:t>
            </a:r>
            <a:r>
              <a:rPr lang="ja-JP" altLang="en-US"/>
              <a:t>変換”に着目</a:t>
            </a:r>
            <a:endParaRPr lang="en-US" altLang="ja-JP" dirty="0"/>
          </a:p>
        </p:txBody>
      </p:sp>
      <p:sp>
        <p:nvSpPr>
          <p:cNvPr id="3" name="スライド番号プレースホルダー 2"/>
          <p:cNvSpPr>
            <a:spLocks noGrp="1"/>
          </p:cNvSpPr>
          <p:nvPr>
            <p:ph type="sldNum" sz="quarter" idx="10"/>
          </p:nvPr>
        </p:nvSpPr>
        <p:spPr/>
        <p:txBody>
          <a:bodyPr/>
          <a:lstStyle/>
          <a:p>
            <a:fld id="{DE2B87E1-F9DF-4BEE-B07D-635D26011F4B}" type="slidenum">
              <a:rPr lang="en-US" altLang="ja-JP" smtClean="0"/>
              <a:pPr/>
              <a:t>8</a:t>
            </a:fld>
            <a:endParaRPr lang="en-US" altLang="ja-JP"/>
          </a:p>
        </p:txBody>
      </p:sp>
      <p:sp>
        <p:nvSpPr>
          <p:cNvPr id="5" name="正方形/長方形 4">
            <a:extLst>
              <a:ext uri="{FF2B5EF4-FFF2-40B4-BE49-F238E27FC236}">
                <a16:creationId xmlns:a16="http://schemas.microsoft.com/office/drawing/2014/main" id="{E536250D-E76C-FB4A-9CD3-ECE2EFE7EE86}"/>
              </a:ext>
            </a:extLst>
          </p:cNvPr>
          <p:cNvSpPr/>
          <p:nvPr/>
        </p:nvSpPr>
        <p:spPr bwMode="gray">
          <a:xfrm>
            <a:off x="7750001" y="30366"/>
            <a:ext cx="1224136" cy="6921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effectLst/>
                <a:latin typeface="Meiryo UI" panose="020B0604030504040204" pitchFamily="50" charset="-128"/>
                <a:ea typeface="Meiryo UI" panose="020B0604030504040204" pitchFamily="50" charset="-128"/>
              </a:rPr>
              <a:t>問題定義</a:t>
            </a:r>
          </a:p>
        </p:txBody>
      </p:sp>
      <p:sp>
        <p:nvSpPr>
          <p:cNvPr id="11" name="四角形: 角を丸くする 10">
            <a:extLst>
              <a:ext uri="{FF2B5EF4-FFF2-40B4-BE49-F238E27FC236}">
                <a16:creationId xmlns:a16="http://schemas.microsoft.com/office/drawing/2014/main" id="{48ADCCD6-CE42-4FE5-A244-DEBF7D9E88BC}"/>
              </a:ext>
            </a:extLst>
          </p:cNvPr>
          <p:cNvSpPr/>
          <p:nvPr/>
        </p:nvSpPr>
        <p:spPr bwMode="gray">
          <a:xfrm>
            <a:off x="670394" y="3067816"/>
            <a:ext cx="5989837" cy="987755"/>
          </a:xfrm>
          <a:prstGeom prst="roundRect">
            <a:avLst/>
          </a:prstGeom>
          <a:noFill/>
          <a:ln w="3175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71B9C452-7D70-469E-9915-DAC7EEF2ADAD}"/>
              </a:ext>
            </a:extLst>
          </p:cNvPr>
          <p:cNvSpPr/>
          <p:nvPr/>
        </p:nvSpPr>
        <p:spPr bwMode="gray">
          <a:xfrm>
            <a:off x="6668147" y="3319377"/>
            <a:ext cx="258683" cy="484632"/>
          </a:xfrm>
          <a:prstGeom prst="rightArrow">
            <a:avLst/>
          </a:pr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B901CCCC-E93E-6661-C51A-A4123F3983C4}"/>
              </a:ext>
            </a:extLst>
          </p:cNvPr>
          <p:cNvSpPr txBox="1"/>
          <p:nvPr/>
        </p:nvSpPr>
        <p:spPr>
          <a:xfrm>
            <a:off x="7023201" y="3319377"/>
            <a:ext cx="1702709" cy="400110"/>
          </a:xfrm>
          <a:prstGeom prst="rect">
            <a:avLst/>
          </a:prstGeom>
          <a:solidFill>
            <a:schemeClr val="bg1"/>
          </a:solidFill>
        </p:spPr>
        <p:txBody>
          <a:bodyPr vert="horz" wrap="none" rtlCol="0">
            <a:spAutoFit/>
          </a:bodyPr>
          <a:lstStyle/>
          <a:p>
            <a:r>
              <a:rPr kumimoji="1" lang="ja-JP" altLang="en-US" sz="2000" b="1">
                <a:solidFill>
                  <a:srgbClr val="00B0F0"/>
                </a:solidFill>
                <a:latin typeface="Meiryo UI" panose="020B0604030504040204" pitchFamily="50" charset="-128"/>
                <a:ea typeface="Meiryo UI" panose="020B0604030504040204" pitchFamily="50" charset="-128"/>
              </a:rPr>
              <a:t>本論文の主題</a:t>
            </a:r>
            <a:endParaRPr kumimoji="1" lang="ja-JP" altLang="en-US" sz="2000" b="1" dirty="0">
              <a:solidFill>
                <a:srgbClr val="00B0F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13957457"/>
      </p:ext>
    </p:extLst>
  </p:cSld>
  <p:clrMapOvr>
    <a:masterClrMapping/>
  </p:clrMapOvr>
  <mc:AlternateContent xmlns:mc="http://schemas.openxmlformats.org/markup-compatibility/2006" xmlns:p14="http://schemas.microsoft.com/office/powerpoint/2010/main">
    <mc:Choice Requires="p14">
      <p:transition spd="slow" p14:dur="2000" advTm="2087"/>
    </mc:Choice>
    <mc:Fallback xmlns="">
      <p:transition spd="slow" advTm="208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ATEFORMAT" val="0"/>
</p:tagLst>
</file>

<file path=ppt/theme/theme1.xml><?xml version="1.0" encoding="utf-8"?>
<a:theme xmlns:a="http://schemas.openxmlformats.org/drawingml/2006/main" name="F_Tool_2_JA_R">
  <a:themeElements>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fontScheme name="F_Tool_2_JA_R">
      <a:majorFont>
        <a:latin typeface="Meiryo UI"/>
        <a:ea typeface="Meiryo UI"/>
        <a:cs typeface=""/>
      </a:majorFont>
      <a:minorFont>
        <a:latin typeface="Meiryo UI"/>
        <a:ea typeface="Meiryo UI"/>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lumMod val="85000"/>
          </a:schemeClr>
        </a:solidFill>
        <a:ln w="9525" cap="flat" cmpd="sng" algn="ctr">
          <a:noFill/>
          <a:prstDash val="solid"/>
          <a:round/>
          <a:headEnd type="none" w="med" len="med"/>
          <a:tailEnd type="none" w="med" len="med"/>
        </a:ln>
        <a:effec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marL="0" marR="0" indent="0" algn="ctr" defTabSz="914400" rtl="0" eaLnBrk="1" fontAlgn="ctr" latinLnBrk="0" hangingPunct="1">
          <a:lnSpc>
            <a:spcPct val="100000"/>
          </a:lnSpc>
          <a:spcBef>
            <a:spcPct val="0"/>
          </a:spcBef>
          <a:spcAft>
            <a:spcPct val="0"/>
          </a:spcAft>
          <a:buClrTx/>
          <a:buSzTx/>
          <a:buFontTx/>
          <a:buNone/>
          <a:tabLst/>
          <a:defRPr kumimoji="1" sz="1800" b="0" i="0" u="none" strike="noStrike" cap="none" normalizeH="0" baseline="0" smtClean="0">
            <a:ln>
              <a:noFill/>
            </a:ln>
            <a:effectLst/>
            <a:latin typeface="Meiryo UI" panose="020B0604030504040204" pitchFamily="50" charset="-128"/>
            <a:ea typeface="Meiryo UI" panose="020B0604030504040204"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lnDef>
    <a:txDef>
      <a:spPr>
        <a:noFill/>
      </a:spPr>
      <a:bodyPr vert="horz" wrap="square" rtlCol="0">
        <a:spAutoFit/>
      </a:bodyPr>
      <a:lstStyle>
        <a:defPPr>
          <a:defRPr kumimoji="1" dirty="0" smtClean="0">
            <a:latin typeface="Meiryo UI" panose="020B0604030504040204" pitchFamily="50" charset="-128"/>
            <a:ea typeface="Meiryo UI" panose="020B0604030504040204" pitchFamily="50" charset="-128"/>
          </a:defRPr>
        </a:defPPr>
      </a:lstStyle>
    </a:txDef>
  </a:objectDefaults>
  <a:extraClrSchemeLst>
    <a:extraClrScheme>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_r.pptx[読み取り専用]" id="{680AB8DB-4574-4250-B46A-46B9BC805FDF}" vid="{EF72D4BE-3938-45C3-BEC1-52563DABC34F}"/>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Meiryo UI"/>
        <a:ea typeface="Meiryo UI"/>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eiryo UI"/>
        <a:ea typeface="Meiryo UI"/>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Meiryo UI"/>
        <a:ea typeface="Meiryo UI"/>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eiryo UI"/>
        <a:ea typeface="Meiryo UI"/>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7535</Words>
  <Application>Microsoft Macintosh PowerPoint</Application>
  <PresentationFormat>画面に合わせる (4:3)</PresentationFormat>
  <Paragraphs>1253</Paragraphs>
  <Slides>78</Slides>
  <Notes>18</Notes>
  <HiddenSlides>4</HiddenSlides>
  <MMClips>0</MMClips>
  <ScaleCrop>false</ScaleCrop>
  <HeadingPairs>
    <vt:vector size="8" baseType="variant">
      <vt:variant>
        <vt:lpstr>使用されているフォント</vt:lpstr>
      </vt:variant>
      <vt:variant>
        <vt:i4>6</vt:i4>
      </vt:variant>
      <vt:variant>
        <vt:lpstr>テーマ</vt:lpstr>
      </vt:variant>
      <vt:variant>
        <vt:i4>1</vt:i4>
      </vt:variant>
      <vt:variant>
        <vt:lpstr>埋め込まれた OLE サーバー</vt:lpstr>
      </vt:variant>
      <vt:variant>
        <vt:i4>1</vt:i4>
      </vt:variant>
      <vt:variant>
        <vt:lpstr>スライド タイトル</vt:lpstr>
      </vt:variant>
      <vt:variant>
        <vt:i4>78</vt:i4>
      </vt:variant>
    </vt:vector>
  </HeadingPairs>
  <TitlesOfParts>
    <vt:vector size="86" baseType="lpstr">
      <vt:lpstr>Meiryo UI</vt:lpstr>
      <vt:lpstr>ＭＳ Ｐゴシック</vt:lpstr>
      <vt:lpstr>Arial</vt:lpstr>
      <vt:lpstr>Cambria Math</vt:lpstr>
      <vt:lpstr>Century</vt:lpstr>
      <vt:lpstr>Wingdings</vt:lpstr>
      <vt:lpstr>F_Tool_2_JA_R</vt:lpstr>
      <vt:lpstr>Acrobat Document</vt:lpstr>
      <vt:lpstr>総研大博士論文本審査   Synthesizing Tabular Transformations from Examples using Transformer-based Neural Networks</vt:lpstr>
      <vt:lpstr>アジェンダ</vt:lpstr>
      <vt:lpstr>データプレパレーション</vt:lpstr>
      <vt:lpstr>Data Integration (ETL※ and Data preparation)</vt:lpstr>
      <vt:lpstr>データプレパレーションのタスク</vt:lpstr>
      <vt:lpstr>データプレパレーションの従来アプローチ</vt:lpstr>
      <vt:lpstr>Programming by Example (PBE)</vt:lpstr>
      <vt:lpstr>PBE応用例</vt:lpstr>
      <vt:lpstr>本研究が対象とするタスク</vt:lpstr>
      <vt:lpstr>具体的な変換事例</vt:lpstr>
      <vt:lpstr>PBEの既存研究</vt:lpstr>
      <vt:lpstr>問題定義</vt:lpstr>
      <vt:lpstr>オペレーション定義</vt:lpstr>
      <vt:lpstr>オペレーションリスト（全20種類）</vt:lpstr>
      <vt:lpstr>研究の概要</vt:lpstr>
      <vt:lpstr>研究成果</vt:lpstr>
      <vt:lpstr> 成果１ エンコーダ・デコーダモデルでPBEを定式化</vt:lpstr>
      <vt:lpstr>既存研究</vt:lpstr>
      <vt:lpstr>既存研究</vt:lpstr>
      <vt:lpstr> テーブル変換のための ML-based model </vt:lpstr>
      <vt:lpstr>テーブルデータのlinearize手法</vt:lpstr>
      <vt:lpstr>Beam Search によるオペレーション列の推定</vt:lpstr>
      <vt:lpstr>Beam Search によるオペレーション列の推定</vt:lpstr>
      <vt:lpstr>教師データ</vt:lpstr>
      <vt:lpstr>評価対象(baseline)</vt:lpstr>
      <vt:lpstr>評価用 ベンチマークデータ　</vt:lpstr>
      <vt:lpstr>評価指標</vt:lpstr>
      <vt:lpstr>LSTM-based model 評価</vt:lpstr>
      <vt:lpstr>評価結果</vt:lpstr>
      <vt:lpstr>Transformer</vt:lpstr>
      <vt:lpstr>Transformer-based テーブル変換PBE</vt:lpstr>
      <vt:lpstr>Transformer-based model 評価 </vt:lpstr>
      <vt:lpstr>LSTM-based v.s. Transformer-based Model</vt:lpstr>
      <vt:lpstr>LSTM-based v.s. Transformer-based Model</vt:lpstr>
      <vt:lpstr>LSTM-based v.s. Transformer-based Model</vt:lpstr>
      <vt:lpstr>成果２２ テーブルデータのエンコーディング手法の提案</vt:lpstr>
      <vt:lpstr>モチベーション</vt:lpstr>
      <vt:lpstr>Positional Encodings</vt:lpstr>
      <vt:lpstr>Positional Encoding</vt:lpstr>
      <vt:lpstr>２次元の構造データのための位置埋め込み</vt:lpstr>
      <vt:lpstr>Tabular Positional Encoding (TPE)</vt:lpstr>
      <vt:lpstr>Tabular Positional Encoding のバリエーション</vt:lpstr>
      <vt:lpstr>評価</vt:lpstr>
      <vt:lpstr> 成果３ プログラム生成用のデコーディング手法の提案</vt:lpstr>
      <vt:lpstr>既存手法の課題</vt:lpstr>
      <vt:lpstr>Multi-step beam search</vt:lpstr>
      <vt:lpstr>Multi-step beam search</vt:lpstr>
      <vt:lpstr>PV(Program Validation)-beam search</vt:lpstr>
      <vt:lpstr>デコーディング手法の比較評価</vt:lpstr>
      <vt:lpstr>デコーディング手法の比較評価</vt:lpstr>
      <vt:lpstr>PV-beam と TPE を組み合わせたモデルの評価</vt:lpstr>
      <vt:lpstr>PV-beam と TPE を組み合わせたモデルの評価</vt:lpstr>
      <vt:lpstr>結論</vt:lpstr>
      <vt:lpstr>ご清聴ありがとうございました</vt:lpstr>
      <vt:lpstr>予備審査からの修正について</vt:lpstr>
      <vt:lpstr>予備審査でいただいたご指摘</vt:lpstr>
      <vt:lpstr>本研究において残された具体的課題</vt:lpstr>
      <vt:lpstr>本研究成果の他分野への応用</vt:lpstr>
      <vt:lpstr>Transformerのアテンション重みについて</vt:lpstr>
      <vt:lpstr>Transformerのアテンション重みについて</vt:lpstr>
      <vt:lpstr>アテンションを可視化</vt:lpstr>
      <vt:lpstr>Encoder Self-attention Weights </vt:lpstr>
      <vt:lpstr>Encoder-Decoder Attention Weights </vt:lpstr>
      <vt:lpstr>Decoder Self-attention Weights</vt:lpstr>
      <vt:lpstr>Towards practical PBE systems</vt:lpstr>
      <vt:lpstr>Towards practical PBE systems</vt:lpstr>
      <vt:lpstr>Towards practical PBE systems</vt:lpstr>
      <vt:lpstr>Towards practical PBE systems</vt:lpstr>
      <vt:lpstr>Generalization</vt:lpstr>
      <vt:lpstr>Generalization</vt:lpstr>
      <vt:lpstr>Generalization</vt:lpstr>
      <vt:lpstr>Generalization</vt:lpstr>
      <vt:lpstr>Generalization</vt:lpstr>
      <vt:lpstr>Failure Cases</vt:lpstr>
      <vt:lpstr>PowerPoint プレゼンテーション</vt:lpstr>
      <vt:lpstr>Failure Case (Satisfiable Failure)</vt:lpstr>
      <vt:lpstr>Failure Case (Unsatisfiable Failure)</vt:lpstr>
      <vt:lpstr>Practical Data Preparation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2019-10-31T05:48:25Z</dcterms:created>
  <dcterms:modified xsi:type="dcterms:W3CDTF">2022-07-21T02:15:09Z</dcterms:modified>
  <cp:category>関係者外秘</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2022-05-25T00:49:25Z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46b7a71a-b4c6-4f78-907d-b4750a32ecec</vt:lpwstr>
  </property>
  <property fmtid="{D5CDD505-2E9C-101B-9397-08002B2CF9AE}" pid="8" name="MSIP_Label_a7295cc1-d279-42ac-ab4d-3b0f4fece050_ContentBits">
    <vt:lpwstr>0</vt:lpwstr>
  </property>
</Properties>
</file>